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79"/>
  </p:notesMasterIdLst>
  <p:handoutMasterIdLst>
    <p:handoutMasterId r:id="rId80"/>
  </p:handoutMasterIdLst>
  <p:sldIdLst>
    <p:sldId id="256" r:id="rId3"/>
    <p:sldId id="369" r:id="rId4"/>
    <p:sldId id="375" r:id="rId5"/>
    <p:sldId id="299" r:id="rId6"/>
    <p:sldId id="300" r:id="rId7"/>
    <p:sldId id="311" r:id="rId8"/>
    <p:sldId id="302" r:id="rId9"/>
    <p:sldId id="294" r:id="rId10"/>
    <p:sldId id="295" r:id="rId11"/>
    <p:sldId id="341" r:id="rId12"/>
    <p:sldId id="296" r:id="rId13"/>
    <p:sldId id="376" r:id="rId14"/>
    <p:sldId id="292" r:id="rId15"/>
    <p:sldId id="298" r:id="rId16"/>
    <p:sldId id="361" r:id="rId17"/>
    <p:sldId id="390" r:id="rId18"/>
    <p:sldId id="362" r:id="rId19"/>
    <p:sldId id="363" r:id="rId20"/>
    <p:sldId id="382" r:id="rId21"/>
    <p:sldId id="303" r:id="rId22"/>
    <p:sldId id="304" r:id="rId23"/>
    <p:sldId id="383" r:id="rId24"/>
    <p:sldId id="384" r:id="rId25"/>
    <p:sldId id="385" r:id="rId26"/>
    <p:sldId id="387" r:id="rId27"/>
    <p:sldId id="388" r:id="rId28"/>
    <p:sldId id="329" r:id="rId29"/>
    <p:sldId id="309" r:id="rId30"/>
    <p:sldId id="310" r:id="rId31"/>
    <p:sldId id="305" r:id="rId32"/>
    <p:sldId id="312" r:id="rId33"/>
    <p:sldId id="313" r:id="rId34"/>
    <p:sldId id="315" r:id="rId35"/>
    <p:sldId id="316" r:id="rId36"/>
    <p:sldId id="317" r:id="rId37"/>
    <p:sldId id="318" r:id="rId38"/>
    <p:sldId id="339" r:id="rId39"/>
    <p:sldId id="340" r:id="rId40"/>
    <p:sldId id="372" r:id="rId41"/>
    <p:sldId id="320" r:id="rId42"/>
    <p:sldId id="323" r:id="rId43"/>
    <p:sldId id="327" r:id="rId44"/>
    <p:sldId id="324" r:id="rId45"/>
    <p:sldId id="321" r:id="rId46"/>
    <p:sldId id="325" r:id="rId47"/>
    <p:sldId id="322" r:id="rId48"/>
    <p:sldId id="326" r:id="rId49"/>
    <p:sldId id="366" r:id="rId50"/>
    <p:sldId id="331" r:id="rId51"/>
    <p:sldId id="334" r:id="rId52"/>
    <p:sldId id="332" r:id="rId53"/>
    <p:sldId id="333" r:id="rId54"/>
    <p:sldId id="335" r:id="rId55"/>
    <p:sldId id="337" r:id="rId56"/>
    <p:sldId id="330" r:id="rId57"/>
    <p:sldId id="336" r:id="rId58"/>
    <p:sldId id="338" r:id="rId59"/>
    <p:sldId id="377" r:id="rId60"/>
    <p:sldId id="342" r:id="rId61"/>
    <p:sldId id="355" r:id="rId62"/>
    <p:sldId id="343" r:id="rId63"/>
    <p:sldId id="344" r:id="rId64"/>
    <p:sldId id="346" r:id="rId65"/>
    <p:sldId id="392" r:id="rId66"/>
    <p:sldId id="349" r:id="rId67"/>
    <p:sldId id="347" r:id="rId68"/>
    <p:sldId id="393" r:id="rId69"/>
    <p:sldId id="356" r:id="rId70"/>
    <p:sldId id="357" r:id="rId71"/>
    <p:sldId id="351" r:id="rId72"/>
    <p:sldId id="358" r:id="rId73"/>
    <p:sldId id="360" r:id="rId74"/>
    <p:sldId id="394" r:id="rId75"/>
    <p:sldId id="395" r:id="rId76"/>
    <p:sldId id="352" r:id="rId77"/>
    <p:sldId id="389" r:id="rId7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sela Palmieri Torquato" initials="GP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  <a:srgbClr val="FF6600"/>
    <a:srgbClr val="FF9933"/>
    <a:srgbClr val="339933"/>
    <a:srgbClr val="33CC33"/>
    <a:srgbClr val="FFFFFF"/>
    <a:srgbClr val="FFFFCC"/>
    <a:srgbClr val="666699"/>
    <a:srgbClr val="00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5" autoAdjust="0"/>
    <p:restoredTop sz="81041" autoAdjust="0"/>
  </p:normalViewPr>
  <p:slideViewPr>
    <p:cSldViewPr>
      <p:cViewPr varScale="1">
        <p:scale>
          <a:sx n="109" d="100"/>
          <a:sy n="109" d="100"/>
        </p:scale>
        <p:origin x="-1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BFE8A-797F-4E2A-B1F5-9A64444D66B6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F7662-6BF6-499F-A692-B3A3D42BD8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766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FF89-AD68-4FA6-86A1-2E3A3AFC64D6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970D-CF8D-43E1-98FD-3F60CC7934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70D-CF8D-43E1-98FD-3F60CC79348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879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FF6600"/>
                </a:solidFill>
              </a:defRPr>
            </a:lvl1pPr>
          </a:lstStyle>
          <a:p>
            <a:r>
              <a:rPr kumimoji="0" lang="pt-BR" dirty="0"/>
              <a:t>Título da palestra </a:t>
            </a:r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FF993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 userDrawn="1"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18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19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0" name="Picture 10" descr="Imagem relacionad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  <p:sp>
        <p:nvSpPr>
          <p:cNvPr id="10242" name="AutoShape 2" descr="https://webmail.cmbh.mg.gov.br/service/home/~/?auth=co&amp;loc=pt_BR&amp;id=3637&amp;part=2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 descr="TELÃO-Curso-Orcamento-Publico-2019 (1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1268760"/>
            <a:ext cx="8352928" cy="467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9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22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1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34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84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04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484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69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66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FF6600"/>
                </a:solidFill>
              </a:defRPr>
            </a:lvl1pPr>
          </a:lstStyle>
          <a:p>
            <a:r>
              <a:rPr kumimoji="0" lang="pt-BR" dirty="0"/>
              <a:t>Título da palestra </a:t>
            </a:r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FF993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 userDrawn="1"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18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19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0" name="Picture 10" descr="Imagem relacionad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  <p:sp>
        <p:nvSpPr>
          <p:cNvPr id="10242" name="AutoShape 2" descr="https://webmail.cmbh.mg.gov.br/service/home/~/?auth=co&amp;loc=pt_BR&amp;id=3637&amp;part=2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 descr="TELÃO-Curso-Orcamento-Publico-2019 (1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1268760"/>
            <a:ext cx="8352928" cy="467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34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03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251520" y="116632"/>
            <a:ext cx="8712968" cy="720080"/>
          </a:xfrm>
          <a:prstGeom prst="rect">
            <a:avLst/>
          </a:prstGeom>
          <a:noFill/>
          <a:ln w="6350" cap="rnd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251520" y="116632"/>
            <a:ext cx="288032" cy="720080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23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25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6" name="Picture 10" descr="Imagem relacionad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81" r:id="rId7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None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0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cmbhtslogo.cmbh.mg.gov.br:8080/Cepp/emenda/sugestaoPopular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95536" y="332656"/>
            <a:ext cx="8539223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</a:rPr>
              <a:t>COMO FAZER SUGESTÕES POPULARES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9247465"/>
              </p:ext>
            </p:extLst>
          </p:nvPr>
        </p:nvGraphicFramePr>
        <p:xfrm>
          <a:off x="323528" y="1647639"/>
          <a:ext cx="8712969" cy="1457325"/>
        </p:xfrm>
        <a:graphic>
          <a:graphicData uri="http://schemas.openxmlformats.org/drawingml/2006/table">
            <a:tbl>
              <a:tblPr/>
              <a:tblGrid>
                <a:gridCol w="4213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19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7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CLASSIFICAÇÃO ORÇAMENTÁRIA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PROJETO/ATIVIDADE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NAT.DESP.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ESF.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FONTE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1000. 14422  127  2.337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3 3 90 39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03. 00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773" y="0"/>
            <a:ext cx="9144000" cy="12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94852" y="2698671"/>
            <a:ext cx="785542" cy="355135"/>
          </a:xfrm>
          <a:prstGeom prst="rect">
            <a:avLst/>
          </a:prstGeom>
          <a:noFill/>
          <a:ln w="38100">
            <a:solidFill>
              <a:srgbClr val="140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619671" y="2687889"/>
            <a:ext cx="906095" cy="36933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275856" y="2687166"/>
            <a:ext cx="882503" cy="37814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834540" y="2716094"/>
            <a:ext cx="409868" cy="36072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316416" y="2702359"/>
            <a:ext cx="432048" cy="41940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11771" y="4941168"/>
            <a:ext cx="3211135" cy="369332"/>
          </a:xfrm>
          <a:prstGeom prst="rect">
            <a:avLst/>
          </a:prstGeom>
          <a:noFill/>
          <a:ln w="57150">
            <a:solidFill>
              <a:srgbClr val="1403EB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Órgão/Unidade Orçamentária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1187624" y="3053807"/>
            <a:ext cx="0" cy="1836204"/>
          </a:xfrm>
          <a:prstGeom prst="line">
            <a:avLst/>
          </a:prstGeom>
          <a:ln w="57150">
            <a:solidFill>
              <a:srgbClr val="140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465221" y="4298479"/>
            <a:ext cx="2121093" cy="3693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Função/</a:t>
            </a:r>
            <a:r>
              <a:rPr lang="pt-BR" dirty="0" err="1"/>
              <a:t>Subfunção</a:t>
            </a:r>
            <a:endParaRPr lang="pt-BR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2004875" y="3060841"/>
            <a:ext cx="0" cy="123763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339755" y="3807633"/>
            <a:ext cx="1197764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Programa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2938637" y="3060841"/>
            <a:ext cx="0" cy="746792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8" name="CaixaDeTexto 32767"/>
          <p:cNvSpPr txBox="1"/>
          <p:nvPr/>
        </p:nvSpPr>
        <p:spPr>
          <a:xfrm>
            <a:off x="3367680" y="3345029"/>
            <a:ext cx="710451" cy="369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Ação</a:t>
            </a:r>
          </a:p>
        </p:txBody>
      </p:sp>
      <p:cxnSp>
        <p:nvCxnSpPr>
          <p:cNvPr id="32773" name="Conector reto 32772"/>
          <p:cNvCxnSpPr>
            <a:stCxn id="15" idx="2"/>
          </p:cNvCxnSpPr>
          <p:nvPr/>
        </p:nvCxnSpPr>
        <p:spPr>
          <a:xfrm>
            <a:off x="3717108" y="3065310"/>
            <a:ext cx="104016" cy="25061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CaixaDeTexto 32773"/>
          <p:cNvSpPr txBox="1"/>
          <p:nvPr/>
        </p:nvSpPr>
        <p:spPr>
          <a:xfrm>
            <a:off x="8186212" y="3605688"/>
            <a:ext cx="941283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Origem</a:t>
            </a:r>
          </a:p>
        </p:txBody>
      </p:sp>
      <p:cxnSp>
        <p:nvCxnSpPr>
          <p:cNvPr id="32776" name="Conector reto 32775"/>
          <p:cNvCxnSpPr>
            <a:stCxn id="17" idx="2"/>
          </p:cNvCxnSpPr>
          <p:nvPr/>
        </p:nvCxnSpPr>
        <p:spPr>
          <a:xfrm>
            <a:off x="8532440" y="3121768"/>
            <a:ext cx="0" cy="4839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CaixaDeTexto 32776"/>
          <p:cNvSpPr txBox="1"/>
          <p:nvPr/>
        </p:nvSpPr>
        <p:spPr>
          <a:xfrm>
            <a:off x="7510710" y="4476381"/>
            <a:ext cx="966931" cy="369332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Destino</a:t>
            </a:r>
          </a:p>
        </p:txBody>
      </p:sp>
      <p:cxnSp>
        <p:nvCxnSpPr>
          <p:cNvPr id="32779" name="Conector reto 32778"/>
          <p:cNvCxnSpPr>
            <a:stCxn id="16" idx="2"/>
          </p:cNvCxnSpPr>
          <p:nvPr/>
        </p:nvCxnSpPr>
        <p:spPr>
          <a:xfrm flipH="1">
            <a:off x="8022579" y="3076814"/>
            <a:ext cx="16895" cy="1367472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Retângulo 32779"/>
          <p:cNvSpPr/>
          <p:nvPr/>
        </p:nvSpPr>
        <p:spPr>
          <a:xfrm>
            <a:off x="4965897" y="2702359"/>
            <a:ext cx="210855" cy="4033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>
            <a:stCxn id="32780" idx="2"/>
          </p:cNvCxnSpPr>
          <p:nvPr/>
        </p:nvCxnSpPr>
        <p:spPr>
          <a:xfrm flipH="1">
            <a:off x="4211961" y="3105699"/>
            <a:ext cx="859364" cy="183546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876256" y="2653716"/>
            <a:ext cx="479097" cy="468052"/>
          </a:xfrm>
          <a:prstGeom prst="ellipse">
            <a:avLst/>
          </a:prstGeom>
          <a:noFill/>
          <a:ln w="57150">
            <a:solidFill>
              <a:srgbClr val="16A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691548" y="4991744"/>
            <a:ext cx="787395" cy="369332"/>
          </a:xfrm>
          <a:prstGeom prst="rect">
            <a:avLst/>
          </a:prstGeom>
          <a:noFill/>
          <a:ln w="57150">
            <a:solidFill>
              <a:srgbClr val="16A259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Fiscal</a:t>
            </a:r>
          </a:p>
        </p:txBody>
      </p:sp>
      <p:cxnSp>
        <p:nvCxnSpPr>
          <p:cNvPr id="19" name="Conector reto 18"/>
          <p:cNvCxnSpPr/>
          <p:nvPr/>
        </p:nvCxnSpPr>
        <p:spPr>
          <a:xfrm flipH="1">
            <a:off x="7097048" y="3083532"/>
            <a:ext cx="1" cy="1908212"/>
          </a:xfrm>
          <a:prstGeom prst="line">
            <a:avLst/>
          </a:prstGeom>
          <a:ln w="57150">
            <a:solidFill>
              <a:srgbClr val="16A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3913537" y="4991744"/>
            <a:ext cx="1128893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Categoria Econômica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5225661" y="2711686"/>
            <a:ext cx="216403" cy="3641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         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5510933" y="2702359"/>
            <a:ext cx="377313" cy="40719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5924147" y="2702586"/>
            <a:ext cx="352125" cy="3767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reto 51"/>
          <p:cNvCxnSpPr>
            <a:stCxn id="49" idx="2"/>
            <a:endCxn id="57" idx="0"/>
          </p:cNvCxnSpPr>
          <p:nvPr/>
        </p:nvCxnSpPr>
        <p:spPr>
          <a:xfrm flipH="1">
            <a:off x="5186446" y="3075861"/>
            <a:ext cx="147417" cy="60570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5710676" y="3130480"/>
            <a:ext cx="0" cy="1861264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6076233" y="3115627"/>
            <a:ext cx="0" cy="87667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4721018" y="3681567"/>
            <a:ext cx="930856" cy="830997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Grupo Nat. Despesa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5244615" y="4947013"/>
            <a:ext cx="1199593" cy="584775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Modalidade Aplicação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5800399" y="4006091"/>
            <a:ext cx="1075857" cy="58477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Elemento Desp.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627785" y="2702359"/>
            <a:ext cx="576064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882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7" y="1052736"/>
            <a:ext cx="86409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0000FF"/>
                </a:solidFill>
              </a:rPr>
              <a:t>1000</a:t>
            </a:r>
            <a:r>
              <a:rPr lang="pt-BR" sz="2400" b="1" u="sng" dirty="0"/>
              <a:t>.</a:t>
            </a:r>
            <a:r>
              <a:rPr lang="pt-BR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14422</a:t>
            </a:r>
            <a:r>
              <a:rPr lang="pt-BR" sz="2400" b="1" u="sng" dirty="0">
                <a:solidFill>
                  <a:srgbClr val="FF6600"/>
                </a:solidFill>
              </a:rPr>
              <a:t>127</a:t>
            </a:r>
            <a:r>
              <a:rPr lang="pt-BR" sz="2400" b="1" u="sng" dirty="0">
                <a:solidFill>
                  <a:srgbClr val="00FF00"/>
                </a:solidFill>
              </a:rPr>
              <a:t>2.337</a:t>
            </a:r>
            <a:r>
              <a:rPr lang="pt-BR" sz="2400" b="1" u="sng" dirty="0"/>
              <a:t> </a:t>
            </a:r>
            <a:r>
              <a:rPr lang="pt-BR" sz="2400" b="1" u="sng" dirty="0">
                <a:solidFill>
                  <a:srgbClr val="FFFF00"/>
                </a:solidFill>
              </a:rPr>
              <a:t>3</a:t>
            </a:r>
            <a:r>
              <a:rPr lang="pt-BR" sz="2400" b="1" u="sng" dirty="0">
                <a:solidFill>
                  <a:srgbClr val="660033"/>
                </a:solidFill>
              </a:rPr>
              <a:t>3</a:t>
            </a:r>
            <a:r>
              <a:rPr lang="pt-BR" sz="2400" b="1" u="sng" dirty="0">
                <a:solidFill>
                  <a:srgbClr val="FF9933"/>
                </a:solidFill>
              </a:rPr>
              <a:t>90</a:t>
            </a:r>
            <a:r>
              <a:rPr lang="pt-BR" sz="2400" b="1" u="sng" dirty="0">
                <a:solidFill>
                  <a:srgbClr val="7030A0"/>
                </a:solidFill>
              </a:rPr>
              <a:t>39</a:t>
            </a:r>
            <a:r>
              <a:rPr lang="pt-BR" sz="2400" b="1" u="sng" dirty="0"/>
              <a:t> </a:t>
            </a:r>
            <a:r>
              <a:rPr lang="pt-BR" sz="2400" b="1" u="sng" dirty="0">
                <a:solidFill>
                  <a:srgbClr val="339933"/>
                </a:solidFill>
              </a:rPr>
              <a:t>F</a:t>
            </a:r>
            <a:r>
              <a:rPr lang="pt-BR" sz="2400" b="1" u="sng" dirty="0"/>
              <a:t> </a:t>
            </a:r>
            <a:r>
              <a:rPr lang="pt-BR" sz="2400" b="1" u="sng" dirty="0">
                <a:solidFill>
                  <a:srgbClr val="FF66CC"/>
                </a:solidFill>
              </a:rPr>
              <a:t>03</a:t>
            </a:r>
            <a:r>
              <a:rPr lang="pt-BR" sz="2400" b="1" u="sng" dirty="0"/>
              <a:t>.</a:t>
            </a:r>
            <a:r>
              <a:rPr lang="pt-BR" sz="2400" b="1" u="sng" dirty="0">
                <a:solidFill>
                  <a:srgbClr val="00B0F0"/>
                </a:solidFill>
              </a:rPr>
              <a:t>00</a:t>
            </a:r>
          </a:p>
          <a:p>
            <a:endParaRPr lang="pt-BR" sz="10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FF"/>
                </a:solidFill>
              </a:rPr>
              <a:t>1000 - Secretaria Mun.  Assist. Social, Segurança </a:t>
            </a:r>
            <a:r>
              <a:rPr lang="pt-BR" sz="2400" dirty="0" err="1">
                <a:solidFill>
                  <a:srgbClr val="0000FF"/>
                </a:solidFill>
              </a:rPr>
              <a:t>Aliment</a:t>
            </a:r>
            <a:r>
              <a:rPr lang="pt-BR" sz="2400" dirty="0">
                <a:solidFill>
                  <a:srgbClr val="0000FF"/>
                </a:solidFill>
              </a:rPr>
              <a:t>. e Cidadania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14422 – Direitos da Cidadania/Direitos Individuais, Coletivos e Difusos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6600"/>
                </a:solidFill>
              </a:rPr>
              <a:t>127 – Promoção e Defesa dos Direitos Humanos e Cidadania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FF00"/>
                </a:solidFill>
              </a:rPr>
              <a:t>2.337 – Promoção, Defesa e Garantia de Direitos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FF00"/>
                </a:solidFill>
              </a:rPr>
              <a:t>3</a:t>
            </a:r>
            <a:r>
              <a:rPr lang="pt-BR" sz="2400" dirty="0">
                <a:solidFill>
                  <a:srgbClr val="660033"/>
                </a:solidFill>
              </a:rPr>
              <a:t>3</a:t>
            </a:r>
            <a:r>
              <a:rPr lang="pt-BR" sz="2400" dirty="0">
                <a:solidFill>
                  <a:srgbClr val="FF9933"/>
                </a:solidFill>
              </a:rPr>
              <a:t>90</a:t>
            </a:r>
            <a:r>
              <a:rPr lang="pt-BR" sz="2400" dirty="0">
                <a:solidFill>
                  <a:srgbClr val="7030A0"/>
                </a:solidFill>
              </a:rPr>
              <a:t>39 </a:t>
            </a:r>
            <a:r>
              <a:rPr lang="pt-BR" sz="2400" dirty="0">
                <a:solidFill>
                  <a:srgbClr val="FFFF00"/>
                </a:solidFill>
              </a:rPr>
              <a:t>D. Corrente</a:t>
            </a:r>
            <a:r>
              <a:rPr lang="pt-BR" sz="2400" dirty="0">
                <a:solidFill>
                  <a:srgbClr val="660033"/>
                </a:solidFill>
              </a:rPr>
              <a:t>/ Outras Desp. Corr/</a:t>
            </a:r>
            <a:r>
              <a:rPr lang="pt-BR" sz="2400" dirty="0">
                <a:solidFill>
                  <a:srgbClr val="FF9933"/>
                </a:solidFill>
              </a:rPr>
              <a:t>Aplicações Diretas/</a:t>
            </a:r>
            <a:r>
              <a:rPr lang="pt-BR" sz="2400" dirty="0">
                <a:solidFill>
                  <a:srgbClr val="7030A0"/>
                </a:solidFill>
              </a:rPr>
              <a:t>Outros Serviços de Terceiros – Pessoa Jurídica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339933"/>
                </a:solidFill>
              </a:rPr>
              <a:t>F – Orçamento Fiscal</a:t>
            </a:r>
            <a:endParaRPr lang="pt-BR" sz="24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66CC"/>
                </a:solidFill>
              </a:rPr>
              <a:t>03 – Outras Despesas Correntes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B0F0"/>
                </a:solidFill>
              </a:rPr>
              <a:t>00 – Recursos Ordinários do Tesouro</a:t>
            </a:r>
          </a:p>
          <a:p>
            <a:endParaRPr lang="pt-BR" sz="2400" dirty="0">
              <a:solidFill>
                <a:srgbClr val="00B0F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</a:rPr>
              <a:t>Como decodificar o crédito orçamentário?</a:t>
            </a:r>
          </a:p>
        </p:txBody>
      </p:sp>
      <p:pic>
        <p:nvPicPr>
          <p:cNvPr id="7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1" y="5740232"/>
            <a:ext cx="871296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assembleia">
            <a:extLst>
              <a:ext uri="{FF2B5EF4-FFF2-40B4-BE49-F238E27FC236}">
                <a16:creationId xmlns="" xmlns:a16="http://schemas.microsoft.com/office/drawing/2014/main" id="{263507D3-9714-4384-9E06-F289A7B1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48" y="1124744"/>
            <a:ext cx="8913662" cy="55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5DB1C4-E290-4D32-BD45-6F7A2D35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4" y="274638"/>
            <a:ext cx="8913662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HISTÓRICO DAS SUGESTÕES POPULARES</a:t>
            </a:r>
          </a:p>
        </p:txBody>
      </p:sp>
    </p:spTree>
    <p:extLst>
      <p:ext uri="{BB962C8B-B14F-4D97-AF65-F5344CB8AC3E}">
        <p14:creationId xmlns:p14="http://schemas.microsoft.com/office/powerpoint/2010/main" xmlns="" val="1643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1124744"/>
            <a:ext cx="83529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600" dirty="0"/>
              <a:t> Garantia de benefícios para servidores de determinada categoria: reajuste salarial, aumento de vale refeição, diminuição de carga horária, etc.</a:t>
            </a:r>
          </a:p>
          <a:p>
            <a:pPr algn="just"/>
            <a:r>
              <a:rPr lang="pt-BR" sz="2600" dirty="0"/>
              <a:t>Ex: Sugestão 66/2013</a:t>
            </a:r>
          </a:p>
          <a:p>
            <a:pPr algn="just"/>
            <a:endParaRPr lang="pt-BR" sz="2600" dirty="0"/>
          </a:p>
          <a:p>
            <a:pPr algn="just">
              <a:buFont typeface="Arial" pitchFamily="34" charset="0"/>
              <a:buChar char="•"/>
            </a:pPr>
            <a:r>
              <a:rPr lang="pt-BR" sz="2600" dirty="0"/>
              <a:t> Reclamação da qualidade da fiscalização de competência municipal e da qualidade ou insuficiência de serviços ou políticas municipais</a:t>
            </a:r>
          </a:p>
          <a:p>
            <a:pPr algn="just"/>
            <a:r>
              <a:rPr lang="pt-BR" sz="2600" dirty="0" err="1"/>
              <a:t>Exs</a:t>
            </a:r>
            <a:r>
              <a:rPr lang="pt-BR" sz="2600" dirty="0"/>
              <a:t>: Sugestões 04/2014, 05/2014, 25/2014 e 18/2018</a:t>
            </a:r>
          </a:p>
          <a:p>
            <a:pPr algn="just"/>
            <a:r>
              <a:rPr lang="pt-BR" sz="2400" b="1" dirty="0"/>
              <a:t>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não Acolhidas como Emendas ou “nada a ver”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124744"/>
            <a:ext cx="86409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00" dirty="0"/>
              <a:t> Criação de fundos ou vinculação de impostos</a:t>
            </a:r>
          </a:p>
          <a:p>
            <a:r>
              <a:rPr lang="pt-BR" sz="2600" dirty="0"/>
              <a:t>Ex:  6/2017, 104/2017</a:t>
            </a:r>
          </a:p>
          <a:p>
            <a:endParaRPr lang="pt-BR" sz="1500" dirty="0"/>
          </a:p>
          <a:p>
            <a:pPr>
              <a:buFont typeface="Arial" pitchFamily="34" charset="0"/>
              <a:buChar char="•"/>
            </a:pPr>
            <a:r>
              <a:rPr lang="pt-BR" sz="2600" dirty="0"/>
              <a:t> Nomeação de aprovados em concursos municipais</a:t>
            </a:r>
          </a:p>
          <a:p>
            <a:r>
              <a:rPr lang="pt-BR" sz="2600" dirty="0"/>
              <a:t>Ex: 33/2018, 82/2018</a:t>
            </a:r>
            <a:r>
              <a:rPr lang="pt-BR" sz="2600" b="1" dirty="0"/>
              <a:t> </a:t>
            </a:r>
          </a:p>
          <a:p>
            <a:endParaRPr lang="pt-BR" sz="15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600" dirty="0"/>
              <a:t> Demandas sociais já previstas no PPAG e na LOA, mas não executadas</a:t>
            </a:r>
            <a:r>
              <a:rPr lang="pt-BR" sz="2600" dirty="0" smtClean="0"/>
              <a:t>.         </a:t>
            </a:r>
            <a:r>
              <a:rPr lang="pt-BR" sz="2500" b="1" dirty="0">
                <a:solidFill>
                  <a:srgbClr val="00B0F0"/>
                </a:solidFill>
              </a:rPr>
              <a:t>BH RESOLVE     </a:t>
            </a:r>
          </a:p>
          <a:p>
            <a:r>
              <a:rPr lang="pt-BR" sz="2500" dirty="0"/>
              <a:t>                      </a:t>
            </a:r>
            <a:r>
              <a:rPr lang="pt-BR" sz="2500" dirty="0" smtClean="0"/>
              <a:t>    </a:t>
            </a:r>
            <a:r>
              <a:rPr lang="pt-BR" sz="2500" b="1" dirty="0" smtClean="0">
                <a:solidFill>
                  <a:srgbClr val="00B0F0"/>
                </a:solidFill>
              </a:rPr>
              <a:t>SECRETARIAS </a:t>
            </a:r>
            <a:r>
              <a:rPr lang="pt-BR" sz="2500" b="1" dirty="0">
                <a:solidFill>
                  <a:srgbClr val="00B0F0"/>
                </a:solidFill>
              </a:rPr>
              <a:t>REGIONAIS</a:t>
            </a:r>
          </a:p>
          <a:p>
            <a:r>
              <a:rPr lang="pt-BR" sz="2500" b="1" dirty="0">
                <a:solidFill>
                  <a:srgbClr val="00B0F0"/>
                </a:solidFill>
              </a:rPr>
              <a:t>                      </a:t>
            </a:r>
            <a:r>
              <a:rPr lang="pt-BR" sz="2500" b="1" dirty="0" smtClean="0">
                <a:solidFill>
                  <a:srgbClr val="00B0F0"/>
                </a:solidFill>
              </a:rPr>
              <a:t>    OUVIDORIA </a:t>
            </a:r>
            <a:r>
              <a:rPr lang="pt-BR" sz="2500" b="1" dirty="0">
                <a:solidFill>
                  <a:srgbClr val="00B0F0"/>
                </a:solidFill>
              </a:rPr>
              <a:t>DA PBH</a:t>
            </a:r>
          </a:p>
          <a:p>
            <a:r>
              <a:rPr lang="pt-BR" sz="2500" b="1" dirty="0">
                <a:solidFill>
                  <a:srgbClr val="00B0F0"/>
                </a:solidFill>
              </a:rPr>
              <a:t>                      </a:t>
            </a:r>
            <a:r>
              <a:rPr lang="pt-BR" sz="2500" b="1" dirty="0" smtClean="0">
                <a:solidFill>
                  <a:srgbClr val="00B0F0"/>
                </a:solidFill>
              </a:rPr>
              <a:t>    COMISSÕES </a:t>
            </a:r>
            <a:r>
              <a:rPr lang="pt-BR" sz="2500" b="1" dirty="0">
                <a:solidFill>
                  <a:srgbClr val="00B0F0"/>
                </a:solidFill>
              </a:rPr>
              <a:t>OU VEREADORES</a:t>
            </a:r>
          </a:p>
          <a:p>
            <a:r>
              <a:rPr lang="pt-BR" sz="2500" b="1" dirty="0">
                <a:solidFill>
                  <a:srgbClr val="00B0F0"/>
                </a:solidFill>
              </a:rPr>
              <a:t>                      </a:t>
            </a:r>
            <a:r>
              <a:rPr lang="pt-BR" sz="2500" b="1" dirty="0" smtClean="0">
                <a:solidFill>
                  <a:srgbClr val="00B0F0"/>
                </a:solidFill>
              </a:rPr>
              <a:t>    OUVIDORIA </a:t>
            </a:r>
            <a:r>
              <a:rPr lang="pt-BR" sz="2500" b="1" dirty="0">
                <a:solidFill>
                  <a:srgbClr val="00B0F0"/>
                </a:solidFill>
              </a:rPr>
              <a:t>DA CMBH                                       </a:t>
            </a:r>
            <a:endParaRPr lang="pt-BR" sz="2600" dirty="0"/>
          </a:p>
          <a:p>
            <a:r>
              <a:rPr lang="pt-BR" sz="2600" dirty="0"/>
              <a:t>                      </a:t>
            </a:r>
          </a:p>
          <a:p>
            <a:endParaRPr lang="pt-BR" sz="2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</a:rPr>
              <a:t>Sugestões não Acolhidas como Emendas ou “nada a ver”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1115616" y="455483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411760" y="3645024"/>
            <a:ext cx="5184576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1124744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600" dirty="0" err="1"/>
              <a:t>Ex</a:t>
            </a:r>
            <a:r>
              <a:rPr lang="pt-BR" sz="2600" dirty="0"/>
              <a:t>: Sugestão 66/2013</a:t>
            </a:r>
          </a:p>
          <a:p>
            <a:pPr algn="just"/>
            <a:endParaRPr lang="pt-BR" sz="2600" dirty="0"/>
          </a:p>
          <a:p>
            <a:pPr algn="just">
              <a:buFont typeface="Arial" pitchFamily="34" charset="0"/>
              <a:buChar char="•"/>
            </a:pPr>
            <a:r>
              <a:rPr lang="pt-BR" sz="2600" dirty="0"/>
              <a:t> </a:t>
            </a:r>
            <a:r>
              <a:rPr lang="pt-BR" sz="2400" b="1" dirty="0"/>
              <a:t>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não Acolhidas como Emendas ou “nada a ver”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6627"/>
            <a:ext cx="8856984" cy="643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2492897"/>
            <a:ext cx="3744415" cy="29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83968" y="2536434"/>
            <a:ext cx="4464496" cy="29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2212" y="3049095"/>
            <a:ext cx="4464496" cy="29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1878" y="3573016"/>
            <a:ext cx="5614257" cy="29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92225" y="4106349"/>
            <a:ext cx="6107967" cy="29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098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não Acolhidas como Emendas ou “nada a ver”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78"/>
            <a:ext cx="9143999" cy="66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592" y="2132856"/>
            <a:ext cx="329882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6732240" y="1847104"/>
            <a:ext cx="1714512" cy="571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Sugestão 66/2013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7073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não Acolhidas como Emendas ou “nada a ver”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001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de cantos arredondados 6"/>
          <p:cNvSpPr/>
          <p:nvPr/>
        </p:nvSpPr>
        <p:spPr>
          <a:xfrm rot="20450175">
            <a:off x="2809708" y="2900362"/>
            <a:ext cx="3234484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NÃO ACOLHIDA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86" y="2780928"/>
            <a:ext cx="28162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725" y="3273425"/>
            <a:ext cx="1138519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768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não Acolhidas como Emendas ou “nada a ver”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868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de cantos arredondados 7"/>
          <p:cNvSpPr/>
          <p:nvPr/>
        </p:nvSpPr>
        <p:spPr>
          <a:xfrm rot="20450175">
            <a:off x="2990763" y="2710419"/>
            <a:ext cx="3234484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NÃO ACOLHIDA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10898"/>
            <a:ext cx="1238619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096344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993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não Acolhidas como Emendas ou “nada a ver”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991334"/>
            <a:ext cx="8929718" cy="58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de cantos arredondados 6"/>
          <p:cNvSpPr/>
          <p:nvPr/>
        </p:nvSpPr>
        <p:spPr>
          <a:xfrm rot="20450175">
            <a:off x="2832265" y="2971799"/>
            <a:ext cx="3234484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NÃO ACOLHIDA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909986"/>
            <a:ext cx="2664296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993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4AD79303-33B8-440A-96C0-BD57CBCE03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AutoNum type="arabicPeriod"/>
            </a:pPr>
            <a:r>
              <a:rPr lang="pt-BR" sz="2800" b="1" dirty="0"/>
              <a:t>Como ler o Plano Plurianual e o Orçamento?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AutoNum type="arabicPeriod"/>
            </a:pPr>
            <a:r>
              <a:rPr lang="pt-BR" sz="2800" b="1" dirty="0"/>
              <a:t>Histórico das sugestões populares 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AutoNum type="arabicPeriod"/>
            </a:pPr>
            <a:r>
              <a:rPr lang="pt-BR" sz="2800" b="1" dirty="0"/>
              <a:t>Restrições e dicas para apresentar sugestões </a:t>
            </a:r>
            <a:r>
              <a:rPr lang="pt-BR" sz="2800" b="1" dirty="0" smtClean="0"/>
              <a:t>populares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AutoNum type="arabicPeriod"/>
            </a:pPr>
            <a:r>
              <a:rPr lang="pt-BR" sz="2800" b="1" dirty="0" smtClean="0"/>
              <a:t>“Receita de bolo”</a:t>
            </a:r>
            <a:endParaRPr lang="pt-BR" sz="2800" b="1" dirty="0"/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AutoNum type="arabicPeriod"/>
            </a:pPr>
            <a:r>
              <a:rPr lang="pt-BR" sz="2800" b="1" dirty="0"/>
              <a:t>Agora é mão na massa!!!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AutoNum type="arabicPeriod"/>
            </a:pPr>
            <a:r>
              <a:rPr lang="pt-BR" sz="2800" b="1" dirty="0"/>
              <a:t>Tente apresentar sua sugestão popular...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6FFEA80-19D0-4460-89C2-1C14B222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06" y="116633"/>
            <a:ext cx="7764786" cy="720080"/>
          </a:xfrm>
        </p:spPr>
        <p:txBody>
          <a:bodyPr/>
          <a:lstStyle/>
          <a:p>
            <a:pPr>
              <a:defRPr/>
            </a:pPr>
            <a:r>
              <a:rPr lang="pt-BR" sz="3200" b="1" dirty="0" smtClean="0">
                <a:solidFill>
                  <a:srgbClr val="FF6600"/>
                </a:solidFill>
              </a:rPr>
              <a:t>O QUE VAMOS VER HOJE</a:t>
            </a:r>
            <a:endParaRPr lang="pt-BR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9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2"/>
            <a:ext cx="8352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00" dirty="0"/>
              <a:t>Sugestões que visam alterar metas físicas de subações já existentes</a:t>
            </a:r>
          </a:p>
          <a:p>
            <a:r>
              <a:rPr lang="pt-BR" sz="2600" dirty="0"/>
              <a:t>Ex: 1/2018, 15/2018, 30/2018</a:t>
            </a:r>
          </a:p>
          <a:p>
            <a:endParaRPr lang="pt-BR" sz="2600" dirty="0"/>
          </a:p>
          <a:p>
            <a:pPr>
              <a:buFont typeface="Arial" pitchFamily="34" charset="0"/>
              <a:buChar char="•"/>
            </a:pPr>
            <a:r>
              <a:rPr lang="pt-BR" sz="2600" dirty="0"/>
              <a:t>Sugestões que visam criar subações</a:t>
            </a:r>
          </a:p>
          <a:p>
            <a:r>
              <a:rPr lang="pt-BR" sz="2600" dirty="0"/>
              <a:t>Ex: 38/2018, 39/2018, 58/2018</a:t>
            </a:r>
          </a:p>
          <a:p>
            <a:endParaRPr lang="pt-BR" sz="2600" dirty="0"/>
          </a:p>
          <a:p>
            <a:pPr>
              <a:buFont typeface="Arial" pitchFamily="34" charset="0"/>
              <a:buChar char="•"/>
            </a:pPr>
            <a:r>
              <a:rPr lang="pt-BR" sz="2600" dirty="0"/>
              <a:t>Sugestões que visam alterar denominações ou atributos de programas, ações ou subações</a:t>
            </a:r>
          </a:p>
          <a:p>
            <a:r>
              <a:rPr lang="pt-BR" sz="2600" dirty="0"/>
              <a:t>Ex: 03/2017, 04/2017, 54/2017, 117/2017, 155/2017 e 156/2017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Acolhidas ou “tudo a ver”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2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600" dirty="0"/>
              <a:t>Sugestões que visam alterar texto do Projeto da LOA</a:t>
            </a:r>
          </a:p>
          <a:p>
            <a:r>
              <a:rPr lang="pt-BR" sz="2600" dirty="0"/>
              <a:t>Ex: 145/2017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Acolhidas </a:t>
            </a:r>
            <a:r>
              <a:rPr lang="pt-BR" sz="2400" b="1" dirty="0">
                <a:solidFill>
                  <a:srgbClr val="FF6600"/>
                </a:solidFill>
              </a:rPr>
              <a:t>ou “tudo a ver”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63831"/>
            <a:ext cx="8786874" cy="609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6429388" y="1532496"/>
            <a:ext cx="1357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2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endParaRPr lang="pt-BR" sz="2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Acolhidas </a:t>
            </a:r>
            <a:r>
              <a:rPr lang="pt-BR" sz="2400" b="1" dirty="0">
                <a:solidFill>
                  <a:srgbClr val="FF6600"/>
                </a:solidFill>
              </a:rPr>
              <a:t>ou “tudo a ver”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29388" y="1142984"/>
            <a:ext cx="1714512" cy="571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Sugestão 1/2018</a:t>
            </a:r>
            <a:endParaRPr lang="pt-BR" dirty="0"/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="" xmlns:a16="http://schemas.microsoft.com/office/drawing/2014/main" id="{4406C575-A8A2-42CE-BE58-F1785D8F0417}"/>
              </a:ext>
            </a:extLst>
          </p:cNvPr>
          <p:cNvSpPr/>
          <p:nvPr/>
        </p:nvSpPr>
        <p:spPr>
          <a:xfrm rot="20450175">
            <a:off x="2910877" y="2922258"/>
            <a:ext cx="2996128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339933"/>
                </a:solidFill>
                <a:latin typeface="Aharoni" pitchFamily="2" charset="-79"/>
                <a:cs typeface="Aharoni" pitchFamily="2" charset="-79"/>
              </a:rPr>
              <a:t>ACOLHIDA</a:t>
            </a: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Acolhidas </a:t>
            </a:r>
            <a:r>
              <a:rPr lang="pt-BR" sz="2400" b="1" dirty="0">
                <a:solidFill>
                  <a:srgbClr val="FF6600"/>
                </a:solidFill>
              </a:rPr>
              <a:t>ou “tudo a ver”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725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6215074" y="3286124"/>
            <a:ext cx="1714512" cy="571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Sugestão 1/2018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Acolhidas </a:t>
            </a:r>
            <a:r>
              <a:rPr lang="pt-BR" sz="2400" b="1" dirty="0">
                <a:solidFill>
                  <a:srgbClr val="FF6600"/>
                </a:solidFill>
              </a:rPr>
              <a:t>ou “tudo a ver”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857231"/>
            <a:ext cx="8786874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6786578" y="3786190"/>
            <a:ext cx="1714512" cy="571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Sugestão 38/2018</a:t>
            </a:r>
            <a:endParaRPr lang="pt-BR" dirty="0"/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="" xmlns:a16="http://schemas.microsoft.com/office/drawing/2014/main" id="{4406C575-A8A2-42CE-BE58-F1785D8F0417}"/>
              </a:ext>
            </a:extLst>
          </p:cNvPr>
          <p:cNvSpPr/>
          <p:nvPr/>
        </p:nvSpPr>
        <p:spPr>
          <a:xfrm rot="20450175">
            <a:off x="3424621" y="2752423"/>
            <a:ext cx="2996128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339933"/>
                </a:solidFill>
                <a:latin typeface="Aharoni" pitchFamily="2" charset="-79"/>
                <a:cs typeface="Aharoni" pitchFamily="2" charset="-79"/>
              </a:rPr>
              <a:t>ACOLHIDA</a:t>
            </a: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2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endParaRPr lang="pt-BR" sz="2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Acolhidas </a:t>
            </a:r>
            <a:r>
              <a:rPr lang="pt-BR" sz="2400" b="1" dirty="0">
                <a:solidFill>
                  <a:srgbClr val="FF6600"/>
                </a:solidFill>
              </a:rPr>
              <a:t>ou “tudo a ver”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6439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7072330" y="2786058"/>
            <a:ext cx="1714512" cy="571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Sugestão 38/2018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2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600" dirty="0"/>
              <a:t>Sugestões que visam alterar texto do Projeto da LOA</a:t>
            </a:r>
          </a:p>
          <a:p>
            <a:r>
              <a:rPr lang="pt-BR" sz="2600" dirty="0"/>
              <a:t>Ex: 145/2017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Sugestões Acolhidas </a:t>
            </a:r>
            <a:r>
              <a:rPr lang="pt-BR" sz="2400" b="1" dirty="0">
                <a:solidFill>
                  <a:srgbClr val="FF6600"/>
                </a:solidFill>
              </a:rPr>
              <a:t>ou “tudo a ver”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7868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95232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5516" y="3284984"/>
            <a:ext cx="684076" cy="252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553444"/>
            <a:ext cx="2016224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36982"/>
            <a:ext cx="8030126" cy="43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3">
            <a:extLst>
              <a:ext uri="{FF2B5EF4-FFF2-40B4-BE49-F238E27FC236}">
                <a16:creationId xmlns="" xmlns:a16="http://schemas.microsoft.com/office/drawing/2014/main" id="{4406C575-A8A2-42CE-BE58-F1785D8F0417}"/>
              </a:ext>
            </a:extLst>
          </p:cNvPr>
          <p:cNvSpPr/>
          <p:nvPr/>
        </p:nvSpPr>
        <p:spPr>
          <a:xfrm rot="20450175">
            <a:off x="2724062" y="3247360"/>
            <a:ext cx="2996128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339933"/>
                </a:solidFill>
                <a:latin typeface="Aharoni" pitchFamily="2" charset="-79"/>
                <a:cs typeface="Aharoni" pitchFamily="2" charset="-79"/>
              </a:rPr>
              <a:t>ACOLHIDA</a:t>
            </a: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placa siga">
            <a:extLst>
              <a:ext uri="{FF2B5EF4-FFF2-40B4-BE49-F238E27FC236}">
                <a16:creationId xmlns="" xmlns:a16="http://schemas.microsoft.com/office/drawing/2014/main" id="{CF66E868-2A2C-4096-AA55-A0A2B4C94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"/>
          <a:stretch/>
        </p:blipFill>
        <p:spPr bwMode="auto">
          <a:xfrm>
            <a:off x="2981633" y="54734"/>
            <a:ext cx="6162367" cy="60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4149080"/>
            <a:ext cx="5184576" cy="2708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RESTRIÇÕES</a:t>
            </a:r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CONSTITUCIONAIS E </a:t>
            </a:r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LEGAIS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980728"/>
            <a:ext cx="8352928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b="1" dirty="0"/>
          </a:p>
          <a:p>
            <a:pPr algn="just">
              <a:buFont typeface="Arial" pitchFamily="34" charset="0"/>
              <a:buChar char="•"/>
            </a:pPr>
            <a:r>
              <a:rPr lang="pt-BR" sz="2400" b="1" dirty="0"/>
              <a:t> </a:t>
            </a:r>
            <a:r>
              <a:rPr lang="pt-BR" sz="2400" dirty="0"/>
              <a:t>Aplicação mínima de </a:t>
            </a:r>
            <a:r>
              <a:rPr lang="pt-BR" sz="2400" b="1" dirty="0"/>
              <a:t>15% do total de impostos e transferências</a:t>
            </a:r>
            <a:r>
              <a:rPr lang="pt-BR" sz="2400" dirty="0"/>
              <a:t> nas ações e serviços públicos de </a:t>
            </a:r>
            <a:r>
              <a:rPr lang="pt-BR" sz="2400" b="1" dirty="0"/>
              <a:t>Saúde</a:t>
            </a:r>
            <a:r>
              <a:rPr lang="pt-BR" sz="2400" dirty="0"/>
              <a:t> ( art. 198, § 2º, III da CR/88 c/c art. 7º da LC 141/2012);</a:t>
            </a:r>
          </a:p>
          <a:p>
            <a:pPr algn="just"/>
            <a:endParaRPr lang="pt-BR" sz="1500" dirty="0"/>
          </a:p>
          <a:p>
            <a:pPr lvl="0" algn="just">
              <a:buFont typeface="Arial" pitchFamily="34" charset="0"/>
              <a:buChar char="•"/>
            </a:pPr>
            <a:r>
              <a:rPr lang="pt-BR" sz="2400" dirty="0"/>
              <a:t> O</a:t>
            </a:r>
            <a:r>
              <a:rPr lang="pt-BR" sz="2400" dirty="0">
                <a:solidFill>
                  <a:prstClr val="black"/>
                </a:solidFill>
                <a:latin typeface="Bookman Old Style"/>
              </a:rPr>
              <a:t>s recursos para os </a:t>
            </a:r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programas de saúde </a:t>
            </a:r>
            <a:r>
              <a:rPr lang="pt-BR" sz="2400" dirty="0">
                <a:solidFill>
                  <a:prstClr val="black"/>
                </a:solidFill>
                <a:latin typeface="Bookman Old Style"/>
              </a:rPr>
              <a:t>não serão inferiores aos destinados aos </a:t>
            </a:r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investimentos em transporte e sistema viário </a:t>
            </a:r>
            <a:r>
              <a:rPr lang="pt-BR" sz="2400" dirty="0">
                <a:solidFill>
                  <a:prstClr val="black"/>
                </a:solidFill>
                <a:latin typeface="Bookman Old Style"/>
              </a:rPr>
              <a:t>(parágrafo único do art. 130 da LOMBH);</a:t>
            </a:r>
          </a:p>
          <a:p>
            <a:pPr algn="just"/>
            <a:endParaRPr lang="pt-BR" sz="15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/>
              <a:t> Aplicação mínima de </a:t>
            </a:r>
            <a:r>
              <a:rPr lang="pt-BR" sz="2400" b="1" dirty="0"/>
              <a:t>30% da receita resultante de impostos, </a:t>
            </a:r>
            <a:r>
              <a:rPr lang="pt-BR" sz="2400" dirty="0"/>
              <a:t>compreendida a proveniente de </a:t>
            </a:r>
            <a:r>
              <a:rPr lang="pt-BR" sz="2400" b="1" dirty="0"/>
              <a:t>transferências constitucionais</a:t>
            </a:r>
            <a:r>
              <a:rPr lang="pt-BR" sz="2400" dirty="0"/>
              <a:t>, em </a:t>
            </a:r>
            <a:r>
              <a:rPr lang="pt-BR" sz="2400" b="1" dirty="0"/>
              <a:t>Educação </a:t>
            </a:r>
            <a:r>
              <a:rPr lang="pt-BR" sz="2400" dirty="0"/>
              <a:t>(art. 160 da LOMBH);</a:t>
            </a:r>
          </a:p>
          <a:p>
            <a:r>
              <a:rPr lang="pt-BR" sz="2400" dirty="0" smtClean="0"/>
              <a:t>OBS:  A CF/88 (art. 212 prevê) aplicação mínima de </a:t>
            </a:r>
            <a:r>
              <a:rPr lang="pt-BR" sz="2400" b="1" dirty="0" smtClean="0"/>
              <a:t>25%</a:t>
            </a:r>
            <a:endParaRPr lang="pt-BR" sz="2400" b="1" dirty="0"/>
          </a:p>
          <a:p>
            <a:pPr>
              <a:buFont typeface="Arial" pitchFamily="34" charset="0"/>
              <a:buChar char="•"/>
            </a:pPr>
            <a:endParaRPr lang="pt-BR" sz="2400" dirty="0"/>
          </a:p>
          <a:p>
            <a:endParaRPr lang="pt-BR" sz="2400" b="1" dirty="0"/>
          </a:p>
          <a:p>
            <a:endParaRPr lang="pt-BR" sz="2400" b="1" dirty="0"/>
          </a:p>
          <a:p>
            <a:pPr marL="363538" lvl="0" algn="just"/>
            <a:endParaRPr lang="pt-BR" sz="2400" dirty="0"/>
          </a:p>
          <a:p>
            <a:pPr marL="363538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400" b="1" u="sng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Principais limitações ao Orçamento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980728"/>
            <a:ext cx="8352928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/>
              <a:t> A despesa total com </a:t>
            </a:r>
            <a:r>
              <a:rPr lang="pt-BR" sz="2400" b="1" dirty="0"/>
              <a:t>pessoal</a:t>
            </a:r>
            <a:r>
              <a:rPr lang="pt-BR" sz="2400" dirty="0"/>
              <a:t> no Município não poderá ultrapassar </a:t>
            </a:r>
            <a:r>
              <a:rPr lang="pt-BR" sz="2400" b="1" dirty="0"/>
              <a:t>60% da receita corrente líquida, </a:t>
            </a:r>
            <a:r>
              <a:rPr lang="pt-BR" sz="2400" dirty="0"/>
              <a:t>sendo</a:t>
            </a:r>
            <a:r>
              <a:rPr lang="pt-BR" sz="2400" b="1" dirty="0"/>
              <a:t> 6% </a:t>
            </a:r>
            <a:r>
              <a:rPr lang="pt-BR" sz="2400" dirty="0"/>
              <a:t>para o</a:t>
            </a:r>
            <a:r>
              <a:rPr lang="pt-BR" sz="2400" b="1" dirty="0"/>
              <a:t> Legislativo </a:t>
            </a:r>
            <a:r>
              <a:rPr lang="pt-BR" sz="2400" dirty="0"/>
              <a:t>e</a:t>
            </a:r>
            <a:r>
              <a:rPr lang="pt-BR" sz="2400" b="1" dirty="0"/>
              <a:t> 54% </a:t>
            </a:r>
            <a:r>
              <a:rPr lang="pt-BR" sz="2400" dirty="0"/>
              <a:t>para o</a:t>
            </a:r>
            <a:r>
              <a:rPr lang="pt-BR" sz="2400" b="1" dirty="0"/>
              <a:t> Executivo </a:t>
            </a:r>
            <a:r>
              <a:rPr lang="pt-BR" sz="2400" dirty="0"/>
              <a:t>(</a:t>
            </a:r>
            <a:r>
              <a:rPr lang="pt-BR" sz="2400" dirty="0" err="1"/>
              <a:t>arts</a:t>
            </a:r>
            <a:r>
              <a:rPr lang="pt-BR" sz="2400" dirty="0"/>
              <a:t>. 19 e 20 da LRF c/c </a:t>
            </a:r>
            <a:r>
              <a:rPr lang="pt-BR" sz="2400" dirty="0" err="1"/>
              <a:t>art</a:t>
            </a:r>
            <a:r>
              <a:rPr lang="pt-BR" sz="2400" dirty="0"/>
              <a:t> .169 da CR/88 e art. 136 da LOMBH)</a:t>
            </a:r>
            <a:r>
              <a:rPr lang="pt-BR" sz="2400" b="1" dirty="0"/>
              <a:t>;</a:t>
            </a:r>
          </a:p>
          <a:p>
            <a:pPr algn="just"/>
            <a:endParaRPr lang="pt-BR" sz="1500" b="1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/>
              <a:t>O total da </a:t>
            </a:r>
            <a:r>
              <a:rPr lang="pt-BR" sz="2400" b="1" dirty="0"/>
              <a:t>despesa do Poder Legislativo </a:t>
            </a:r>
            <a:r>
              <a:rPr lang="pt-BR" sz="2400" dirty="0"/>
              <a:t>Municipal, incluídos os subsídios dos Vereadores e excluídos os gastos com inativos, </a:t>
            </a:r>
            <a:r>
              <a:rPr lang="pt-BR" sz="2400" b="1" dirty="0"/>
              <a:t>não poderá ultrapassar </a:t>
            </a:r>
            <a:r>
              <a:rPr lang="pt-BR" sz="2400" dirty="0"/>
              <a:t>os seguintes percentuais, relativos ao somatório da receita tributária e das transferências (Art. 29-A da CR/88): [...] IV – </a:t>
            </a:r>
            <a:r>
              <a:rPr lang="pt-BR" sz="2400" b="1" dirty="0"/>
              <a:t>4,5%</a:t>
            </a:r>
            <a:r>
              <a:rPr lang="pt-BR" sz="2400" dirty="0"/>
              <a:t> (no caso de BH).</a:t>
            </a:r>
          </a:p>
          <a:p>
            <a:pPr algn="just"/>
            <a:endParaRPr lang="pt-BR" sz="1000" b="1" dirty="0"/>
          </a:p>
          <a:p>
            <a:pPr>
              <a:buFont typeface="Arial" pitchFamily="34" charset="0"/>
              <a:buChar char="•"/>
            </a:pPr>
            <a:r>
              <a:rPr lang="pt-BR" sz="2400" dirty="0"/>
              <a:t>A LOA conterá dotação para </a:t>
            </a:r>
            <a:r>
              <a:rPr lang="pt-BR" sz="2400" b="1" dirty="0"/>
              <a:t>Reserva de Contingência</a:t>
            </a:r>
            <a:r>
              <a:rPr lang="pt-BR" sz="2400" dirty="0"/>
              <a:t>, no valor de </a:t>
            </a:r>
            <a:r>
              <a:rPr lang="pt-BR" sz="2400" b="1" dirty="0"/>
              <a:t>até 0,2% </a:t>
            </a:r>
            <a:r>
              <a:rPr lang="pt-BR" sz="2400" dirty="0"/>
              <a:t>e no </a:t>
            </a:r>
            <a:r>
              <a:rPr lang="pt-BR" sz="2400" b="1" dirty="0"/>
              <a:t>mínimo de 0,02% </a:t>
            </a:r>
            <a:r>
              <a:rPr lang="pt-BR" sz="2400" dirty="0"/>
              <a:t>da Receita Corrente Líquida (art. 15 da LDO – 11.190/19)</a:t>
            </a:r>
          </a:p>
          <a:p>
            <a:endParaRPr lang="pt-BR" sz="2400" b="1" dirty="0"/>
          </a:p>
          <a:p>
            <a:endParaRPr lang="pt-BR" sz="2400" b="1" dirty="0"/>
          </a:p>
          <a:p>
            <a:pPr marL="363538" lvl="0" algn="just"/>
            <a:endParaRPr lang="pt-BR" sz="2400" dirty="0"/>
          </a:p>
          <a:p>
            <a:pPr marL="363538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400" b="1" u="sng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Principais limitações ao Orçamento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A49CAA-9D26-4A81-AECB-8289C58A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085184"/>
            <a:ext cx="8229600" cy="1584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</a:rPr>
              <a:t>COMO LER O PLANO PLURIANUAL  E O ORÇAMENTO?</a:t>
            </a:r>
          </a:p>
        </p:txBody>
      </p:sp>
      <p:pic>
        <p:nvPicPr>
          <p:cNvPr id="1026" name="Picture 2" descr="Resultado de imagem para leitura">
            <a:extLst>
              <a:ext uri="{FF2B5EF4-FFF2-40B4-BE49-F238E27FC236}">
                <a16:creationId xmlns="" xmlns:a16="http://schemas.microsoft.com/office/drawing/2014/main" id="{5933BC75-9951-46C8-ADF8-B0DA9EB4F2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81" y="341784"/>
            <a:ext cx="88014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7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Compatíveis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 com Plano Plurianual -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PPAG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 e com a Lei de Diretrizes Orçamentárias –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LDO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 (§4º, art. 132 da LOMBH)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. Indicar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recursos necessários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, admitidos apenas os </a:t>
            </a:r>
            <a:r>
              <a:rPr lang="pt-BR" sz="2400" b="1" dirty="0">
                <a:latin typeface="Arial" panose="020B0604020202020204" pitchFamily="34" charset="0"/>
              </a:rPr>
              <a:t>provenientes de anulação de despesa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, excluídas as que incidam sobre:</a:t>
            </a:r>
          </a:p>
          <a:p>
            <a:pPr marL="363538" lvl="0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a) dotações para </a:t>
            </a: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pessoal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e seus encargos;</a:t>
            </a:r>
          </a:p>
          <a:p>
            <a:pPr marL="363538" lvl="0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b) serviço da </a:t>
            </a: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dívida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. (§4º, art. 132 da LOMBH)</a:t>
            </a:r>
          </a:p>
          <a:p>
            <a:pPr marL="363538" lvl="0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400" u="sng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116632"/>
            <a:ext cx="7999671" cy="695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devem ser as emendas ao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Orçamento?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3. </a:t>
            </a:r>
            <a:r>
              <a:rPr lang="pt-BR" sz="2400" dirty="0"/>
              <a:t>(Art. 33 da LDO -Lei 11090/19)</a:t>
            </a:r>
          </a:p>
          <a:p>
            <a:pPr algn="just"/>
            <a:r>
              <a:rPr lang="pt-BR" sz="2400" b="1" dirty="0"/>
              <a:t>Não</a:t>
            </a:r>
            <a:r>
              <a:rPr lang="pt-BR" sz="2400" dirty="0"/>
              <a:t> poderão ser </a:t>
            </a:r>
            <a:r>
              <a:rPr lang="pt-BR" sz="2400" b="1" dirty="0"/>
              <a:t>apresentadas emendas </a:t>
            </a:r>
            <a:r>
              <a:rPr lang="pt-BR" sz="2400" dirty="0"/>
              <a:t>ao PLOA que </a:t>
            </a:r>
            <a:r>
              <a:rPr lang="pt-BR" sz="2400" b="1" dirty="0"/>
              <a:t>reduzam</a:t>
            </a:r>
            <a:r>
              <a:rPr lang="pt-BR" sz="2400" dirty="0"/>
              <a:t> recursos provenientes de:</a:t>
            </a:r>
          </a:p>
          <a:p>
            <a:pPr algn="just"/>
            <a:r>
              <a:rPr lang="pt-BR" sz="2400" dirty="0"/>
              <a:t>a) recursos </a:t>
            </a:r>
            <a:r>
              <a:rPr lang="pt-BR" sz="2400" b="1" dirty="0"/>
              <a:t>vinculados</a:t>
            </a:r>
            <a:r>
              <a:rPr lang="pt-BR" sz="2400" dirty="0"/>
              <a:t>;</a:t>
            </a:r>
          </a:p>
          <a:p>
            <a:pPr algn="just"/>
            <a:r>
              <a:rPr lang="pt-BR" sz="2400" dirty="0"/>
              <a:t>b) recursos próprios de entidades da </a:t>
            </a:r>
            <a:r>
              <a:rPr lang="pt-BR" sz="2400" b="1" dirty="0"/>
              <a:t>administração indireta</a:t>
            </a:r>
            <a:r>
              <a:rPr lang="pt-BR" sz="2400" dirty="0"/>
              <a:t>;</a:t>
            </a:r>
          </a:p>
          <a:p>
            <a:pPr algn="just"/>
            <a:r>
              <a:rPr lang="pt-BR" sz="2400" dirty="0"/>
              <a:t>c) recursos destinados a pagamento de </a:t>
            </a:r>
            <a:r>
              <a:rPr lang="pt-BR" sz="2400" b="1" dirty="0"/>
              <a:t>precatórios</a:t>
            </a:r>
            <a:r>
              <a:rPr lang="pt-BR" sz="2400" dirty="0"/>
              <a:t> e de </a:t>
            </a:r>
            <a:r>
              <a:rPr lang="pt-BR" sz="2400" b="1" dirty="0"/>
              <a:t>sentenças judiciais</a:t>
            </a:r>
            <a:r>
              <a:rPr lang="pt-BR" sz="2400" dirty="0"/>
              <a:t>;</a:t>
            </a:r>
          </a:p>
          <a:p>
            <a:pPr algn="just"/>
            <a:r>
              <a:rPr lang="pt-BR" sz="2400" dirty="0"/>
              <a:t>d) recursos destinados ao </a:t>
            </a:r>
            <a:r>
              <a:rPr lang="pt-BR" sz="2400" b="1" dirty="0"/>
              <a:t>serviço da dívida</a:t>
            </a:r>
            <a:r>
              <a:rPr lang="pt-BR" sz="2400" dirty="0"/>
              <a:t>, compreendendo amortização e encargos, aos desembolsos dos recursos relativos aos projetos executados mediante </a:t>
            </a:r>
            <a:r>
              <a:rPr lang="pt-BR" sz="2400" b="1" dirty="0"/>
              <a:t>parcerias público-privadas</a:t>
            </a:r>
            <a:r>
              <a:rPr lang="pt-BR" sz="2400" dirty="0"/>
              <a:t>, ao pagamento do </a:t>
            </a:r>
            <a:r>
              <a:rPr lang="pt-BR" sz="2400" b="1" dirty="0"/>
              <a:t>Pasep</a:t>
            </a:r>
            <a:r>
              <a:rPr lang="pt-BR" sz="2400" dirty="0"/>
              <a:t> e às despesas com </a:t>
            </a:r>
            <a:r>
              <a:rPr lang="pt-BR" sz="2400" b="1" dirty="0"/>
              <a:t>pessoal</a:t>
            </a:r>
            <a:r>
              <a:rPr lang="pt-BR" sz="2400" dirty="0"/>
              <a:t> e com </a:t>
            </a:r>
            <a:r>
              <a:rPr lang="pt-BR" sz="2400" b="1" dirty="0"/>
              <a:t>encargos sociais</a:t>
            </a:r>
            <a:r>
              <a:rPr lang="pt-BR" sz="2400" dirty="0"/>
              <a:t>;</a:t>
            </a:r>
          </a:p>
          <a:p>
            <a:endParaRPr lang="pt-BR" sz="2400" u="sng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116632"/>
            <a:ext cx="7999671" cy="695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devem ser as emendas ao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Orçamento?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65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3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400" u="sng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116632"/>
            <a:ext cx="7999671" cy="695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Bookman Old Style"/>
              </a:rPr>
              <a:t>Como devem ser as emendas ao Orçamento?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6461" y="980728"/>
            <a:ext cx="8352928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/>
              <a:t>e) recursos orçamentários </a:t>
            </a:r>
            <a:r>
              <a:rPr lang="pt-BR" sz="2300" b="1" dirty="0">
                <a:solidFill>
                  <a:srgbClr val="00B0F0"/>
                </a:solidFill>
              </a:rPr>
              <a:t>com a modalidade de aplicação 91 </a:t>
            </a:r>
            <a:r>
              <a:rPr lang="pt-BR" sz="2300" dirty="0"/>
              <a:t>e recursos cuja origem das </a:t>
            </a:r>
            <a:r>
              <a:rPr lang="pt-BR" sz="2300" b="1" dirty="0">
                <a:solidFill>
                  <a:srgbClr val="00B0F0"/>
                </a:solidFill>
              </a:rPr>
              <a:t>fontes de recursos seja Contribuição para Custeio dos Serviços de Iluminação Pública</a:t>
            </a:r>
            <a:r>
              <a:rPr lang="pt-BR" sz="2300" dirty="0"/>
              <a:t>;</a:t>
            </a:r>
          </a:p>
          <a:p>
            <a:pPr algn="just"/>
            <a:r>
              <a:rPr lang="pt-BR" sz="2300" dirty="0"/>
              <a:t>f) recursos destinados aos </a:t>
            </a:r>
            <a:r>
              <a:rPr lang="pt-BR" sz="2300" b="1" dirty="0"/>
              <a:t>fundos municipais</a:t>
            </a:r>
            <a:r>
              <a:rPr lang="pt-BR" sz="2300" dirty="0"/>
              <a:t>. (Art. 33 da LDO -Lei 11090/19)</a:t>
            </a:r>
          </a:p>
          <a:p>
            <a:pPr algn="just"/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50" dirty="0"/>
              <a:t>As emendas ao Projeto de Lei do Orçamento Anual não poderão ser aprovadas, </a:t>
            </a:r>
            <a:r>
              <a:rPr lang="pt-BR" sz="2350" b="1" dirty="0"/>
              <a:t>se atingido o percentual de 30% da dedução orçamentária</a:t>
            </a:r>
            <a:r>
              <a:rPr lang="pt-BR" sz="2350" dirty="0"/>
              <a:t>, excetuando-se a dotação orçamentária referente à reserva de contingência. (Art. 33 da LDO -Lei 11090/19)</a:t>
            </a:r>
          </a:p>
          <a:p>
            <a:pPr algn="just"/>
            <a:endParaRPr lang="pt-BR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350" dirty="0"/>
              <a:t>As emendas ao PLOA </a:t>
            </a:r>
            <a:r>
              <a:rPr lang="pt-BR" sz="2350" b="1" dirty="0"/>
              <a:t>não</a:t>
            </a:r>
            <a:r>
              <a:rPr lang="pt-BR" sz="2350" dirty="0"/>
              <a:t> poderão ser destinadas a </a:t>
            </a:r>
            <a:r>
              <a:rPr lang="pt-BR" sz="2350" b="1" dirty="0"/>
              <a:t>entidades privadas</a:t>
            </a:r>
            <a:r>
              <a:rPr lang="pt-BR" sz="2350" dirty="0"/>
              <a:t>. (Art. 33 da LDO -Lei 11090/19)</a:t>
            </a:r>
          </a:p>
          <a:p>
            <a:pPr marL="363538" lvl="0"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lvl="0"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61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Atenção aos critérios da Comissão </a:t>
            </a:r>
          </a:p>
          <a:p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Serão deliberados em breve!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116632"/>
            <a:ext cx="7999671" cy="695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Bookman Old Style"/>
              </a:rPr>
              <a:t>Como devem ser as emendas ao Orçamento?</a:t>
            </a:r>
          </a:p>
        </p:txBody>
      </p:sp>
    </p:spTree>
    <p:extLst>
      <p:ext uri="{BB962C8B-B14F-4D97-AF65-F5344CB8AC3E}">
        <p14:creationId xmlns:p14="http://schemas.microsoft.com/office/powerpoint/2010/main" xmlns="" val="161994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119675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3538"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116632"/>
            <a:ext cx="7999671" cy="695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Bookman Old Style"/>
              </a:rPr>
              <a:t>Crédito Orçamentário </a:t>
            </a:r>
            <a:r>
              <a:rPr lang="pt-BR" sz="2400" b="1" dirty="0" smtClean="0">
                <a:solidFill>
                  <a:srgbClr val="FF6600"/>
                </a:solidFill>
                <a:latin typeface="Bookman Old Style"/>
              </a:rPr>
              <a:t>Dedutível ou “de onde posso retirar”</a:t>
            </a:r>
            <a:endParaRPr lang="pt-BR" sz="2400" b="1" dirty="0">
              <a:solidFill>
                <a:srgbClr val="FF6600"/>
              </a:solidFill>
              <a:latin typeface="Bookman Old Style"/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251521" y="1052736"/>
            <a:ext cx="8712967" cy="48245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rgbClr val="006600"/>
              </a:buClr>
              <a:buSzPct val="76000"/>
              <a:buFont typeface="Wingdings 3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rgbClr val="006600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rgbClr val="006600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rgbClr val="006600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rgbClr val="006600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pt-BR" dirty="0"/>
          </a:p>
          <a:p>
            <a:pPr marL="0" indent="0"/>
            <a:endParaRPr lang="pt-BR" dirty="0"/>
          </a:p>
          <a:p>
            <a:pPr marL="0" indent="0"/>
            <a:r>
              <a:rPr lang="pt-BR" dirty="0"/>
              <a:t>___________________________.   03.  00</a:t>
            </a:r>
          </a:p>
          <a:p>
            <a:pPr marL="0" indent="0"/>
            <a:r>
              <a:rPr lang="pt-BR" dirty="0"/>
              <a:t>___________________________.   04.  00</a:t>
            </a:r>
          </a:p>
          <a:p>
            <a:pPr marL="0" indent="0"/>
            <a:endParaRPr lang="pt-BR" dirty="0" smtClean="0"/>
          </a:p>
          <a:p>
            <a:pPr marL="0" indent="0"/>
            <a:endParaRPr lang="pt-BR" dirty="0"/>
          </a:p>
          <a:p>
            <a:pPr marL="0" indent="0" algn="just"/>
            <a:r>
              <a:rPr lang="pt-BR" b="1" dirty="0">
                <a:solidFill>
                  <a:srgbClr val="C00000"/>
                </a:solidFill>
              </a:rPr>
              <a:t>Desde que: </a:t>
            </a:r>
            <a:r>
              <a:rPr lang="pt-BR" dirty="0"/>
              <a:t>não seja de fundo, sentenças e precatórios; respeite as reservas para educação </a:t>
            </a:r>
            <a:r>
              <a:rPr lang="pt-BR" dirty="0" smtClean="0"/>
              <a:t>(30% - LOMBH e 25% - CF/88) </a:t>
            </a:r>
            <a:r>
              <a:rPr lang="pt-BR" dirty="0"/>
              <a:t>e saúde (15%); não deduza mais do que 30% do valor do crédito orçamentário.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565" y="2102155"/>
            <a:ext cx="536575" cy="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033104" y="2130467"/>
            <a:ext cx="481767" cy="869905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em elipse 4"/>
          <p:cNvSpPr/>
          <p:nvPr/>
        </p:nvSpPr>
        <p:spPr>
          <a:xfrm>
            <a:off x="6572264" y="2071678"/>
            <a:ext cx="1368153" cy="612648"/>
          </a:xfrm>
          <a:prstGeom prst="wedgeEllipseCallout">
            <a:avLst>
              <a:gd name="adj1" fmla="val -47567"/>
              <a:gd name="adj2" fmla="val 411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Recursos Ordinários do Tesouro</a:t>
            </a: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4817003" y="1132893"/>
            <a:ext cx="2041013" cy="799206"/>
          </a:xfrm>
          <a:prstGeom prst="wedgeRoundRectCallout">
            <a:avLst>
              <a:gd name="adj1" fmla="val -8033"/>
              <a:gd name="adj2" fmla="val 674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tx1"/>
                </a:solidFill>
              </a:rPr>
              <a:t>03 – Outras Despesas Correntes 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04- Despesas de </a:t>
            </a:r>
            <a:r>
              <a:rPr lang="pt-BR" sz="1200" b="1" dirty="0" smtClean="0">
                <a:solidFill>
                  <a:schemeClr val="tx1"/>
                </a:solidFill>
              </a:rPr>
              <a:t>Capital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2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532496"/>
            <a:ext cx="822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116632"/>
            <a:ext cx="7999671" cy="695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Bookman Old Style"/>
              </a:rPr>
              <a:t>Fonte - Origem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124744"/>
            <a:ext cx="6264696" cy="46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: para a Direita 3"/>
          <p:cNvSpPr/>
          <p:nvPr/>
        </p:nvSpPr>
        <p:spPr>
          <a:xfrm>
            <a:off x="919112" y="2065455"/>
            <a:ext cx="378848" cy="288745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75658" y="1994161"/>
            <a:ext cx="6264696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698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</a:rPr>
              <a:t>Fonte </a:t>
            </a:r>
            <a:r>
              <a:rPr lang="pt-BR" b="1" dirty="0" smtClean="0">
                <a:solidFill>
                  <a:srgbClr val="FF6600"/>
                </a:solidFill>
              </a:rPr>
              <a:t>– Aplicação/Destino</a:t>
            </a:r>
            <a:endParaRPr lang="pt-BR" b="1" dirty="0">
              <a:solidFill>
                <a:srgbClr val="FF66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144" y="1196975"/>
            <a:ext cx="66720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: para a Direita 3"/>
          <p:cNvSpPr/>
          <p:nvPr/>
        </p:nvSpPr>
        <p:spPr>
          <a:xfrm>
            <a:off x="899592" y="2708919"/>
            <a:ext cx="396552" cy="288745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3"/>
          <p:cNvSpPr/>
          <p:nvPr/>
        </p:nvSpPr>
        <p:spPr>
          <a:xfrm>
            <a:off x="899592" y="3080598"/>
            <a:ext cx="396552" cy="288032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56136" y="3008590"/>
            <a:ext cx="6557455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456137" y="2637625"/>
            <a:ext cx="6557455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ustomShape 2"/>
          <p:cNvSpPr/>
          <p:nvPr/>
        </p:nvSpPr>
        <p:spPr>
          <a:xfrm>
            <a:off x="251521" y="1052736"/>
            <a:ext cx="8712968" cy="496855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8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  <a:latin typeface="Bookman Old Style"/>
                <a:ea typeface="+mn-ea"/>
                <a:cs typeface="+mn-cs"/>
              </a:rPr>
              <a:t>Resumo Restrições a LOA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0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75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</a:rPr>
              <a:t>Resumo Restrições a LOA</a:t>
            </a:r>
            <a:endParaRPr lang="pt-BR" dirty="0">
              <a:solidFill>
                <a:srgbClr val="FF6600"/>
              </a:solidFill>
              <a:latin typeface="Bookman Old Style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64108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1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heck list">
            <a:extLst>
              <a:ext uri="{FF2B5EF4-FFF2-40B4-BE49-F238E27FC236}">
                <a16:creationId xmlns="" xmlns:a16="http://schemas.microsoft.com/office/drawing/2014/main" id="{693715D7-1C9C-4DA4-B00A-47C1EB3919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3" t="1299" r="6507" b="-1299"/>
          <a:stretch/>
        </p:blipFill>
        <p:spPr bwMode="auto">
          <a:xfrm>
            <a:off x="3023320" y="620688"/>
            <a:ext cx="6120680" cy="53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B46864-0AF5-4B5D-BBA3-0ACE642B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04664"/>
            <a:ext cx="3672408" cy="6048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DICAS PARA APRESENTAR SUGESTÕES POPULARES</a:t>
            </a:r>
          </a:p>
        </p:txBody>
      </p:sp>
    </p:spTree>
    <p:extLst>
      <p:ext uri="{BB962C8B-B14F-4D97-AF65-F5344CB8AC3E}">
        <p14:creationId xmlns:p14="http://schemas.microsoft.com/office/powerpoint/2010/main" xmlns="" val="3015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400" dirty="0">
                <a:solidFill>
                  <a:srgbClr val="FF6600"/>
                </a:solidFill>
              </a:rPr>
              <a:t>COMO FAZER SUGESTÕES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944724"/>
            <a:ext cx="9033104" cy="32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2204864"/>
            <a:ext cx="9036496" cy="504056"/>
          </a:xfrm>
          <a:prstGeom prst="rect">
            <a:avLst/>
          </a:prstGeom>
          <a:noFill/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1268760"/>
            <a:ext cx="9033104" cy="36004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dirty="0"/>
              <a:t>Sugestões que visam aumentar metas ou valores ou criar nova subação são do tipo VALOR.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dirty="0"/>
              <a:t>Semáforos, quebra-molas, radares exigem estudo de engenharia de trânsito.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dirty="0"/>
              <a:t>Manter coerência entre metas físicas e financeiras e estimar recursos suficientes.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dirty="0"/>
              <a:t>Os valores de metas físicas e financeiros preenchidos nas sugestões são os que se pretendem adicionar aos já existentes na subação.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dirty="0"/>
              <a:t>Calcular </a:t>
            </a:r>
            <a:r>
              <a:rPr lang="pt-BR" b="1" dirty="0"/>
              <a:t>sempre</a:t>
            </a:r>
            <a:r>
              <a:rPr lang="pt-BR" dirty="0"/>
              <a:t> os </a:t>
            </a:r>
            <a:r>
              <a:rPr lang="pt-BR" b="1" dirty="0"/>
              <a:t>30%</a:t>
            </a:r>
            <a:r>
              <a:rPr lang="pt-BR" dirty="0"/>
              <a:t> de cada dotação (R$) de cada classificação (crédito orçamentário) na LOA – ano 2020.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  <a:latin typeface="Bookman Old Style"/>
                <a:ea typeface="+mn-ea"/>
                <a:cs typeface="+mn-cs"/>
              </a:rPr>
              <a:t>Dicas</a:t>
            </a: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96855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Atenção aos créditos orçamentários visados para dedução. Consultar pareceres de sugestões de anos passados.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Atenção para não retirar mais recursos do que há em cada ação, para os anos subsequentes ao da LOA.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A menos que o intuito seja de correção, deve-se preencher todos os campos da Sugestão de VALOR. Se a sugestão visa corrigir algum dos atributos, isto deve ser esclarecido e detalhado na justificativa.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</a:rPr>
              <a:t>Dicas</a:t>
            </a:r>
            <a:endParaRPr lang="pt-BR" dirty="0">
              <a:solidFill>
                <a:srgbClr val="FF6600"/>
              </a:solidFill>
              <a:latin typeface="Bookman Old Style"/>
              <a:ea typeface="+mn-ea"/>
              <a:cs typeface="+mn-cs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Se após enviar a Sugestão for detectado algum erro, corrija-o e reenvie a Sugestão, informando na justificativa, com a solicitação de exclusão da anterior.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Utilizar logradouros oficiais. Sugestão: http://bhmap.pbh.gov.br/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</a:rPr>
              <a:t>DICAS</a:t>
            </a:r>
            <a:endParaRPr lang="pt-BR" dirty="0">
              <a:solidFill>
                <a:srgbClr val="FF6600"/>
              </a:solidFill>
              <a:latin typeface="Bookman Old Style"/>
              <a:ea typeface="+mn-ea"/>
              <a:cs typeface="+mn-cs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Mesmo que a Entidade Privada (ONG, creches, etc.) já tenha convênio com a PBH, por força da LDO (Lei 11.190/19, art. 33, §2º) não se pode destinar recursos.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Ao propor alteração de indicadores de programas, deve-se incluir os valores atuais e esperados para o novo indicador.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dirty="0"/>
              <a:t>Atenção ao propor antecipação de etapas de obras, pode ser operacionalmente impossível ou inviável. Observar que o total de meta física da obra para os quatro anos de PPAG deve ser inferior ou igual a 100%.</a:t>
            </a:r>
          </a:p>
          <a:p>
            <a:pPr marL="457200" indent="-457200" algn="just"/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6600"/>
                </a:solidFill>
              </a:rPr>
              <a:t>DICAS</a:t>
            </a:r>
            <a:endParaRPr lang="pt-BR" dirty="0">
              <a:solidFill>
                <a:srgbClr val="FF6600"/>
              </a:solidFill>
              <a:latin typeface="Bookman Old Style"/>
              <a:ea typeface="+mn-ea"/>
              <a:cs typeface="+mn-cs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1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dirty="0"/>
              <a:t>Ao criar subação:</a:t>
            </a:r>
          </a:p>
          <a:p>
            <a:pPr marL="457200" indent="-457200"/>
            <a:endParaRPr lang="pt-BR" sz="15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dirty="0"/>
              <a:t>antes de propor nova subação, pesquisar se já não há subação com mesmo objeto. Se sim, alterar metas da subação já existente;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dirty="0"/>
              <a:t>usar adequadamente metas administrativas. Somente quando não há entrega de produto ou quando imensuráveis;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dirty="0"/>
              <a:t>quando meta administrativa, não há produtos ou unidades de medida. Não será adicionada meta física.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DICAS</a:t>
            </a:r>
            <a:endParaRPr lang="pt-BR" dirty="0"/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9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dirty="0"/>
              <a:t>Ao criar subação:</a:t>
            </a:r>
          </a:p>
          <a:p>
            <a:pPr marL="457200" indent="-457200"/>
            <a:endParaRPr lang="pt-BR" sz="15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dirty="0"/>
              <a:t>usar adequadamente unidade de medida. A unidade de medida pode ser entendida como a forma de medir, de mensurar o produto. Até a última revisão do atual PPAG as unidades de medida existentes eram: percentual de inclusão, aluno, família, </a:t>
            </a:r>
            <a:r>
              <a:rPr lang="pt-BR" dirty="0" err="1"/>
              <a:t>kilômetros</a:t>
            </a:r>
            <a:r>
              <a:rPr lang="pt-BR" dirty="0"/>
              <a:t>, meta administrativa, metro quadrado, percentual, percentual de adequação, percentual de execução, percentual de implantação, pessoa, quilo, tonelada e unidade;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DICAS</a:t>
            </a:r>
            <a:endParaRPr lang="pt-BR" dirty="0"/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9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/>
              <a:t>Ao criar subação:</a:t>
            </a:r>
          </a:p>
          <a:p>
            <a:pPr marL="0" indent="0"/>
            <a:endParaRPr lang="pt-BR" sz="1500" dirty="0"/>
          </a:p>
          <a:p>
            <a:pPr>
              <a:buFont typeface="Wingdings" pitchFamily="2" charset="2"/>
              <a:buChar char="q"/>
            </a:pPr>
            <a:r>
              <a:rPr lang="pt-BR" dirty="0"/>
              <a:t>evitar denominações genéricas ou vagas da subação, produto ou unidade de medida;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na denominação do produto não se deve registrar a quantidade desejada de produto, isto é no campo de meta física e detalhamentos na justificativa .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avaliar no PPAG qual a unidade orçamentária (UO) mais adequada para vincular a subação criada. Se possível sugerir </a:t>
            </a:r>
            <a:r>
              <a:rPr lang="pt-BR" dirty="0" err="1"/>
              <a:t>UOs</a:t>
            </a:r>
            <a:r>
              <a:rPr lang="pt-BR" dirty="0"/>
              <a:t> que já são responsáveis por subações vinculadas à ação à qual a nova subação está sendo criada;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DICAS</a:t>
            </a:r>
            <a:endParaRPr lang="pt-BR" dirty="0"/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8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/>
              <a:t>Ao criar </a:t>
            </a:r>
            <a:r>
              <a:rPr lang="pt-BR" dirty="0" err="1"/>
              <a:t>subação</a:t>
            </a:r>
            <a:r>
              <a:rPr lang="pt-BR" dirty="0" smtClean="0"/>
              <a:t>:</a:t>
            </a:r>
          </a:p>
          <a:p>
            <a:pPr marL="0" indent="0"/>
            <a:endParaRPr lang="pt-BR" sz="1500" dirty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sempre que possível, usar </a:t>
            </a:r>
            <a:r>
              <a:rPr lang="pt-BR" dirty="0"/>
              <a:t>o campo de justificativa para esclarecer e detalhar a subação criada, além de contextualizar. Pormenorizar, registrar memória de cálculo de metas físicas e financeiras, além das necessidades e objetivos. Guardar coerência entre memória de cálculo e metas adicionadas;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quando a subação criada propõe um novo equipamento público, ela deve ser distinta da subação responsável pela manutenção do novo equipamento.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DICAS</a:t>
            </a:r>
            <a:endParaRPr lang="pt-BR" dirty="0"/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8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50C05A-CF97-4DFE-9836-242FD096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152" y="692696"/>
            <a:ext cx="3466728" cy="1383820"/>
          </a:xfrm>
        </p:spPr>
        <p:txBody>
          <a:bodyPr>
            <a:noAutofit/>
          </a:bodyPr>
          <a:lstStyle/>
          <a:p>
            <a:r>
              <a:rPr lang="pt-BR" sz="4800" b="1" dirty="0"/>
              <a:t>RECEITA DE BOLO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DDDB75A-E116-4E60-B933-6B8AFCD41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008"/>
            <a:ext cx="541790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C3A0666-A8EE-4BD2-BC79-8F2EDD3C5F70}"/>
              </a:ext>
            </a:extLst>
          </p:cNvPr>
          <p:cNvSpPr txBox="1"/>
          <p:nvPr/>
        </p:nvSpPr>
        <p:spPr>
          <a:xfrm>
            <a:off x="5665836" y="2564904"/>
            <a:ext cx="33733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/>
              <a:t>Como</a:t>
            </a:r>
          </a:p>
          <a:p>
            <a:pPr algn="ctr"/>
            <a:r>
              <a:rPr lang="pt-BR" sz="4800" b="1" dirty="0"/>
              <a:t>fazer </a:t>
            </a:r>
          </a:p>
          <a:p>
            <a:pPr algn="ctr"/>
            <a:r>
              <a:rPr lang="pt-BR" sz="4800" b="1" dirty="0"/>
              <a:t>sugestões </a:t>
            </a:r>
          </a:p>
          <a:p>
            <a:pPr algn="ctr"/>
            <a:r>
              <a:rPr lang="pt-BR" sz="4800" b="1" dirty="0"/>
              <a:t>populares?</a:t>
            </a:r>
          </a:p>
        </p:txBody>
      </p:sp>
    </p:spTree>
    <p:extLst>
      <p:ext uri="{BB962C8B-B14F-4D97-AF65-F5344CB8AC3E}">
        <p14:creationId xmlns:p14="http://schemas.microsoft.com/office/powerpoint/2010/main" xmlns="" val="17772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9532" y="1781527"/>
            <a:ext cx="8424936" cy="3024336"/>
          </a:xfrm>
        </p:spPr>
        <p:txBody>
          <a:bodyPr/>
          <a:lstStyle/>
          <a:p>
            <a:endParaRPr lang="pt-BR" dirty="0"/>
          </a:p>
          <a:p>
            <a:pPr>
              <a:buNone/>
            </a:pPr>
            <a:r>
              <a:rPr lang="pt-BR" sz="3600" b="1" dirty="0"/>
              <a:t>   </a:t>
            </a:r>
            <a:r>
              <a:rPr lang="pt-BR" sz="3200" b="1" dirty="0"/>
              <a:t>- PÁGINA DA TRAMITAÇÃO;</a:t>
            </a:r>
          </a:p>
          <a:p>
            <a:pPr>
              <a:buNone/>
            </a:pPr>
            <a:endParaRPr lang="pt-BR" sz="3200" b="1" dirty="0"/>
          </a:p>
          <a:p>
            <a:pPr>
              <a:buNone/>
            </a:pPr>
            <a:r>
              <a:rPr lang="pt-BR" sz="3200" b="1" dirty="0"/>
              <a:t>   - FORMULÁRIO ELETRÔNICO.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5269" y="140667"/>
            <a:ext cx="454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6600"/>
                </a:solidFill>
              </a:rPr>
              <a:t>“RECEITA DE BOLO”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400" dirty="0">
                <a:solidFill>
                  <a:srgbClr val="FF6600"/>
                </a:solidFill>
              </a:rPr>
              <a:t>COMO FAZER SUGESTÕES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1520" y="2420888"/>
            <a:ext cx="8892480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9532" y="1196752"/>
            <a:ext cx="8424936" cy="3609111"/>
          </a:xfrm>
        </p:spPr>
        <p:txBody>
          <a:bodyPr>
            <a:normAutofit fontScale="47500" lnSpcReduction="20000"/>
          </a:bodyPr>
          <a:lstStyle/>
          <a:p>
            <a:endParaRPr lang="pt-BR" dirty="0"/>
          </a:p>
          <a:p>
            <a:r>
              <a:rPr lang="pt-BR" sz="5500" b="1" dirty="0"/>
              <a:t>   ALTERAÇÃO </a:t>
            </a:r>
            <a:r>
              <a:rPr lang="pt-BR" sz="5500" b="1" dirty="0">
                <a:solidFill>
                  <a:srgbClr val="FF0000"/>
                </a:solidFill>
              </a:rPr>
              <a:t>NO TEXTO</a:t>
            </a:r>
            <a:r>
              <a:rPr lang="pt-BR" sz="5500" b="1" dirty="0"/>
              <a:t> DO PROJETO</a:t>
            </a:r>
          </a:p>
          <a:p>
            <a:endParaRPr lang="pt-BR" sz="5500" b="1" dirty="0"/>
          </a:p>
          <a:p>
            <a:r>
              <a:rPr lang="pt-BR" sz="5500" b="1" dirty="0"/>
              <a:t>1. Qual parte do texto deve ser alterada?</a:t>
            </a:r>
          </a:p>
          <a:p>
            <a:endParaRPr lang="pt-BR" sz="5500" b="1" dirty="0"/>
          </a:p>
          <a:p>
            <a:r>
              <a:rPr lang="pt-BR" sz="5500" b="1" dirty="0"/>
              <a:t>2. Qual alteração deve ser feita?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pt-BR" sz="5500" b="1" dirty="0">
                <a:solidFill>
                  <a:srgbClr val="C00000"/>
                </a:solidFill>
              </a:rPr>
              <a:t>Acrescentar</a:t>
            </a:r>
            <a:r>
              <a:rPr lang="pt-BR" sz="5500" b="1" dirty="0"/>
              <a:t> conteúdo?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pt-BR" sz="5500" b="1" dirty="0">
                <a:solidFill>
                  <a:srgbClr val="C00000"/>
                </a:solidFill>
              </a:rPr>
              <a:t>Excluir</a:t>
            </a:r>
            <a:r>
              <a:rPr lang="pt-BR" sz="5500" b="1" dirty="0"/>
              <a:t> conteúdo?</a:t>
            </a:r>
          </a:p>
          <a:p>
            <a:pPr marL="898525" indent="-273050">
              <a:buFont typeface="Arial" pitchFamily="34" charset="0"/>
              <a:buChar char="•"/>
            </a:pPr>
            <a:r>
              <a:rPr lang="pt-BR" sz="5500" b="1" dirty="0">
                <a:solidFill>
                  <a:srgbClr val="C00000"/>
                </a:solidFill>
              </a:rPr>
              <a:t>Reescrever </a:t>
            </a:r>
            <a:r>
              <a:rPr lang="pt-BR" sz="5500" b="1" dirty="0"/>
              <a:t>um conteúdo que já existe?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5269" y="140667"/>
            <a:ext cx="454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6600"/>
                </a:solidFill>
              </a:rPr>
              <a:t>“RECEITA DE BOLO”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9532" y="1781527"/>
            <a:ext cx="8424936" cy="3024336"/>
          </a:xfrm>
        </p:spPr>
        <p:txBody>
          <a:bodyPr/>
          <a:lstStyle/>
          <a:p>
            <a:endParaRPr lang="pt-BR" dirty="0"/>
          </a:p>
          <a:p>
            <a:pPr>
              <a:buNone/>
            </a:pPr>
            <a:r>
              <a:rPr lang="pt-BR" sz="3600" b="1" dirty="0"/>
              <a:t>   </a:t>
            </a:r>
            <a:r>
              <a:rPr lang="pt-BR" sz="3200" b="1" dirty="0"/>
              <a:t>- PÁGINA DA TRAMITAÇÃO;</a:t>
            </a:r>
          </a:p>
          <a:p>
            <a:pPr>
              <a:buNone/>
            </a:pPr>
            <a:endParaRPr lang="pt-BR" sz="3200" b="1" dirty="0"/>
          </a:p>
          <a:p>
            <a:pPr>
              <a:buNone/>
            </a:pPr>
            <a:r>
              <a:rPr lang="pt-BR" sz="3200" b="1" dirty="0"/>
              <a:t>   - FORMULÁRIO ELETRÔNICO.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5269" y="140667"/>
            <a:ext cx="70234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rgbClr val="FF6600"/>
                </a:solidFill>
              </a:rPr>
              <a:t>Formulário Eletrônico – Portal CMBH</a:t>
            </a:r>
            <a:endParaRPr lang="pt-BR" sz="3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15" r="1389" b="7065"/>
          <a:stretch/>
        </p:blipFill>
        <p:spPr bwMode="auto">
          <a:xfrm>
            <a:off x="683568" y="1196752"/>
            <a:ext cx="811319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43608" y="3573016"/>
            <a:ext cx="1800200" cy="12241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467544" y="3971788"/>
            <a:ext cx="432048" cy="484632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9532" y="1781527"/>
            <a:ext cx="8424936" cy="3024336"/>
          </a:xfrm>
        </p:spPr>
        <p:txBody>
          <a:bodyPr/>
          <a:lstStyle/>
          <a:p>
            <a:endParaRPr lang="pt-BR" dirty="0"/>
          </a:p>
          <a:p>
            <a:pPr>
              <a:buNone/>
            </a:pPr>
            <a:r>
              <a:rPr lang="pt-BR" sz="3600" b="1" dirty="0"/>
              <a:t>   </a:t>
            </a:r>
            <a:r>
              <a:rPr lang="pt-BR" sz="3200" b="1" dirty="0"/>
              <a:t>- PÁGINA DA TRAMITAÇÃO;</a:t>
            </a:r>
          </a:p>
          <a:p>
            <a:pPr>
              <a:buNone/>
            </a:pPr>
            <a:endParaRPr lang="pt-BR" sz="3200" b="1" dirty="0"/>
          </a:p>
          <a:p>
            <a:pPr>
              <a:buNone/>
            </a:pPr>
            <a:r>
              <a:rPr lang="pt-BR" sz="3200" b="1" dirty="0"/>
              <a:t>   - FORMULÁRIO ELETRÔNICO.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5269" y="140667"/>
            <a:ext cx="865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6600"/>
                </a:solidFill>
              </a:rPr>
              <a:t>ALTERAÇÃO DO TEXTO – Orçamento e Plano Plurianual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9" t="10387" r="1301" b="5275"/>
          <a:stretch/>
        </p:blipFill>
        <p:spPr bwMode="auto">
          <a:xfrm>
            <a:off x="683568" y="1052736"/>
            <a:ext cx="783662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9532" y="1196752"/>
            <a:ext cx="8424936" cy="453650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6300" b="1" dirty="0"/>
              <a:t>ALTERAÇÃO NO  </a:t>
            </a:r>
            <a:r>
              <a:rPr lang="pt-BR" sz="6300" b="1" dirty="0">
                <a:solidFill>
                  <a:srgbClr val="FF0000"/>
                </a:solidFill>
              </a:rPr>
              <a:t>ANEXO (VALOR)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pt-BR" sz="2400" b="1" dirty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pt-BR" sz="4700" b="1" dirty="0"/>
              <a:t>1. Onde deve ser </a:t>
            </a:r>
            <a:r>
              <a:rPr lang="pt-BR" sz="4700" b="1" dirty="0">
                <a:solidFill>
                  <a:srgbClr val="C00000"/>
                </a:solidFill>
              </a:rPr>
              <a:t>INSERIDA</a:t>
            </a:r>
            <a:r>
              <a:rPr lang="pt-BR" sz="4700" b="1" dirty="0"/>
              <a:t>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4700" b="1" dirty="0"/>
              <a:t>Em qual </a:t>
            </a:r>
            <a:r>
              <a:rPr lang="pt-BR" sz="4700" b="1" dirty="0">
                <a:solidFill>
                  <a:srgbClr val="C00000"/>
                </a:solidFill>
              </a:rPr>
              <a:t>ÁREA DE RESULTADO </a:t>
            </a:r>
            <a:r>
              <a:rPr lang="pt-BR" sz="4700" b="1" dirty="0"/>
              <a:t>se insere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4700" b="1" dirty="0"/>
              <a:t>Qual </a:t>
            </a:r>
            <a:r>
              <a:rPr lang="pt-BR" sz="4700" b="1" dirty="0">
                <a:solidFill>
                  <a:srgbClr val="C00000"/>
                </a:solidFill>
              </a:rPr>
              <a:t>PROGRAMA</a:t>
            </a:r>
            <a:r>
              <a:rPr lang="pt-BR" sz="4700" b="1" dirty="0"/>
              <a:t> objetiva resolver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4700" b="1" dirty="0"/>
              <a:t>Qual </a:t>
            </a:r>
            <a:r>
              <a:rPr lang="pt-BR" sz="4700" b="1" dirty="0">
                <a:solidFill>
                  <a:srgbClr val="C00000"/>
                </a:solidFill>
              </a:rPr>
              <a:t>AÇÃO</a:t>
            </a:r>
            <a:r>
              <a:rPr lang="pt-BR" sz="4700" b="1" dirty="0"/>
              <a:t> contempla a demanda?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4700" b="1" dirty="0"/>
              <a:t>Qual </a:t>
            </a:r>
            <a:r>
              <a:rPr lang="pt-BR" sz="4700" b="1" dirty="0">
                <a:solidFill>
                  <a:srgbClr val="C00000"/>
                </a:solidFill>
              </a:rPr>
              <a:t>SUB-AÇÃO</a:t>
            </a:r>
            <a:r>
              <a:rPr lang="pt-BR" sz="4700" b="1" dirty="0"/>
              <a:t> entrega o resultado que satisfaz a demanda? Ou é necessário criar </a:t>
            </a:r>
            <a:r>
              <a:rPr lang="pt-BR" sz="4700" b="1" dirty="0">
                <a:solidFill>
                  <a:srgbClr val="C00000"/>
                </a:solidFill>
              </a:rPr>
              <a:t>NOVA SUB-AÇÃO</a:t>
            </a:r>
            <a:r>
              <a:rPr lang="pt-BR" sz="4700" b="1" dirty="0"/>
              <a:t>?</a:t>
            </a:r>
          </a:p>
          <a:p>
            <a:pPr marL="627063" indent="-187325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4700" b="1" dirty="0"/>
              <a:t>Qual alteração na </a:t>
            </a:r>
            <a:r>
              <a:rPr lang="pt-BR" sz="4700" b="1" dirty="0">
                <a:solidFill>
                  <a:srgbClr val="C00000"/>
                </a:solidFill>
              </a:rPr>
              <a:t>META FÍSICA</a:t>
            </a:r>
            <a:r>
              <a:rPr lang="pt-BR" sz="4700" b="1" dirty="0"/>
              <a:t>? Quanto custa a alteração na </a:t>
            </a:r>
            <a:r>
              <a:rPr lang="pt-BR" sz="4700" b="1" dirty="0">
                <a:solidFill>
                  <a:srgbClr val="C00000"/>
                </a:solidFill>
              </a:rPr>
              <a:t>META FÍSICA</a:t>
            </a:r>
            <a:r>
              <a:rPr lang="pt-BR" sz="4700" b="1" dirty="0"/>
              <a:t>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5269" y="140667"/>
            <a:ext cx="454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6600"/>
                </a:solidFill>
              </a:rPr>
              <a:t>“RECEITA DE BOLO”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0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9532" y="1196752"/>
            <a:ext cx="8424936" cy="45365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pt-BR" sz="3600" b="1" dirty="0"/>
              <a:t>2. Onde vou realizar o </a:t>
            </a:r>
            <a:r>
              <a:rPr lang="pt-BR" sz="3600" b="1" dirty="0">
                <a:solidFill>
                  <a:srgbClr val="C00000"/>
                </a:solidFill>
              </a:rPr>
              <a:t>CORTE DE RECURSOS </a:t>
            </a:r>
            <a:r>
              <a:rPr lang="pt-BR" sz="3600" b="1" dirty="0"/>
              <a:t>para realizar a demanda proposta? </a:t>
            </a:r>
          </a:p>
          <a:p>
            <a:pPr marL="812800" indent="0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/>
              <a:t> Em qual </a:t>
            </a:r>
            <a:r>
              <a:rPr lang="pt-BR" sz="3600" b="1" dirty="0">
                <a:solidFill>
                  <a:srgbClr val="C00000"/>
                </a:solidFill>
              </a:rPr>
              <a:t>ÁREA DE RESULTADO</a:t>
            </a:r>
            <a:r>
              <a:rPr lang="pt-BR" sz="3600" b="1" dirty="0"/>
              <a:t>?</a:t>
            </a:r>
          </a:p>
          <a:p>
            <a:pPr marL="812800" indent="0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/>
              <a:t> Em qual </a:t>
            </a:r>
            <a:r>
              <a:rPr lang="pt-BR" sz="3600" b="1" dirty="0">
                <a:solidFill>
                  <a:srgbClr val="C00000"/>
                </a:solidFill>
              </a:rPr>
              <a:t>PROGRAMA</a:t>
            </a:r>
            <a:r>
              <a:rPr lang="pt-BR" sz="3600" b="1" dirty="0"/>
              <a:t>?</a:t>
            </a:r>
          </a:p>
          <a:p>
            <a:pPr marL="812800" indent="0" algn="just">
              <a:lnSpc>
                <a:spcPct val="16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3600" b="1" dirty="0"/>
              <a:t> Em qual </a:t>
            </a:r>
            <a:r>
              <a:rPr lang="pt-BR" sz="3600" b="1" dirty="0">
                <a:solidFill>
                  <a:srgbClr val="C00000"/>
                </a:solidFill>
              </a:rPr>
              <a:t>AÇÃO</a:t>
            </a:r>
            <a:r>
              <a:rPr lang="pt-BR" sz="3600" b="1" dirty="0" smtClean="0"/>
              <a:t>?</a:t>
            </a:r>
          </a:p>
          <a:p>
            <a:pPr marL="812800" indent="0" algn="just">
              <a:lnSpc>
                <a:spcPct val="160000"/>
              </a:lnSpc>
              <a:spcBef>
                <a:spcPts val="0"/>
              </a:spcBef>
            </a:pPr>
            <a:endParaRPr lang="pt-BR" sz="1400" b="1" dirty="0"/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</a:pPr>
            <a:r>
              <a:rPr lang="pt-BR" sz="3600" b="1" dirty="0" smtClean="0">
                <a:solidFill>
                  <a:prstClr val="black"/>
                </a:solidFill>
                <a:latin typeface="Bookman Old Style"/>
              </a:rPr>
              <a:t>3</a:t>
            </a:r>
            <a:r>
              <a:rPr lang="pt-BR" sz="3600" b="1" dirty="0">
                <a:solidFill>
                  <a:prstClr val="black"/>
                </a:solidFill>
                <a:latin typeface="Bookman Old Style"/>
              </a:rPr>
              <a:t>. Qual a </a:t>
            </a:r>
            <a:r>
              <a:rPr lang="pt-BR" sz="3600" b="1" dirty="0">
                <a:solidFill>
                  <a:srgbClr val="C00000"/>
                </a:solidFill>
                <a:latin typeface="Bookman Old Style"/>
              </a:rPr>
              <a:t>JUSTIFICATIVA</a:t>
            </a:r>
            <a:r>
              <a:rPr lang="pt-BR" sz="3600" b="1" dirty="0">
                <a:solidFill>
                  <a:prstClr val="black"/>
                </a:solidFill>
                <a:latin typeface="Bookman Old Style"/>
              </a:rPr>
              <a:t> da alteração proposta</a:t>
            </a:r>
            <a:r>
              <a:rPr lang="pt-BR" sz="3600" b="1" dirty="0" smtClean="0">
                <a:solidFill>
                  <a:prstClr val="black"/>
                </a:solidFill>
                <a:latin typeface="Bookman Old Style"/>
              </a:rPr>
              <a:t>?</a:t>
            </a: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</a:pPr>
            <a:endParaRPr lang="pt-BR" sz="3600" b="1" dirty="0"/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26064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6600"/>
                </a:solidFill>
              </a:rPr>
              <a:t>“RECEITA DE BOLO”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5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Formulário Eletrônico – Portal CMBH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15" r="1389" b="7065"/>
          <a:stretch/>
        </p:blipFill>
        <p:spPr bwMode="auto">
          <a:xfrm>
            <a:off x="551409" y="1196752"/>
            <a:ext cx="811319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39963" y="3573016"/>
            <a:ext cx="1800200" cy="12241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4860033" y="3942768"/>
            <a:ext cx="432048" cy="484632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5269" y="140667"/>
            <a:ext cx="838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6600"/>
                </a:solidFill>
              </a:rPr>
              <a:t>ALTERAÇÃO DE VALOR –Plano Plurianual</a:t>
            </a:r>
          </a:p>
        </p:txBody>
      </p:sp>
      <p:sp>
        <p:nvSpPr>
          <p:cNvPr id="4" name="CustomShape 2"/>
          <p:cNvSpPr/>
          <p:nvPr/>
        </p:nvSpPr>
        <p:spPr>
          <a:xfrm>
            <a:off x="251521" y="908720"/>
            <a:ext cx="8712968" cy="518457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" t="9713" r="2315" b="7433"/>
          <a:stretch/>
        </p:blipFill>
        <p:spPr bwMode="auto">
          <a:xfrm>
            <a:off x="305841" y="1053077"/>
            <a:ext cx="8424863" cy="44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8202" y="1671651"/>
            <a:ext cx="3744416" cy="6255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1"/>
          <p:cNvSpPr/>
          <p:nvPr/>
        </p:nvSpPr>
        <p:spPr>
          <a:xfrm rot="10800000">
            <a:off x="4266826" y="1772814"/>
            <a:ext cx="432048" cy="484632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9627256"/>
              </p:ext>
            </p:extLst>
          </p:nvPr>
        </p:nvGraphicFramePr>
        <p:xfrm>
          <a:off x="3131840" y="4077072"/>
          <a:ext cx="5004556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984">
                  <a:extLst>
                    <a:ext uri="{9D8B030D-6E8A-4147-A177-3AD203B41FA5}">
                      <a16:colId xmlns="" xmlns:a16="http://schemas.microsoft.com/office/drawing/2014/main" val="1871744960"/>
                    </a:ext>
                  </a:extLst>
                </a:gridCol>
                <a:gridCol w="1816572">
                  <a:extLst>
                    <a:ext uri="{9D8B030D-6E8A-4147-A177-3AD203B41FA5}">
                      <a16:colId xmlns="" xmlns:a16="http://schemas.microsoft.com/office/drawing/2014/main" val="3735971666"/>
                    </a:ext>
                  </a:extLst>
                </a:gridCol>
              </a:tblGrid>
              <a:tr h="171292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RELATÓRIO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CONTEÚDO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7228589"/>
                  </a:ext>
                </a:extLst>
              </a:tr>
              <a:tr h="371134">
                <a:tc>
                  <a:txBody>
                    <a:bodyPr/>
                    <a:lstStyle/>
                    <a:p>
                      <a:r>
                        <a:rPr lang="pt-BR" sz="1100" b="1" dirty="0"/>
                        <a:t>Relatório Sintético de Programas por Área de Resultado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/>
                        <a:t>“Cardápio de programas”</a:t>
                      </a:r>
                    </a:p>
                    <a:p>
                      <a:endParaRPr lang="pt-BR" sz="11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6471926"/>
                  </a:ext>
                </a:extLst>
              </a:tr>
              <a:tr h="266455">
                <a:tc>
                  <a:txBody>
                    <a:bodyPr/>
                    <a:lstStyle/>
                    <a:p>
                      <a:r>
                        <a:rPr lang="pt-BR" sz="1100" b="1" dirty="0"/>
                        <a:t>Relatório Analítico de Programas por Área de Resultado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 dirty="0"/>
                        <a:t>Objetivo,</a:t>
                      </a:r>
                      <a:r>
                        <a:rPr lang="pt-BR" sz="1100" b="1" baseline="0" dirty="0"/>
                        <a:t> público-alvo, indicadores</a:t>
                      </a:r>
                      <a:endParaRPr lang="pt-BR" sz="11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5461947"/>
                  </a:ext>
                </a:extLst>
              </a:tr>
              <a:tr h="266455">
                <a:tc>
                  <a:txBody>
                    <a:bodyPr/>
                    <a:lstStyle/>
                    <a:p>
                      <a:r>
                        <a:rPr lang="pt-BR" sz="1100" b="1" dirty="0"/>
                        <a:t>Demonstrativo Físico financeiro de Programas por Área de Resultado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 dirty="0"/>
                        <a:t>Realizações e recursos envolvidos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925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51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5269" y="140667"/>
            <a:ext cx="8532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6600"/>
                </a:solidFill>
              </a:rPr>
              <a:t>ALTERAÇÃO DE VALOR –Plano Plurianual</a:t>
            </a:r>
          </a:p>
        </p:txBody>
      </p:sp>
      <p:sp>
        <p:nvSpPr>
          <p:cNvPr id="4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/>
            <a:endParaRPr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" t="10152" r="2041" b="6994"/>
          <a:stretch/>
        </p:blipFill>
        <p:spPr bwMode="auto">
          <a:xfrm>
            <a:off x="358775" y="1213619"/>
            <a:ext cx="8426450" cy="45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05268" y="1696633"/>
            <a:ext cx="4282755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5004048" y="1716057"/>
            <a:ext cx="432048" cy="484632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33570" y="1594718"/>
            <a:ext cx="31683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Dilema:  qual política pública sacrificar?</a:t>
            </a:r>
          </a:p>
        </p:txBody>
      </p:sp>
    </p:spTree>
    <p:extLst>
      <p:ext uri="{BB962C8B-B14F-4D97-AF65-F5344CB8AC3E}">
        <p14:creationId xmlns:p14="http://schemas.microsoft.com/office/powerpoint/2010/main" xmlns="" val="38357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8C48B1-4FF5-40B4-ABCF-C8E7892A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00" name="Picture 4" descr="Resultado de imagem para SOVANDO O pÃ£o">
            <a:extLst>
              <a:ext uri="{FF2B5EF4-FFF2-40B4-BE49-F238E27FC236}">
                <a16:creationId xmlns="" xmlns:a16="http://schemas.microsoft.com/office/drawing/2014/main" id="{2C7C12C9-266D-4F47-B093-084A9C84A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29" y="170151"/>
            <a:ext cx="8900967" cy="556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7C5C03B3-FF90-4806-AB39-CAF1C52727BF}"/>
              </a:ext>
            </a:extLst>
          </p:cNvPr>
          <p:cNvSpPr txBox="1">
            <a:spLocks/>
          </p:cNvSpPr>
          <p:nvPr/>
        </p:nvSpPr>
        <p:spPr>
          <a:xfrm>
            <a:off x="323528" y="5797220"/>
            <a:ext cx="8229600" cy="89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AGORA É MÃO NA MASSA!!!</a:t>
            </a:r>
          </a:p>
        </p:txBody>
      </p:sp>
    </p:spTree>
    <p:extLst>
      <p:ext uri="{BB962C8B-B14F-4D97-AF65-F5344CB8AC3E}">
        <p14:creationId xmlns:p14="http://schemas.microsoft.com/office/powerpoint/2010/main" xmlns="" val="16484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424936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pt-BR" sz="8800" b="1" u="sng" dirty="0"/>
              <a:t>ATIVIDADE 1 – Sugestão de VALOR que altera metas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pt-BR" sz="8800" b="1" dirty="0"/>
              <a:t>Utilizar a ferramenta </a:t>
            </a:r>
            <a:r>
              <a:rPr lang="pt-BR" sz="8800" b="1" dirty="0">
                <a:solidFill>
                  <a:srgbClr val="C00000"/>
                </a:solidFill>
              </a:rPr>
              <a:t>“localizar” </a:t>
            </a:r>
            <a:r>
              <a:rPr lang="pt-BR" sz="8800" b="1" dirty="0"/>
              <a:t>no PPAG - Relatório Físico e Financeiro para pesquisar como o Município trata a política pública, considerando termos sinônimos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pt-BR" sz="8800" b="1" dirty="0"/>
              <a:t>Caso</a:t>
            </a:r>
            <a:r>
              <a:rPr lang="pt-BR" sz="8800" b="1" dirty="0">
                <a:solidFill>
                  <a:srgbClr val="C00000"/>
                </a:solidFill>
              </a:rPr>
              <a:t> não identifique </a:t>
            </a:r>
            <a:r>
              <a:rPr lang="pt-BR" sz="8800" b="1" dirty="0"/>
              <a:t>com essa ferramenta, </a:t>
            </a:r>
            <a:r>
              <a:rPr lang="pt-BR" sz="8800" b="1" dirty="0">
                <a:solidFill>
                  <a:srgbClr val="C00000"/>
                </a:solidFill>
              </a:rPr>
              <a:t>leia todas as ações </a:t>
            </a:r>
            <a:r>
              <a:rPr lang="pt-BR" sz="8800" b="1" dirty="0"/>
              <a:t>da área de resultado que contenha a sua demanda</a:t>
            </a: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pt-BR" sz="8800" b="1" dirty="0"/>
              <a:t> Supondo que o meu intuito seja </a:t>
            </a:r>
            <a:r>
              <a:rPr lang="pt-BR" sz="8800" b="1" dirty="0">
                <a:solidFill>
                  <a:srgbClr val="C00000"/>
                </a:solidFill>
              </a:rPr>
              <a:t>garantir</a:t>
            </a:r>
            <a:r>
              <a:rPr lang="pt-BR" sz="8800" b="1" dirty="0"/>
              <a:t> que a </a:t>
            </a:r>
            <a:r>
              <a:rPr lang="pt-BR" sz="8800" b="1" dirty="0">
                <a:solidFill>
                  <a:srgbClr val="C00000"/>
                </a:solidFill>
              </a:rPr>
              <a:t>população</a:t>
            </a:r>
            <a:r>
              <a:rPr lang="pt-BR" sz="8800" b="1" dirty="0"/>
              <a:t> mais </a:t>
            </a:r>
            <a:r>
              <a:rPr lang="pt-BR" sz="8800" b="1" dirty="0">
                <a:solidFill>
                  <a:srgbClr val="C00000"/>
                </a:solidFill>
              </a:rPr>
              <a:t>vulnerável</a:t>
            </a:r>
            <a:r>
              <a:rPr lang="pt-BR" sz="8800" b="1" dirty="0"/>
              <a:t> utilize </a:t>
            </a:r>
            <a:r>
              <a:rPr lang="pt-BR" sz="8800" b="1" dirty="0">
                <a:solidFill>
                  <a:srgbClr val="C00000"/>
                </a:solidFill>
              </a:rPr>
              <a:t>gratuitamente</a:t>
            </a:r>
            <a:r>
              <a:rPr lang="pt-BR" sz="8800" b="1" dirty="0"/>
              <a:t> o </a:t>
            </a:r>
            <a:r>
              <a:rPr lang="pt-BR" sz="8800" b="1" dirty="0">
                <a:solidFill>
                  <a:srgbClr val="C00000"/>
                </a:solidFill>
              </a:rPr>
              <a:t>transporte</a:t>
            </a:r>
            <a:r>
              <a:rPr lang="pt-BR" sz="8800" b="1" dirty="0"/>
              <a:t> público, identifiquei a seguinte </a:t>
            </a:r>
            <a:r>
              <a:rPr lang="pt-BR" sz="8800" b="1" dirty="0" err="1"/>
              <a:t>subação</a:t>
            </a:r>
            <a:r>
              <a:rPr lang="pt-BR" sz="8800" b="1" dirty="0"/>
              <a:t>: </a:t>
            </a:r>
            <a:r>
              <a:rPr lang="pt-BR" sz="8800" b="1" dirty="0">
                <a:solidFill>
                  <a:srgbClr val="00B0F0"/>
                </a:solidFill>
              </a:rPr>
              <a:t>0003 - Concessão de Bilhetes Sociais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170000"/>
              </a:lnSpc>
              <a:buClrTx/>
            </a:pPr>
            <a:endParaRPr lang="pt-BR" sz="2000" b="1" dirty="0">
              <a:solidFill>
                <a:srgbClr val="00B0F0"/>
              </a:solidFill>
            </a:endParaRPr>
          </a:p>
          <a:p>
            <a:pPr marL="514350" indent="-514350">
              <a:lnSpc>
                <a:spcPct val="170000"/>
              </a:lnSpc>
              <a:buClrTx/>
              <a:buFont typeface="+mj-lt"/>
              <a:buAutoNum type="arabicPeriod"/>
            </a:pPr>
            <a:endParaRPr lang="pt-BR" sz="22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“MÃO NA MASSA”</a:t>
            </a:r>
          </a:p>
        </p:txBody>
      </p:sp>
    </p:spTree>
    <p:extLst>
      <p:ext uri="{BB962C8B-B14F-4D97-AF65-F5344CB8AC3E}">
        <p14:creationId xmlns:p14="http://schemas.microsoft.com/office/powerpoint/2010/main" xmlns="" val="39223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719260"/>
              </p:ext>
            </p:extLst>
          </p:nvPr>
        </p:nvGraphicFramePr>
        <p:xfrm>
          <a:off x="323528" y="1647639"/>
          <a:ext cx="8712969" cy="1457325"/>
        </p:xfrm>
        <a:graphic>
          <a:graphicData uri="http://schemas.openxmlformats.org/drawingml/2006/table">
            <a:tbl>
              <a:tblPr/>
              <a:tblGrid>
                <a:gridCol w="4213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19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7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CLASSIFICAÇÃO ORÇAMENTÁRIA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PROJETO/ATIVIDADE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NAT.DESP.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ESF.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FONTE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2302 .</a:t>
                      </a:r>
                      <a:r>
                        <a:rPr lang="pt-BR" sz="2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</a:t>
                      </a:r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10302 </a:t>
                      </a:r>
                      <a:r>
                        <a:rPr lang="pt-BR" sz="2600" b="0" i="0" u="sng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203 </a:t>
                      </a:r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2.890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3 1 71 70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01.50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773" y="0"/>
            <a:ext cx="9144000" cy="12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755576" y="2698671"/>
            <a:ext cx="864096" cy="355135"/>
          </a:xfrm>
          <a:prstGeom prst="rect">
            <a:avLst/>
          </a:prstGeom>
          <a:noFill/>
          <a:ln w="38100">
            <a:solidFill>
              <a:srgbClr val="140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63688" y="2698670"/>
            <a:ext cx="864096" cy="3693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175817" y="2675663"/>
            <a:ext cx="820993" cy="37814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778152" y="2716094"/>
            <a:ext cx="432048" cy="360720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287387" y="2702359"/>
            <a:ext cx="432048" cy="41940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11771" y="4941168"/>
            <a:ext cx="3211135" cy="369332"/>
          </a:xfrm>
          <a:prstGeom prst="rect">
            <a:avLst/>
          </a:prstGeom>
          <a:noFill/>
          <a:ln w="57150">
            <a:solidFill>
              <a:srgbClr val="1403EB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Órgão/Unidade Orçamentária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1187624" y="3053807"/>
            <a:ext cx="0" cy="1836204"/>
          </a:xfrm>
          <a:prstGeom prst="line">
            <a:avLst/>
          </a:prstGeom>
          <a:ln w="57150">
            <a:solidFill>
              <a:srgbClr val="140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465221" y="4298479"/>
            <a:ext cx="2121093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Função/</a:t>
            </a:r>
            <a:r>
              <a:rPr lang="pt-BR" dirty="0" err="1"/>
              <a:t>Subfunção</a:t>
            </a:r>
            <a:endParaRPr lang="pt-BR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2004875" y="3060841"/>
            <a:ext cx="0" cy="12376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339755" y="3807633"/>
            <a:ext cx="119776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Programa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2938637" y="3060841"/>
            <a:ext cx="0" cy="746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8" name="CaixaDeTexto 32767"/>
          <p:cNvSpPr txBox="1"/>
          <p:nvPr/>
        </p:nvSpPr>
        <p:spPr>
          <a:xfrm>
            <a:off x="3367680" y="3345029"/>
            <a:ext cx="710451" cy="369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Ação</a:t>
            </a:r>
          </a:p>
        </p:txBody>
      </p:sp>
      <p:cxnSp>
        <p:nvCxnSpPr>
          <p:cNvPr id="32773" name="Conector reto 32772"/>
          <p:cNvCxnSpPr>
            <a:stCxn id="15" idx="2"/>
          </p:cNvCxnSpPr>
          <p:nvPr/>
        </p:nvCxnSpPr>
        <p:spPr>
          <a:xfrm>
            <a:off x="3586314" y="3053807"/>
            <a:ext cx="113375" cy="250611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CaixaDeTexto 32773"/>
          <p:cNvSpPr txBox="1"/>
          <p:nvPr/>
        </p:nvSpPr>
        <p:spPr>
          <a:xfrm>
            <a:off x="8186212" y="3605688"/>
            <a:ext cx="941283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Origem</a:t>
            </a:r>
          </a:p>
        </p:txBody>
      </p:sp>
      <p:cxnSp>
        <p:nvCxnSpPr>
          <p:cNvPr id="32776" name="Conector reto 32775"/>
          <p:cNvCxnSpPr>
            <a:stCxn id="17" idx="2"/>
          </p:cNvCxnSpPr>
          <p:nvPr/>
        </p:nvCxnSpPr>
        <p:spPr>
          <a:xfrm>
            <a:off x="8503411" y="3121768"/>
            <a:ext cx="0" cy="4839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CaixaDeTexto 32776"/>
          <p:cNvSpPr txBox="1"/>
          <p:nvPr/>
        </p:nvSpPr>
        <p:spPr>
          <a:xfrm>
            <a:off x="7510710" y="4476381"/>
            <a:ext cx="966931" cy="369332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Destino</a:t>
            </a:r>
          </a:p>
        </p:txBody>
      </p:sp>
      <p:cxnSp>
        <p:nvCxnSpPr>
          <p:cNvPr id="32779" name="Conector reto 32778"/>
          <p:cNvCxnSpPr>
            <a:stCxn id="16" idx="2"/>
          </p:cNvCxnSpPr>
          <p:nvPr/>
        </p:nvCxnSpPr>
        <p:spPr>
          <a:xfrm>
            <a:off x="7994176" y="3076814"/>
            <a:ext cx="0" cy="1367472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Retângulo 32779"/>
          <p:cNvSpPr/>
          <p:nvPr/>
        </p:nvSpPr>
        <p:spPr>
          <a:xfrm>
            <a:off x="4898414" y="2687166"/>
            <a:ext cx="288032" cy="45892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 flipH="1">
            <a:off x="4211960" y="3158881"/>
            <a:ext cx="830471" cy="17822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6876256" y="2653716"/>
            <a:ext cx="479097" cy="468052"/>
          </a:xfrm>
          <a:prstGeom prst="ellipse">
            <a:avLst/>
          </a:prstGeom>
          <a:noFill/>
          <a:ln w="57150">
            <a:solidFill>
              <a:srgbClr val="16A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691548" y="4991744"/>
            <a:ext cx="787395" cy="369332"/>
          </a:xfrm>
          <a:prstGeom prst="rect">
            <a:avLst/>
          </a:prstGeom>
          <a:noFill/>
          <a:ln w="57150">
            <a:solidFill>
              <a:srgbClr val="16A259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Fiscal</a:t>
            </a:r>
          </a:p>
        </p:txBody>
      </p:sp>
      <p:cxnSp>
        <p:nvCxnSpPr>
          <p:cNvPr id="19" name="Conector reto 18"/>
          <p:cNvCxnSpPr/>
          <p:nvPr/>
        </p:nvCxnSpPr>
        <p:spPr>
          <a:xfrm flipH="1">
            <a:off x="7097048" y="3083532"/>
            <a:ext cx="1" cy="1908212"/>
          </a:xfrm>
          <a:prstGeom prst="line">
            <a:avLst/>
          </a:prstGeom>
          <a:ln w="57150">
            <a:solidFill>
              <a:srgbClr val="16A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3913537" y="4991744"/>
            <a:ext cx="1128893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Categoria Econômica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5186446" y="2693477"/>
            <a:ext cx="288032" cy="4005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5525109" y="2678037"/>
            <a:ext cx="288032" cy="46805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5860190" y="2716094"/>
            <a:ext cx="432087" cy="4143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reto 51"/>
          <p:cNvCxnSpPr>
            <a:stCxn id="49" idx="2"/>
            <a:endCxn id="57" idx="0"/>
          </p:cNvCxnSpPr>
          <p:nvPr/>
        </p:nvCxnSpPr>
        <p:spPr>
          <a:xfrm flipH="1">
            <a:off x="5186446" y="3094069"/>
            <a:ext cx="144016" cy="587498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5710676" y="3130480"/>
            <a:ext cx="0" cy="1861264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6076233" y="3115627"/>
            <a:ext cx="0" cy="87667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4721018" y="3681567"/>
            <a:ext cx="930856" cy="830997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Grupo Nat. Despesa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5244615" y="4947013"/>
            <a:ext cx="1199593" cy="584775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Modalidade Aplicação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5800399" y="4006091"/>
            <a:ext cx="1075857" cy="58477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Elemento Desp.</a:t>
            </a:r>
          </a:p>
        </p:txBody>
      </p:sp>
    </p:spTree>
    <p:extLst>
      <p:ext uri="{BB962C8B-B14F-4D97-AF65-F5344CB8AC3E}">
        <p14:creationId xmlns:p14="http://schemas.microsoft.com/office/powerpoint/2010/main" xmlns="" val="3472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424936" cy="5544616"/>
          </a:xfrm>
        </p:spPr>
        <p:txBody>
          <a:bodyPr>
            <a:normAutofit fontScale="25000" lnSpcReduction="20000"/>
          </a:bodyPr>
          <a:lstStyle/>
          <a:p>
            <a:pPr marL="446088" indent="-446088">
              <a:lnSpc>
                <a:spcPct val="170000"/>
              </a:lnSpc>
              <a:buClrTx/>
              <a:buFont typeface="+mj-lt"/>
              <a:buAutoNum type="arabicPeriod" startAt="4"/>
            </a:pPr>
            <a:r>
              <a:rPr lang="pt-BR" sz="9600" b="1" dirty="0"/>
              <a:t>Identificada a ação, irei buscar os dados necessários para o preenchimento eletrônico:</a:t>
            </a:r>
          </a:p>
          <a:p>
            <a:pPr marL="0" indent="0">
              <a:buClrTx/>
            </a:pPr>
            <a:endParaRPr lang="pt-BR" sz="4000" b="1" dirty="0"/>
          </a:p>
          <a:p>
            <a:pPr marL="571500" indent="-212725">
              <a:buClrTx/>
              <a:buFont typeface="Wingdings" panose="05000000000000000000" pitchFamily="2" charset="2"/>
              <a:buChar char="Ø"/>
            </a:pPr>
            <a:r>
              <a:rPr lang="pt-BR" sz="9600" b="1" dirty="0"/>
              <a:t>Em qual </a:t>
            </a:r>
            <a:r>
              <a:rPr lang="pt-BR" sz="9600" b="1" dirty="0">
                <a:solidFill>
                  <a:srgbClr val="C00000"/>
                </a:solidFill>
              </a:rPr>
              <a:t>ÁREA DE RESULTADO </a:t>
            </a:r>
            <a:r>
              <a:rPr lang="pt-BR" sz="9600" b="1" dirty="0"/>
              <a:t>se insere a demanda?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r>
              <a:rPr lang="pt-BR" sz="9600" b="1" dirty="0">
                <a:solidFill>
                  <a:srgbClr val="00B0F0"/>
                </a:solidFill>
              </a:rPr>
              <a:t>003 - Proteção Social, Segurança Alimentar e Esportes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4000" b="1" dirty="0">
              <a:solidFill>
                <a:srgbClr val="00B0F0"/>
              </a:solidFill>
            </a:endParaRPr>
          </a:p>
          <a:p>
            <a:pPr marL="900000" indent="-5400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9600" b="1" dirty="0"/>
              <a:t>Qual </a:t>
            </a:r>
            <a:r>
              <a:rPr lang="pt-BR" sz="9600" b="1" dirty="0">
                <a:solidFill>
                  <a:srgbClr val="C00000"/>
                </a:solidFill>
              </a:rPr>
              <a:t>PROGRAMA</a:t>
            </a:r>
            <a:r>
              <a:rPr lang="pt-BR" sz="9600" b="1" dirty="0"/>
              <a:t> objetiva resolver a demanda?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r>
              <a:rPr lang="pt-BR" sz="9600" b="1" dirty="0">
                <a:solidFill>
                  <a:srgbClr val="00B0F0"/>
                </a:solidFill>
              </a:rPr>
              <a:t>PROGRAMA: 019 - Proteção Social Básica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4000" b="1" dirty="0">
              <a:solidFill>
                <a:srgbClr val="00B0F0"/>
              </a:solidFill>
            </a:endParaRPr>
          </a:p>
          <a:p>
            <a:pPr marL="900000" indent="-5400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9600" b="1" dirty="0"/>
              <a:t>Qual </a:t>
            </a:r>
            <a:r>
              <a:rPr lang="pt-BR" sz="9600" b="1" dirty="0">
                <a:solidFill>
                  <a:srgbClr val="C00000"/>
                </a:solidFill>
              </a:rPr>
              <a:t>AÇÃO</a:t>
            </a:r>
            <a:r>
              <a:rPr lang="pt-BR" sz="9600" b="1" dirty="0"/>
              <a:t> contempla a demanda?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r>
              <a:rPr lang="pt-BR" sz="9600" b="1" dirty="0">
                <a:solidFill>
                  <a:srgbClr val="00B0F0"/>
                </a:solidFill>
              </a:rPr>
              <a:t>AÇÃO :2405 - Benefícios, Transferência de Renda e Cadastro Único</a:t>
            </a:r>
          </a:p>
          <a:p>
            <a:pPr marL="360000" lvl="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3500" b="1" dirty="0">
              <a:solidFill>
                <a:srgbClr val="00B0F0"/>
              </a:solidFill>
            </a:endParaRP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</a:pPr>
            <a:endParaRPr lang="pt-BR" sz="2900" b="1" dirty="0">
              <a:solidFill>
                <a:srgbClr val="00B0F0"/>
              </a:solidFill>
            </a:endParaRPr>
          </a:p>
          <a:p>
            <a:pPr marL="900000" indent="-540000">
              <a:buAutoNum type="arabicParenR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“MÃO NA MASSA”</a:t>
            </a:r>
          </a:p>
        </p:txBody>
      </p:sp>
    </p:spTree>
    <p:extLst>
      <p:ext uri="{BB962C8B-B14F-4D97-AF65-F5344CB8AC3E}">
        <p14:creationId xmlns:p14="http://schemas.microsoft.com/office/powerpoint/2010/main" xmlns="" val="18540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424936" cy="5256584"/>
          </a:xfrm>
        </p:spPr>
        <p:txBody>
          <a:bodyPr>
            <a:noAutofit/>
          </a:bodyPr>
          <a:lstStyle/>
          <a:p>
            <a:pPr marL="817200" indent="-4572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</a:rPr>
              <a:t>É necessário criar </a:t>
            </a:r>
            <a:r>
              <a:rPr lang="pt-BR" sz="2200" b="1" dirty="0">
                <a:solidFill>
                  <a:srgbClr val="C00000"/>
                </a:solidFill>
              </a:rPr>
              <a:t>NOVA SUB-AÇÃO</a:t>
            </a:r>
            <a:r>
              <a:rPr lang="pt-BR" sz="2200" b="1" dirty="0">
                <a:solidFill>
                  <a:prstClr val="black"/>
                </a:solidFill>
              </a:rPr>
              <a:t>? </a:t>
            </a:r>
            <a:r>
              <a:rPr lang="pt-BR" sz="2200" b="1" dirty="0">
                <a:solidFill>
                  <a:srgbClr val="00B0F0"/>
                </a:solidFill>
              </a:rPr>
              <a:t>NÃO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1000" b="1" dirty="0">
              <a:solidFill>
                <a:srgbClr val="00B0F0"/>
              </a:solidFill>
            </a:endParaRPr>
          </a:p>
          <a:p>
            <a:pPr marL="817200" lvl="0" indent="-4572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</a:rPr>
              <a:t>Qual </a:t>
            </a:r>
            <a:r>
              <a:rPr lang="pt-BR" sz="2200" b="1" dirty="0">
                <a:solidFill>
                  <a:srgbClr val="C00000"/>
                </a:solidFill>
              </a:rPr>
              <a:t>SUB-AÇÃO</a:t>
            </a:r>
            <a:r>
              <a:rPr lang="pt-BR" sz="2200" b="1" dirty="0">
                <a:solidFill>
                  <a:prstClr val="black"/>
                </a:solidFill>
              </a:rPr>
              <a:t> entrega o resultado que satisfaz a demanda? </a:t>
            </a:r>
            <a:r>
              <a:rPr lang="pt-BR" sz="2200" b="1" dirty="0">
                <a:solidFill>
                  <a:srgbClr val="00B0F0"/>
                </a:solidFill>
              </a:rPr>
              <a:t>0003 - Concessão de Bilhetes Sociais</a:t>
            </a:r>
          </a:p>
          <a:p>
            <a:pPr marL="360000" lvl="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1000" b="1" dirty="0">
              <a:solidFill>
                <a:srgbClr val="00B0F0"/>
              </a:solidFill>
            </a:endParaRPr>
          </a:p>
          <a:p>
            <a:pPr marL="900000" lvl="0" indent="-5400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200" b="1" dirty="0">
                <a:solidFill>
                  <a:prstClr val="black"/>
                </a:solidFill>
              </a:rPr>
              <a:t>Qual alteração na </a:t>
            </a:r>
            <a:r>
              <a:rPr lang="pt-BR" sz="2200" b="1" dirty="0">
                <a:solidFill>
                  <a:srgbClr val="C00000"/>
                </a:solidFill>
              </a:rPr>
              <a:t>META FÍSICA</a:t>
            </a:r>
            <a:r>
              <a:rPr lang="pt-BR" sz="2200" b="1" dirty="0">
                <a:solidFill>
                  <a:prstClr val="black"/>
                </a:solidFill>
              </a:rPr>
              <a:t>? </a:t>
            </a:r>
          </a:p>
          <a:p>
            <a:pPr marL="360000" lv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200" b="1" dirty="0">
                <a:solidFill>
                  <a:srgbClr val="00B0F0"/>
                </a:solidFill>
              </a:rPr>
              <a:t>Ampliar em 10% a meta = 23.000 bilhetes sociais. </a:t>
            </a:r>
          </a:p>
          <a:p>
            <a:pPr marL="360000" lv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200" b="1" dirty="0"/>
              <a:t>Memória de </a:t>
            </a:r>
            <a:r>
              <a:rPr lang="pt-BR" sz="2200" b="1" dirty="0" smtClean="0"/>
              <a:t>Cálculo (Desejável mas não obrigatória):</a:t>
            </a:r>
            <a:r>
              <a:rPr lang="pt-BR" sz="2200" b="1" dirty="0" smtClean="0">
                <a:solidFill>
                  <a:srgbClr val="00B0F0"/>
                </a:solidFill>
              </a:rPr>
              <a:t> </a:t>
            </a:r>
            <a:r>
              <a:rPr lang="pt-BR" sz="2200" b="1" dirty="0">
                <a:solidFill>
                  <a:srgbClr val="00B0F0"/>
                </a:solidFill>
              </a:rPr>
              <a:t>Foi previsto conceder, em </a:t>
            </a:r>
            <a:r>
              <a:rPr lang="pt-BR" sz="2200" b="1" dirty="0" smtClean="0">
                <a:solidFill>
                  <a:srgbClr val="00B0F0"/>
                </a:solidFill>
              </a:rPr>
              <a:t>2019 230.562 </a:t>
            </a:r>
            <a:r>
              <a:rPr lang="pt-BR" sz="2200" b="1" dirty="0">
                <a:solidFill>
                  <a:srgbClr val="00B0F0"/>
                </a:solidFill>
              </a:rPr>
              <a:t>bilhetes, ao custo total de R$ 1.018.512,00 (Custo Unitário = R$ 47,80). </a:t>
            </a:r>
            <a:r>
              <a:rPr lang="pt-BR" sz="2200" b="1" dirty="0">
                <a:solidFill>
                  <a:srgbClr val="FF3300"/>
                </a:solidFill>
              </a:rPr>
              <a:t>(mostrar onde está a planilha com valores por </a:t>
            </a:r>
            <a:r>
              <a:rPr lang="pt-BR" sz="2200" b="1" dirty="0" err="1">
                <a:solidFill>
                  <a:srgbClr val="FF3300"/>
                </a:solidFill>
              </a:rPr>
              <a:t>subação</a:t>
            </a:r>
            <a:r>
              <a:rPr lang="pt-BR" sz="2200" b="1" dirty="0">
                <a:solidFill>
                  <a:srgbClr val="FF3300"/>
                </a:solidFill>
              </a:rPr>
              <a:t>)</a:t>
            </a:r>
          </a:p>
          <a:p>
            <a:pPr marL="360000" lvl="0" indent="0" algn="just">
              <a:lnSpc>
                <a:spcPct val="160000"/>
              </a:lnSpc>
              <a:spcBef>
                <a:spcPts val="0"/>
              </a:spcBef>
            </a:pPr>
            <a:endParaRPr lang="pt-BR" sz="2400" b="1" dirty="0">
              <a:solidFill>
                <a:srgbClr val="00B0F0"/>
              </a:solidFill>
            </a:endParaRPr>
          </a:p>
          <a:p>
            <a:pPr marL="360000" lvl="0" indent="0" algn="just">
              <a:lnSpc>
                <a:spcPct val="16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FF6600"/>
                </a:solidFill>
              </a:rPr>
              <a:t>“MÃO NA MASSA”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9647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702900" indent="-3429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prstClr val="black"/>
                </a:solidFill>
              </a:rPr>
              <a:t>Quanto custa a alteração na </a:t>
            </a:r>
            <a:r>
              <a:rPr lang="pt-BR" sz="2400" b="1" dirty="0">
                <a:solidFill>
                  <a:srgbClr val="C00000"/>
                </a:solidFill>
              </a:rPr>
              <a:t>META FÍSICA</a:t>
            </a:r>
            <a:r>
              <a:rPr lang="pt-BR" sz="2400" b="1" dirty="0">
                <a:solidFill>
                  <a:prstClr val="black"/>
                </a:solidFill>
              </a:rPr>
              <a:t>? </a:t>
            </a:r>
            <a:r>
              <a:rPr lang="pt-BR" sz="2400" b="1" dirty="0">
                <a:solidFill>
                  <a:srgbClr val="00B0F0"/>
                </a:solidFill>
              </a:rPr>
              <a:t>R$109.940,00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r>
              <a:rPr lang="pt-BR" sz="2400" b="1" dirty="0">
                <a:solidFill>
                  <a:srgbClr val="00B0F0"/>
                </a:solidFill>
              </a:rPr>
              <a:t>Memória de cálculo: 23.000 bilhetes x R$ 47,80 = R$ 109.940</a:t>
            </a:r>
          </a:p>
          <a:p>
            <a:pPr marL="0" indent="0"/>
            <a:endParaRPr lang="pt-BR" sz="1500" b="1" dirty="0">
              <a:solidFill>
                <a:srgbClr val="00B0F0"/>
              </a:solidFill>
            </a:endParaRPr>
          </a:p>
          <a:p>
            <a:pPr marL="931500" indent="-5715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prstClr val="black"/>
                </a:solidFill>
              </a:rPr>
              <a:t>Qual </a:t>
            </a:r>
            <a:r>
              <a:rPr lang="pt-BR" sz="2400" b="1" dirty="0">
                <a:solidFill>
                  <a:srgbClr val="C00000"/>
                </a:solidFill>
              </a:rPr>
              <a:t>AÇÃO</a:t>
            </a:r>
            <a:r>
              <a:rPr lang="pt-BR" sz="2400" b="1" dirty="0">
                <a:solidFill>
                  <a:prstClr val="black"/>
                </a:solidFill>
              </a:rPr>
              <a:t> sacrificarei? </a:t>
            </a:r>
            <a:r>
              <a:rPr lang="pt-BR" sz="2400" b="1" dirty="0">
                <a:solidFill>
                  <a:srgbClr val="00B0F0"/>
                </a:solidFill>
              </a:rPr>
              <a:t>1230 – Implantação e Reconstrução de Vias </a:t>
            </a:r>
            <a:r>
              <a:rPr lang="pt-BR" sz="2400" b="1" dirty="0" smtClean="0">
                <a:solidFill>
                  <a:srgbClr val="00B0F0"/>
                </a:solidFill>
              </a:rPr>
              <a:t>Públicas, no Programa 062 – Gestão do Sistema Viário Municipal, UO 2700</a:t>
            </a:r>
            <a:endParaRPr lang="pt-BR" sz="2400" b="1" dirty="0">
              <a:solidFill>
                <a:srgbClr val="00B0F0"/>
              </a:solidFill>
            </a:endParaRPr>
          </a:p>
          <a:p>
            <a:pPr marL="0" indent="0"/>
            <a:endParaRPr lang="pt-BR" sz="2400" b="1" dirty="0">
              <a:solidFill>
                <a:srgbClr val="00B0F0"/>
              </a:solidFill>
            </a:endParaRPr>
          </a:p>
          <a:p>
            <a:pPr marL="0" indent="0"/>
            <a:endParaRPr lang="pt-BR" sz="2400" b="1" dirty="0">
              <a:solidFill>
                <a:srgbClr val="00B0F0"/>
              </a:solidFill>
            </a:endParaRPr>
          </a:p>
          <a:p>
            <a:pPr marL="0" indent="0"/>
            <a:endParaRPr lang="pt-BR" sz="2400" b="1" dirty="0">
              <a:solidFill>
                <a:srgbClr val="00B0F0"/>
              </a:solidFill>
            </a:endParaRPr>
          </a:p>
          <a:p>
            <a:pPr marL="0" indent="0"/>
            <a:r>
              <a:rPr lang="pt-BR" sz="2400" dirty="0">
                <a:hlinkClick r:id="rId2"/>
              </a:rPr>
              <a:t>http://cmbhtslogo.cmbh.mg.gov.br:8080/Cepp/emenda/sugestaoPopular</a:t>
            </a:r>
            <a:r>
              <a:rPr lang="pt-BR" sz="2400" b="1" dirty="0">
                <a:solidFill>
                  <a:srgbClr val="00B0F0"/>
                </a:solidFill>
              </a:rPr>
              <a:t> 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“MÃO NA MASSA”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756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Formulário Eletrônico – Portal CMBH</a:t>
            </a:r>
            <a:r>
              <a:rPr lang="pt-BR" b="1" dirty="0">
                <a:solidFill>
                  <a:srgbClr val="C00000"/>
                </a:solidFill>
              </a:rPr>
              <a:t/>
            </a:r>
            <a:br>
              <a:rPr lang="pt-BR" b="1" dirty="0">
                <a:solidFill>
                  <a:srgbClr val="C00000"/>
                </a:solidFill>
              </a:rPr>
            </a:br>
            <a:endParaRPr lang="pt-B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4057"/>
            <a:ext cx="8712968" cy="49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27784" y="3933056"/>
            <a:ext cx="1944216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Formulário Eletrônico – Portal CMBH</a:t>
            </a:r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" t="7776" r="26941" b="22077"/>
          <a:stretch/>
        </p:blipFill>
        <p:spPr bwMode="auto">
          <a:xfrm>
            <a:off x="107504" y="908720"/>
            <a:ext cx="894742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72549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5970"/>
            <a:ext cx="3024337" cy="145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11" y="4725144"/>
            <a:ext cx="875506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98611" y="1556792"/>
            <a:ext cx="2069133" cy="36004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37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Consulta ao PPAG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96944" cy="49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5536" y="1556792"/>
            <a:ext cx="828092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796136" y="260648"/>
            <a:ext cx="3096344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Escolhendo a dedução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4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87208" cy="504056"/>
          </a:xfrm>
        </p:spPr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Consulta à LOA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251520" y="5229200"/>
            <a:ext cx="8640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300192" y="4941168"/>
            <a:ext cx="385192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388424" y="5041793"/>
            <a:ext cx="576064" cy="1874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441" y="4922750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ipse 14"/>
          <p:cNvSpPr/>
          <p:nvPr/>
        </p:nvSpPr>
        <p:spPr>
          <a:xfrm>
            <a:off x="251520" y="1484784"/>
            <a:ext cx="288032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046" y="260648"/>
            <a:ext cx="31146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Formulário Eletrônico – Portal CMBH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6" t="8151" r="28273" b="5321"/>
          <a:stretch/>
        </p:blipFill>
        <p:spPr bwMode="auto">
          <a:xfrm>
            <a:off x="251520" y="908720"/>
            <a:ext cx="87129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228184" y="5301208"/>
            <a:ext cx="273630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9335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20" y="1484784"/>
            <a:ext cx="22856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44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424936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</a:pPr>
            <a:r>
              <a:rPr lang="pt-BR" sz="8800" b="1" u="sng" dirty="0"/>
              <a:t>ATIVIDADE 2 – Sugestão de VALOR que cria </a:t>
            </a:r>
            <a:r>
              <a:rPr lang="pt-BR" sz="8800" b="1" u="sng" dirty="0" err="1"/>
              <a:t>Subação</a:t>
            </a:r>
            <a:endParaRPr lang="pt-BR" sz="8800" b="1" u="sng" dirty="0"/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pt-BR" sz="8800" b="1" dirty="0"/>
              <a:t>Utilizar a ferramenta </a:t>
            </a:r>
            <a:r>
              <a:rPr lang="pt-BR" sz="8800" b="1" dirty="0">
                <a:solidFill>
                  <a:srgbClr val="C00000"/>
                </a:solidFill>
              </a:rPr>
              <a:t>“localizar” </a:t>
            </a:r>
            <a:r>
              <a:rPr lang="pt-BR" sz="8800" b="1" dirty="0"/>
              <a:t>no PPAG - Relatório Físico e Financeiro para pesquisar como o Município trata a política pública, considerando termos sinônimos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pt-BR" sz="8800" b="1" dirty="0"/>
              <a:t>Caso</a:t>
            </a:r>
            <a:r>
              <a:rPr lang="pt-BR" sz="8800" b="1" dirty="0">
                <a:solidFill>
                  <a:srgbClr val="C00000"/>
                </a:solidFill>
              </a:rPr>
              <a:t> não identifique </a:t>
            </a:r>
            <a:r>
              <a:rPr lang="pt-BR" sz="8800" b="1" dirty="0"/>
              <a:t>com essa ferramenta, </a:t>
            </a:r>
            <a:r>
              <a:rPr lang="pt-BR" sz="8800" b="1" dirty="0">
                <a:solidFill>
                  <a:srgbClr val="C00000"/>
                </a:solidFill>
              </a:rPr>
              <a:t>leia todas as ações </a:t>
            </a:r>
            <a:r>
              <a:rPr lang="pt-BR" sz="8800" b="1" dirty="0"/>
              <a:t>da área de resultado que contenha a sua demanda</a:t>
            </a: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</a:pPr>
            <a:r>
              <a:rPr lang="pt-BR" sz="8800" b="1" dirty="0"/>
              <a:t> Supondo que o meu intuito seja </a:t>
            </a:r>
            <a:r>
              <a:rPr lang="pt-BR" sz="8800" b="1" dirty="0">
                <a:solidFill>
                  <a:srgbClr val="C00000"/>
                </a:solidFill>
              </a:rPr>
              <a:t>garantir</a:t>
            </a:r>
            <a:r>
              <a:rPr lang="pt-BR" sz="8800" b="1" dirty="0"/>
              <a:t> recursos para elaboração do Plano Municipal de Segurança Pública e que não haja </a:t>
            </a:r>
            <a:r>
              <a:rPr lang="pt-BR" sz="8800" b="1" dirty="0" err="1"/>
              <a:t>subação</a:t>
            </a:r>
            <a:r>
              <a:rPr lang="pt-BR" sz="8800" b="1" dirty="0"/>
              <a:t> no </a:t>
            </a:r>
            <a:r>
              <a:rPr lang="pt-BR" sz="8800" b="1" dirty="0" smtClean="0"/>
              <a:t>PPAG,  criarei a </a:t>
            </a:r>
            <a:r>
              <a:rPr lang="pt-BR" sz="8800" b="1" dirty="0" err="1" smtClean="0"/>
              <a:t>subação</a:t>
            </a:r>
            <a:endParaRPr lang="pt-BR" sz="8800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Tx/>
            </a:pPr>
            <a:endParaRPr lang="pt-BR" sz="8000" b="1" dirty="0">
              <a:solidFill>
                <a:srgbClr val="00B0F0"/>
              </a:solidFill>
            </a:endParaRPr>
          </a:p>
          <a:p>
            <a:pPr marL="514350" lvl="0" indent="-514350">
              <a:lnSpc>
                <a:spcPct val="17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pt-BR" sz="8000" b="1" dirty="0">
              <a:solidFill>
                <a:srgbClr val="00B0F0"/>
              </a:solidFill>
            </a:endParaRPr>
          </a:p>
          <a:p>
            <a:pPr marL="0" lvl="0" indent="0">
              <a:lnSpc>
                <a:spcPct val="170000"/>
              </a:lnSpc>
              <a:buClrTx/>
            </a:pPr>
            <a:endParaRPr lang="pt-BR" sz="2000" b="1" dirty="0">
              <a:solidFill>
                <a:srgbClr val="00B0F0"/>
              </a:solidFill>
            </a:endParaRPr>
          </a:p>
          <a:p>
            <a:pPr marL="514350" indent="-514350">
              <a:lnSpc>
                <a:spcPct val="170000"/>
              </a:lnSpc>
              <a:buClrTx/>
              <a:buFont typeface="+mj-lt"/>
              <a:buAutoNum type="arabicPeriod"/>
            </a:pPr>
            <a:endParaRPr lang="pt-BR" sz="22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“MÃO NA MASSA”</a:t>
            </a:r>
          </a:p>
        </p:txBody>
      </p:sp>
    </p:spTree>
    <p:extLst>
      <p:ext uri="{BB962C8B-B14F-4D97-AF65-F5344CB8AC3E}">
        <p14:creationId xmlns:p14="http://schemas.microsoft.com/office/powerpoint/2010/main" xmlns="" val="4199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424936" cy="5544616"/>
          </a:xfrm>
        </p:spPr>
        <p:txBody>
          <a:bodyPr>
            <a:normAutofit fontScale="25000" lnSpcReduction="20000"/>
          </a:bodyPr>
          <a:lstStyle/>
          <a:p>
            <a:pPr marL="446088" indent="-446088" algn="just">
              <a:lnSpc>
                <a:spcPct val="170000"/>
              </a:lnSpc>
              <a:buClrTx/>
              <a:buFont typeface="+mj-lt"/>
              <a:buAutoNum type="arabicPeriod" startAt="4"/>
            </a:pPr>
            <a:r>
              <a:rPr lang="pt-BR" sz="9600" b="1" dirty="0"/>
              <a:t>Criarei os atributos da </a:t>
            </a:r>
            <a:r>
              <a:rPr lang="pt-BR" sz="9600" b="1" dirty="0" err="1"/>
              <a:t>subação</a:t>
            </a:r>
            <a:r>
              <a:rPr lang="pt-BR" sz="9600" b="1" dirty="0"/>
              <a:t> e estimarei o recurso: </a:t>
            </a:r>
            <a:r>
              <a:rPr lang="pt-BR" sz="9600" b="1" dirty="0">
                <a:solidFill>
                  <a:srgbClr val="00B0F0"/>
                </a:solidFill>
              </a:rPr>
              <a:t>D</a:t>
            </a:r>
            <a:r>
              <a:rPr lang="pt-BR" sz="9600" b="1" dirty="0" smtClean="0">
                <a:solidFill>
                  <a:srgbClr val="00B0F0"/>
                </a:solidFill>
              </a:rPr>
              <a:t>enominação </a:t>
            </a:r>
            <a:r>
              <a:rPr lang="pt-BR" sz="9600" b="1" dirty="0">
                <a:solidFill>
                  <a:srgbClr val="00B0F0"/>
                </a:solidFill>
              </a:rPr>
              <a:t>(Elaboração do Plano Municipal de Segurança Pública), produto (Plano Elaborado), unidade de medida (Unidade), quantidade de metas físicas para 2021 (um) </a:t>
            </a:r>
          </a:p>
          <a:p>
            <a:pPr marL="446088" indent="-446088" algn="just">
              <a:lnSpc>
                <a:spcPct val="170000"/>
              </a:lnSpc>
              <a:buClrTx/>
              <a:buFont typeface="+mj-lt"/>
              <a:buAutoNum type="arabicPeriod" startAt="5"/>
            </a:pPr>
            <a:r>
              <a:rPr lang="pt-BR" sz="9600" b="1" dirty="0"/>
              <a:t>Buscarei os demais dados necessários para o preenchimento eletrônico:</a:t>
            </a:r>
          </a:p>
          <a:p>
            <a:pPr marL="0" indent="0" algn="just">
              <a:buClrTx/>
            </a:pPr>
            <a:endParaRPr lang="pt-BR" sz="4000" b="1" dirty="0"/>
          </a:p>
          <a:p>
            <a:pPr marL="571500" indent="-212725" algn="just">
              <a:buClrTx/>
              <a:buFont typeface="Wingdings" panose="05000000000000000000" pitchFamily="2" charset="2"/>
              <a:buChar char="Ø"/>
            </a:pPr>
            <a:r>
              <a:rPr lang="pt-BR" sz="9600" b="1" dirty="0"/>
              <a:t>Em qual </a:t>
            </a:r>
            <a:r>
              <a:rPr lang="pt-BR" sz="9600" b="1" dirty="0">
                <a:solidFill>
                  <a:srgbClr val="C00000"/>
                </a:solidFill>
              </a:rPr>
              <a:t>ÁREA DE RESULTADO </a:t>
            </a:r>
            <a:r>
              <a:rPr lang="pt-BR" sz="9600" b="1" dirty="0"/>
              <a:t>se insere a demanda?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r>
              <a:rPr lang="pt-BR" sz="9600" b="1" dirty="0">
                <a:solidFill>
                  <a:srgbClr val="00B0F0"/>
                </a:solidFill>
              </a:rPr>
              <a:t>004 - Segurança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“MÃO NA MASSA”</a:t>
            </a:r>
          </a:p>
        </p:txBody>
      </p:sp>
    </p:spTree>
    <p:extLst>
      <p:ext uri="{BB962C8B-B14F-4D97-AF65-F5344CB8AC3E}">
        <p14:creationId xmlns:p14="http://schemas.microsoft.com/office/powerpoint/2010/main" xmlns="" val="8627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1" y="1052736"/>
            <a:ext cx="87129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0000FF"/>
                </a:solidFill>
              </a:rPr>
              <a:t>2302</a:t>
            </a:r>
            <a:r>
              <a:rPr lang="pt-BR" sz="2400" b="1" u="sng" dirty="0"/>
              <a:t>.</a:t>
            </a:r>
            <a:r>
              <a:rPr lang="pt-BR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10302</a:t>
            </a:r>
            <a:r>
              <a:rPr lang="pt-BR" sz="2400" b="1" u="sng" dirty="0">
                <a:solidFill>
                  <a:srgbClr val="FF6600"/>
                </a:solidFill>
              </a:rPr>
              <a:t>203</a:t>
            </a:r>
            <a:r>
              <a:rPr lang="pt-BR" sz="2400" b="1" u="sng" dirty="0">
                <a:solidFill>
                  <a:srgbClr val="00FF00"/>
                </a:solidFill>
              </a:rPr>
              <a:t>2.894</a:t>
            </a:r>
            <a:r>
              <a:rPr lang="pt-BR" sz="2400" b="1" u="sng" dirty="0"/>
              <a:t> </a:t>
            </a:r>
            <a:r>
              <a:rPr lang="pt-BR" sz="2400" b="1" u="sng" dirty="0">
                <a:solidFill>
                  <a:srgbClr val="FFFF00"/>
                </a:solidFill>
              </a:rPr>
              <a:t>3</a:t>
            </a:r>
            <a:r>
              <a:rPr lang="pt-BR" sz="2400" b="1" u="sng" dirty="0">
                <a:solidFill>
                  <a:srgbClr val="660033"/>
                </a:solidFill>
              </a:rPr>
              <a:t>1</a:t>
            </a:r>
            <a:r>
              <a:rPr lang="pt-BR" sz="2400" b="1" u="sng" dirty="0">
                <a:solidFill>
                  <a:srgbClr val="FF9933"/>
                </a:solidFill>
              </a:rPr>
              <a:t>71</a:t>
            </a:r>
            <a:r>
              <a:rPr lang="pt-BR" sz="2400" b="1" u="sng" dirty="0">
                <a:solidFill>
                  <a:srgbClr val="7030A0"/>
                </a:solidFill>
              </a:rPr>
              <a:t>70</a:t>
            </a:r>
            <a:r>
              <a:rPr lang="pt-BR" sz="2400" b="1" u="sng" dirty="0"/>
              <a:t> </a:t>
            </a:r>
            <a:r>
              <a:rPr lang="pt-BR" sz="2400" b="1" u="sng" dirty="0">
                <a:solidFill>
                  <a:srgbClr val="339933"/>
                </a:solidFill>
              </a:rPr>
              <a:t>F</a:t>
            </a:r>
            <a:r>
              <a:rPr lang="pt-BR" sz="2400" b="1" u="sng" dirty="0"/>
              <a:t> </a:t>
            </a:r>
            <a:r>
              <a:rPr lang="pt-BR" sz="2400" b="1" u="sng" dirty="0">
                <a:solidFill>
                  <a:srgbClr val="FF66CC"/>
                </a:solidFill>
              </a:rPr>
              <a:t>01</a:t>
            </a:r>
            <a:r>
              <a:rPr lang="pt-BR" sz="2400" b="1" u="sng" dirty="0"/>
              <a:t>.</a:t>
            </a:r>
            <a:r>
              <a:rPr lang="pt-BR" sz="2400" b="1" u="sng" dirty="0">
                <a:solidFill>
                  <a:srgbClr val="00B0F0"/>
                </a:solidFill>
              </a:rPr>
              <a:t>50</a:t>
            </a:r>
          </a:p>
          <a:p>
            <a:endParaRPr lang="pt-BR" sz="1000" dirty="0">
              <a:solidFill>
                <a:srgbClr val="0000FF"/>
              </a:solidFill>
            </a:endParaRPr>
          </a:p>
          <a:p>
            <a:r>
              <a:rPr lang="pt-BR" sz="2400" dirty="0">
                <a:solidFill>
                  <a:srgbClr val="0000FF"/>
                </a:solidFill>
              </a:rPr>
              <a:t>2302 – Fundo Municipal de Saúde</a:t>
            </a: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10302 – Saúde/Assistência Hospitalar e Ambulatorial</a:t>
            </a:r>
            <a:endParaRPr lang="pt-BR" sz="2400" dirty="0">
              <a:solidFill>
                <a:srgbClr val="00B0F0"/>
              </a:solidFill>
            </a:endParaRPr>
          </a:p>
          <a:p>
            <a:r>
              <a:rPr lang="pt-BR" sz="2400" dirty="0">
                <a:solidFill>
                  <a:srgbClr val="FF6600"/>
                </a:solidFill>
              </a:rPr>
              <a:t>203 – Melhoria do Atendimento Hospitalar e Especializado</a:t>
            </a:r>
          </a:p>
          <a:p>
            <a:r>
              <a:rPr lang="pt-BR" sz="2400" dirty="0">
                <a:solidFill>
                  <a:srgbClr val="00FF00"/>
                </a:solidFill>
              </a:rPr>
              <a:t>2.894 – Rede Hospitalar</a:t>
            </a:r>
          </a:p>
          <a:p>
            <a:r>
              <a:rPr lang="pt-BR" sz="2400" dirty="0">
                <a:solidFill>
                  <a:srgbClr val="FFFF00"/>
                </a:solidFill>
              </a:rPr>
              <a:t>3</a:t>
            </a:r>
            <a:r>
              <a:rPr lang="pt-BR" sz="2400" dirty="0">
                <a:solidFill>
                  <a:srgbClr val="660033"/>
                </a:solidFill>
              </a:rPr>
              <a:t>1</a:t>
            </a:r>
            <a:r>
              <a:rPr lang="pt-BR" sz="2400" dirty="0">
                <a:solidFill>
                  <a:srgbClr val="FF9933"/>
                </a:solidFill>
              </a:rPr>
              <a:t>71</a:t>
            </a:r>
            <a:r>
              <a:rPr lang="pt-BR" sz="2400" dirty="0">
                <a:solidFill>
                  <a:srgbClr val="7030A0"/>
                </a:solidFill>
              </a:rPr>
              <a:t>70 – </a:t>
            </a:r>
            <a:r>
              <a:rPr lang="pt-BR" sz="2400" dirty="0">
                <a:solidFill>
                  <a:srgbClr val="FFFF00"/>
                </a:solidFill>
              </a:rPr>
              <a:t>D. Corrente</a:t>
            </a:r>
            <a:r>
              <a:rPr lang="pt-BR" sz="2400" dirty="0">
                <a:solidFill>
                  <a:srgbClr val="660033"/>
                </a:solidFill>
              </a:rPr>
              <a:t>/ Pessoal e Encargos Sociais</a:t>
            </a:r>
            <a:r>
              <a:rPr lang="pt-BR" sz="2400" dirty="0">
                <a:solidFill>
                  <a:srgbClr val="FF9933"/>
                </a:solidFill>
              </a:rPr>
              <a:t>/</a:t>
            </a:r>
            <a:r>
              <a:rPr lang="pt-BR" sz="2400" dirty="0" err="1">
                <a:solidFill>
                  <a:srgbClr val="FF9933"/>
                </a:solidFill>
              </a:rPr>
              <a:t>Transf</a:t>
            </a:r>
            <a:r>
              <a:rPr lang="pt-BR" sz="2400" dirty="0">
                <a:solidFill>
                  <a:srgbClr val="FF9933"/>
                </a:solidFill>
              </a:rPr>
              <a:t>. a Consórcios Públicos </a:t>
            </a:r>
            <a:r>
              <a:rPr lang="pt-BR" sz="2400" dirty="0" err="1">
                <a:solidFill>
                  <a:srgbClr val="FF9933"/>
                </a:solidFill>
              </a:rPr>
              <a:t>m.c.r</a:t>
            </a:r>
            <a:r>
              <a:rPr lang="pt-BR" sz="2400" dirty="0">
                <a:solidFill>
                  <a:srgbClr val="FF9933"/>
                </a:solidFill>
              </a:rPr>
              <a:t>/</a:t>
            </a:r>
            <a:r>
              <a:rPr lang="pt-BR" sz="2400" dirty="0">
                <a:solidFill>
                  <a:srgbClr val="7030A0"/>
                </a:solidFill>
              </a:rPr>
              <a:t>Rateio pela Part. Em Consórcio </a:t>
            </a:r>
            <a:r>
              <a:rPr lang="pt-BR" sz="2400" dirty="0" err="1">
                <a:solidFill>
                  <a:srgbClr val="7030A0"/>
                </a:solidFill>
              </a:rPr>
              <a:t>Públ</a:t>
            </a:r>
            <a:r>
              <a:rPr lang="pt-BR" sz="2400" dirty="0">
                <a:solidFill>
                  <a:srgbClr val="7030A0"/>
                </a:solidFill>
              </a:rPr>
              <a:t>.</a:t>
            </a:r>
          </a:p>
          <a:p>
            <a:r>
              <a:rPr lang="pt-BR" sz="2400" dirty="0">
                <a:solidFill>
                  <a:srgbClr val="339933"/>
                </a:solidFill>
              </a:rPr>
              <a:t>F – Orçamento Fiscal</a:t>
            </a:r>
          </a:p>
          <a:p>
            <a:r>
              <a:rPr lang="pt-BR" sz="2400" dirty="0">
                <a:solidFill>
                  <a:srgbClr val="FF66CC"/>
                </a:solidFill>
              </a:rPr>
              <a:t>01 – Pessoal e Encargos Sociais</a:t>
            </a:r>
            <a:endParaRPr lang="pt-BR" sz="2400" dirty="0"/>
          </a:p>
          <a:p>
            <a:r>
              <a:rPr lang="pt-BR" sz="2400" dirty="0">
                <a:solidFill>
                  <a:srgbClr val="00B0F0"/>
                </a:solidFill>
              </a:rPr>
              <a:t>50 – Captação de Recursos Vinculados - Saúde</a:t>
            </a:r>
          </a:p>
          <a:p>
            <a:endParaRPr lang="pt-BR" sz="2400" dirty="0"/>
          </a:p>
        </p:txBody>
      </p:sp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</a:rPr>
              <a:t>Como decodificar o crédito orçamentário?</a:t>
            </a:r>
          </a:p>
        </p:txBody>
      </p:sp>
      <p:pic>
        <p:nvPicPr>
          <p:cNvPr id="7" name="Picture 2" descr="http://www.hopiharionline.com.br/CGI-BIN/VZB764C4667799D1C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5571" y="4869160"/>
            <a:ext cx="864096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1000" b="1" dirty="0">
              <a:solidFill>
                <a:srgbClr val="00B0F0"/>
              </a:solidFill>
            </a:endParaRPr>
          </a:p>
          <a:p>
            <a:pPr marL="900000" indent="-5400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800" b="1" dirty="0"/>
              <a:t>Qual </a:t>
            </a:r>
            <a:r>
              <a:rPr lang="pt-BR" sz="2800" b="1" dirty="0">
                <a:solidFill>
                  <a:srgbClr val="C00000"/>
                </a:solidFill>
              </a:rPr>
              <a:t>PROGRAMA</a:t>
            </a:r>
            <a:r>
              <a:rPr lang="pt-BR" sz="2800" b="1" dirty="0"/>
              <a:t> objetiva resolver a demanda?</a:t>
            </a:r>
          </a:p>
          <a:p>
            <a:pPr marL="901700" indent="0" algn="just">
              <a:lnSpc>
                <a:spcPct val="160000"/>
              </a:lnSpc>
              <a:spcBef>
                <a:spcPts val="0"/>
              </a:spcBef>
              <a:buClrTx/>
            </a:pPr>
            <a:r>
              <a:rPr lang="pt-BR" sz="2800" b="1" dirty="0">
                <a:solidFill>
                  <a:srgbClr val="00B0F0"/>
                </a:solidFill>
              </a:rPr>
              <a:t>242 - Prevenção Social à Criminalidade</a:t>
            </a:r>
            <a:endParaRPr lang="pt-BR" sz="1000" b="1" dirty="0">
              <a:solidFill>
                <a:srgbClr val="00B0F0"/>
              </a:solidFill>
            </a:endParaRPr>
          </a:p>
          <a:p>
            <a:pPr marL="900000" indent="-5400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800" b="1" dirty="0"/>
              <a:t>Qual </a:t>
            </a:r>
            <a:r>
              <a:rPr lang="pt-BR" sz="2800" b="1" dirty="0">
                <a:solidFill>
                  <a:srgbClr val="C00000"/>
                </a:solidFill>
              </a:rPr>
              <a:t>AÇÃO</a:t>
            </a:r>
            <a:r>
              <a:rPr lang="pt-BR" sz="2800" b="1" dirty="0"/>
              <a:t> contempla a demanda?</a:t>
            </a:r>
          </a:p>
          <a:p>
            <a:pPr marL="901700" indent="0" algn="just">
              <a:lnSpc>
                <a:spcPct val="160000"/>
              </a:lnSpc>
              <a:spcBef>
                <a:spcPts val="0"/>
              </a:spcBef>
              <a:buClrTx/>
            </a:pPr>
            <a:r>
              <a:rPr lang="pt-BR" sz="2800" b="1" dirty="0">
                <a:solidFill>
                  <a:srgbClr val="00B0F0"/>
                </a:solidFill>
              </a:rPr>
              <a:t>2881 - Ações de Prevenção Social à Criminalidade</a:t>
            </a:r>
          </a:p>
          <a:p>
            <a:pPr marL="817200" indent="-4572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black"/>
                </a:solidFill>
              </a:rPr>
              <a:t>É necessário criar </a:t>
            </a:r>
            <a:r>
              <a:rPr lang="pt-BR" sz="2800" b="1" dirty="0">
                <a:solidFill>
                  <a:srgbClr val="C00000"/>
                </a:solidFill>
              </a:rPr>
              <a:t>NOVA SUB-AÇÃO</a:t>
            </a:r>
            <a:r>
              <a:rPr lang="pt-BR" sz="2800" b="1" dirty="0">
                <a:solidFill>
                  <a:prstClr val="black"/>
                </a:solidFill>
              </a:rPr>
              <a:t>? </a:t>
            </a:r>
            <a:r>
              <a:rPr lang="pt-BR" sz="2800" b="1" dirty="0">
                <a:solidFill>
                  <a:srgbClr val="00B0F0"/>
                </a:solidFill>
              </a:rPr>
              <a:t>SIM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1050" b="1" dirty="0">
              <a:solidFill>
                <a:srgbClr val="00B0F0"/>
              </a:solidFill>
            </a:endParaRPr>
          </a:p>
          <a:p>
            <a:pPr marL="817200" lvl="0" indent="-4572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black"/>
                </a:solidFill>
              </a:rPr>
              <a:t>Qual </a:t>
            </a:r>
            <a:r>
              <a:rPr lang="pt-BR" sz="2800" b="1" dirty="0">
                <a:solidFill>
                  <a:srgbClr val="C00000"/>
                </a:solidFill>
              </a:rPr>
              <a:t>SUB-AÇÃO</a:t>
            </a:r>
            <a:r>
              <a:rPr lang="pt-BR" sz="2800" b="1" dirty="0">
                <a:solidFill>
                  <a:prstClr val="black"/>
                </a:solidFill>
              </a:rPr>
              <a:t> entrega o resultado que satisfaz a demanda? </a:t>
            </a:r>
            <a:r>
              <a:rPr lang="pt-BR" sz="2800" b="1" dirty="0">
                <a:solidFill>
                  <a:srgbClr val="00B0F0"/>
                </a:solidFill>
              </a:rPr>
              <a:t>Nova </a:t>
            </a:r>
            <a:r>
              <a:rPr lang="pt-BR" sz="2800" b="1" dirty="0" err="1">
                <a:solidFill>
                  <a:srgbClr val="00B0F0"/>
                </a:solidFill>
              </a:rPr>
              <a:t>Subação</a:t>
            </a:r>
            <a:r>
              <a:rPr lang="pt-BR" sz="2800" b="1" dirty="0">
                <a:solidFill>
                  <a:srgbClr val="00B0F0"/>
                </a:solidFill>
              </a:rPr>
              <a:t> - Elaboração do Plano Municipal de Segurança Pública</a:t>
            </a: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2800" b="1" dirty="0">
              <a:solidFill>
                <a:srgbClr val="00B0F0"/>
              </a:solidFill>
            </a:endParaRPr>
          </a:p>
          <a:p>
            <a:pPr marL="360000" lvl="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900" b="1" dirty="0">
              <a:solidFill>
                <a:srgbClr val="00B0F0"/>
              </a:solidFill>
            </a:endParaRPr>
          </a:p>
          <a:p>
            <a:pPr marL="360000" indent="0" algn="just">
              <a:lnSpc>
                <a:spcPct val="160000"/>
              </a:lnSpc>
              <a:spcBef>
                <a:spcPts val="0"/>
              </a:spcBef>
            </a:pPr>
            <a:endParaRPr lang="pt-BR" sz="800" b="1" dirty="0">
              <a:solidFill>
                <a:srgbClr val="00B0F0"/>
              </a:solidFill>
            </a:endParaRPr>
          </a:p>
          <a:p>
            <a:pPr marL="900000" indent="-540000" algn="just">
              <a:buAutoNum type="arabicParenR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“MÃO NA MASSA”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447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285720" y="836712"/>
            <a:ext cx="8643998" cy="5256584"/>
          </a:xfrm>
          <a:noFill/>
        </p:spPr>
        <p:txBody>
          <a:bodyPr>
            <a:noAutofit/>
          </a:bodyPr>
          <a:lstStyle/>
          <a:p>
            <a:pPr marL="360000" lvl="0" indent="0" algn="just">
              <a:lnSpc>
                <a:spcPct val="160000"/>
              </a:lnSpc>
              <a:spcBef>
                <a:spcPts val="0"/>
              </a:spcBef>
              <a:buClrTx/>
            </a:pPr>
            <a:endParaRPr lang="pt-BR" sz="1000" b="1" dirty="0">
              <a:solidFill>
                <a:srgbClr val="00B0F0"/>
              </a:solidFill>
            </a:endParaRPr>
          </a:p>
          <a:p>
            <a:pPr marL="900000" lvl="0" indent="-540000"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</a:rPr>
              <a:t>Qual a quantidade de </a:t>
            </a:r>
            <a:r>
              <a:rPr lang="pt-BR" b="1" dirty="0" smtClean="0">
                <a:solidFill>
                  <a:srgbClr val="C00000"/>
                </a:solidFill>
              </a:rPr>
              <a:t>META </a:t>
            </a:r>
            <a:r>
              <a:rPr lang="pt-BR" b="1" dirty="0">
                <a:solidFill>
                  <a:srgbClr val="C00000"/>
                </a:solidFill>
              </a:rPr>
              <a:t>FÍSICA</a:t>
            </a:r>
            <a:r>
              <a:rPr lang="pt-BR" b="1" dirty="0">
                <a:solidFill>
                  <a:prstClr val="black"/>
                </a:solidFill>
              </a:rPr>
              <a:t>? </a:t>
            </a:r>
          </a:p>
          <a:p>
            <a:pPr marL="702900" lvl="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b="1" dirty="0" smtClean="0">
                <a:solidFill>
                  <a:srgbClr val="00B0F0"/>
                </a:solidFill>
              </a:rPr>
              <a:t>1 (Um Plano de Segurança Pública) estimado em R$ 500.000,00</a:t>
            </a:r>
          </a:p>
          <a:p>
            <a:pPr marL="360000" lvl="0" indent="0" algn="just">
              <a:lnSpc>
                <a:spcPct val="150000"/>
              </a:lnSpc>
              <a:spcBef>
                <a:spcPts val="0"/>
              </a:spcBef>
            </a:pPr>
            <a:endParaRPr lang="pt-BR" b="1" dirty="0" smtClean="0">
              <a:solidFill>
                <a:srgbClr val="00B0F0"/>
              </a:solidFill>
            </a:endParaRPr>
          </a:p>
          <a:p>
            <a:pPr marL="70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prstClr val="black"/>
                </a:solidFill>
              </a:rPr>
              <a:t>Qual </a:t>
            </a:r>
            <a:r>
              <a:rPr lang="pt-BR" b="1" dirty="0">
                <a:solidFill>
                  <a:srgbClr val="C00000"/>
                </a:solidFill>
              </a:rPr>
              <a:t>AÇÃO</a:t>
            </a:r>
            <a:r>
              <a:rPr lang="pt-BR" b="1" dirty="0">
                <a:solidFill>
                  <a:prstClr val="black"/>
                </a:solidFill>
              </a:rPr>
              <a:t> sacrificarei? </a:t>
            </a:r>
            <a:r>
              <a:rPr lang="pt-BR" b="1" dirty="0">
                <a:solidFill>
                  <a:srgbClr val="00B0F0"/>
                </a:solidFill>
              </a:rPr>
              <a:t>1230 – Implantação e Reconstrução de Vias Públicas, no Programa 062 – Gestão do Sistema </a:t>
            </a:r>
            <a:r>
              <a:rPr lang="pt-BR" b="1" dirty="0" smtClean="0">
                <a:solidFill>
                  <a:srgbClr val="00B0F0"/>
                </a:solidFill>
              </a:rPr>
              <a:t>Viário Municipal, </a:t>
            </a:r>
            <a:r>
              <a:rPr lang="pt-BR" b="1" dirty="0">
                <a:solidFill>
                  <a:srgbClr val="00B0F0"/>
                </a:solidFill>
              </a:rPr>
              <a:t>UO 2700</a:t>
            </a:r>
          </a:p>
          <a:p>
            <a:pPr marL="702900" lvl="0" indent="-34290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t-BR" b="1" dirty="0">
              <a:solidFill>
                <a:srgbClr val="00B0F0"/>
              </a:solidFill>
            </a:endParaRPr>
          </a:p>
          <a:p>
            <a:pPr marL="360000" lvl="0" indent="0" algn="just">
              <a:lnSpc>
                <a:spcPct val="160000"/>
              </a:lnSpc>
              <a:spcBef>
                <a:spcPts val="0"/>
              </a:spcBef>
            </a:pPr>
            <a:endParaRPr lang="pt-BR" sz="2400" b="1" dirty="0">
              <a:solidFill>
                <a:srgbClr val="00B0F0"/>
              </a:solidFill>
            </a:endParaRPr>
          </a:p>
          <a:p>
            <a:pPr marL="360000" lvl="0" indent="0" algn="just">
              <a:lnSpc>
                <a:spcPct val="16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FF6600"/>
                </a:solidFill>
              </a:rPr>
              <a:t>“MÃO NA MASSA”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0997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Formulário Eletrônico – Portal CMBH</a:t>
            </a:r>
            <a:r>
              <a:rPr lang="pt-BR" b="1" dirty="0">
                <a:solidFill>
                  <a:srgbClr val="C00000"/>
                </a:solidFill>
              </a:rPr>
              <a:t/>
            </a:r>
            <a:br>
              <a:rPr lang="pt-BR" b="1" dirty="0">
                <a:solidFill>
                  <a:srgbClr val="C00000"/>
                </a:solidFill>
              </a:rPr>
            </a:br>
            <a:endParaRPr lang="pt-B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4057"/>
            <a:ext cx="8712968" cy="49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27784" y="3933056"/>
            <a:ext cx="1944216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04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Formulário Eletrônico – Portal CMBH</a:t>
            </a:r>
            <a:r>
              <a:rPr lang="pt-BR" b="1" dirty="0">
                <a:solidFill>
                  <a:srgbClr val="C00000"/>
                </a:solidFill>
              </a:rPr>
              <a:t/>
            </a:r>
            <a:br>
              <a:rPr lang="pt-BR" b="1" dirty="0">
                <a:solidFill>
                  <a:srgbClr val="C00000"/>
                </a:solidFill>
              </a:rPr>
            </a:b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6" t="8383" r="27983" b="8810"/>
          <a:stretch/>
        </p:blipFill>
        <p:spPr bwMode="auto">
          <a:xfrm>
            <a:off x="251520" y="836712"/>
            <a:ext cx="871296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44827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2" y="2204864"/>
            <a:ext cx="277336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95536" y="4725144"/>
            <a:ext cx="8424936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24328" y="3140968"/>
            <a:ext cx="129614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12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6600"/>
                </a:solidFill>
              </a:rPr>
              <a:t>Formulário Eletrônico – Portal CMBH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6" t="8151" r="28419" b="5321"/>
          <a:stretch/>
        </p:blipFill>
        <p:spPr bwMode="auto">
          <a:xfrm>
            <a:off x="251520" y="908720"/>
            <a:ext cx="87129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451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56" y="4581128"/>
            <a:ext cx="8603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68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arremesso cesta basquete">
            <a:extLst>
              <a:ext uri="{FF2B5EF4-FFF2-40B4-BE49-F238E27FC236}">
                <a16:creationId xmlns="" xmlns:a16="http://schemas.microsoft.com/office/drawing/2014/main" id="{39D51423-EE57-44C8-A3D7-F97061022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6" r="307"/>
          <a:stretch/>
        </p:blipFill>
        <p:spPr bwMode="auto">
          <a:xfrm>
            <a:off x="0" y="0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6B25B83-8A5F-4549-B9FF-AAD9859A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44016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TENTE APRESENTAR SUA SUGESTÃO POPULAR...</a:t>
            </a:r>
          </a:p>
        </p:txBody>
      </p:sp>
    </p:spTree>
    <p:extLst>
      <p:ext uri="{BB962C8B-B14F-4D97-AF65-F5344CB8AC3E}">
        <p14:creationId xmlns:p14="http://schemas.microsoft.com/office/powerpoint/2010/main" xmlns="" val="6964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4644008" y="1095602"/>
            <a:ext cx="4176464" cy="468052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pt-B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        </a:t>
            </a:r>
            <a:r>
              <a:rPr lang="pt-BR" sz="3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Muito obrigada!</a:t>
            </a:r>
          </a:p>
          <a:p>
            <a:pPr marL="0" indent="0" algn="ctr"/>
            <a:endParaRPr lang="pt-BR" sz="36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Ana Carolina Andrade Renault 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Contato: Ouvidoria </a:t>
            </a:r>
            <a:r>
              <a:rPr lang="it-IT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3555-1112 / 3555-1472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Sala B 219</a:t>
            </a:r>
            <a:endParaRPr lang="pt-BR" sz="36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126" name="Picture 6" descr="Resultado de imagem para namas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2" b="34232"/>
          <a:stretch/>
        </p:blipFill>
        <p:spPr bwMode="auto">
          <a:xfrm>
            <a:off x="179513" y="389386"/>
            <a:ext cx="4464495" cy="58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400" dirty="0">
                <a:solidFill>
                  <a:srgbClr val="FF6600"/>
                </a:solidFill>
              </a:rPr>
              <a:t>COMO FAZER SUGESTÕES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47"/>
          <a:stretch/>
        </p:blipFill>
        <p:spPr bwMode="auto">
          <a:xfrm>
            <a:off x="107504" y="116632"/>
            <a:ext cx="8928992" cy="66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79512" y="3356992"/>
            <a:ext cx="8856984" cy="36004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FF00"/>
                </a:solidFill>
              </a:ln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7504" y="1052736"/>
            <a:ext cx="89289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79512" y="5013176"/>
            <a:ext cx="8856984" cy="504056"/>
          </a:xfrm>
          <a:prstGeom prst="rect">
            <a:avLst/>
          </a:prstGeom>
          <a:noFill/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251521" y="1052736"/>
            <a:ext cx="8712968" cy="47525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4777" y="260648"/>
            <a:ext cx="7999671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TÍTULO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88520" y="3707368"/>
            <a:ext cx="8947975" cy="657735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4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Tema do Office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4095</TotalTime>
  <Words>2816</Words>
  <Application>Microsoft Office PowerPoint</Application>
  <PresentationFormat>Apresentação na tela (4:3)</PresentationFormat>
  <Paragraphs>425</Paragraphs>
  <Slides>76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76</vt:i4>
      </vt:variant>
    </vt:vector>
  </HeadingPairs>
  <TitlesOfParts>
    <vt:vector size="78" baseType="lpstr">
      <vt:lpstr>Origem</vt:lpstr>
      <vt:lpstr>3_Tema do Office</vt:lpstr>
      <vt:lpstr>Slide 1</vt:lpstr>
      <vt:lpstr>O QUE VAMOS VER HOJE</vt:lpstr>
      <vt:lpstr>COMO LER O PLANO PLURIANUAL  E O ORÇAMENTO?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HISTÓRICO DAS SUGESTÕES POPULARES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RESTRIÇÕES CONSTITUCIONAIS E  LEGAIS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Fonte – Aplicação/Destino</vt:lpstr>
      <vt:lpstr>Resumo Restrições a LOA</vt:lpstr>
      <vt:lpstr>Resumo Restrições a LOA</vt:lpstr>
      <vt:lpstr>DICAS PARA APRESENTAR SUGESTÕES POPULARES</vt:lpstr>
      <vt:lpstr>Dicas</vt:lpstr>
      <vt:lpstr>Dicas</vt:lpstr>
      <vt:lpstr>DICAS</vt:lpstr>
      <vt:lpstr>DICAS</vt:lpstr>
      <vt:lpstr>DICAS</vt:lpstr>
      <vt:lpstr>DICAS</vt:lpstr>
      <vt:lpstr>DICAS</vt:lpstr>
      <vt:lpstr>DICAS</vt:lpstr>
      <vt:lpstr>RECEITA DE BOLO</vt:lpstr>
      <vt:lpstr>Slide 49</vt:lpstr>
      <vt:lpstr>Slide 50</vt:lpstr>
      <vt:lpstr>Slide 51</vt:lpstr>
      <vt:lpstr>Slide 52</vt:lpstr>
      <vt:lpstr>Slide 53</vt:lpstr>
      <vt:lpstr>Slide 54</vt:lpstr>
      <vt:lpstr>Formulário Eletrônico – Portal CMBH</vt:lpstr>
      <vt:lpstr>Slide 56</vt:lpstr>
      <vt:lpstr>Slide 57</vt:lpstr>
      <vt:lpstr>Slide 58</vt:lpstr>
      <vt:lpstr>“MÃO NA MASSA”</vt:lpstr>
      <vt:lpstr>“MÃO NA MASSA”</vt:lpstr>
      <vt:lpstr>“MÃO NA MASSA”</vt:lpstr>
      <vt:lpstr>“MÃO NA MASSA”</vt:lpstr>
      <vt:lpstr>Formulário Eletrônico – Portal CMBH </vt:lpstr>
      <vt:lpstr>Formulário Eletrônico – Portal CMBH</vt:lpstr>
      <vt:lpstr>Consulta ao PPAG</vt:lpstr>
      <vt:lpstr>Consulta à LOA</vt:lpstr>
      <vt:lpstr>Formulário Eletrônico – Portal CMBH</vt:lpstr>
      <vt:lpstr>“MÃO NA MASSA”</vt:lpstr>
      <vt:lpstr>“MÃO NA MASSA”</vt:lpstr>
      <vt:lpstr>“MÃO NA MASSA”</vt:lpstr>
      <vt:lpstr>“MÃO NA MASSA”</vt:lpstr>
      <vt:lpstr>Formulário Eletrônico – Portal CMBH </vt:lpstr>
      <vt:lpstr>Formulário Eletrônico – Portal CMBH </vt:lpstr>
      <vt:lpstr>Formulário Eletrônico – Portal CMBH</vt:lpstr>
      <vt:lpstr>TENTE APRESENTAR SUA SUGESTÃO POPULAR...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thiago.paula</cp:lastModifiedBy>
  <cp:revision>417</cp:revision>
  <cp:lastPrinted>2019-09-24T17:50:38Z</cp:lastPrinted>
  <dcterms:created xsi:type="dcterms:W3CDTF">2013-09-16T16:41:07Z</dcterms:created>
  <dcterms:modified xsi:type="dcterms:W3CDTF">2019-09-27T21:31:51Z</dcterms:modified>
</cp:coreProperties>
</file>