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309" r:id="rId2"/>
    <p:sldId id="279" r:id="rId3"/>
    <p:sldId id="256" r:id="rId4"/>
    <p:sldId id="301" r:id="rId5"/>
    <p:sldId id="296" r:id="rId6"/>
    <p:sldId id="297" r:id="rId7"/>
    <p:sldId id="298" r:id="rId8"/>
    <p:sldId id="300" r:id="rId9"/>
    <p:sldId id="310" r:id="rId10"/>
    <p:sldId id="280" r:id="rId11"/>
    <p:sldId id="287" r:id="rId12"/>
    <p:sldId id="289" r:id="rId13"/>
    <p:sldId id="311" r:id="rId14"/>
    <p:sldId id="282" r:id="rId15"/>
    <p:sldId id="312" r:id="rId16"/>
    <p:sldId id="304" r:id="rId17"/>
    <p:sldId id="305" r:id="rId18"/>
    <p:sldId id="306" r:id="rId19"/>
    <p:sldId id="307" r:id="rId20"/>
    <p:sldId id="308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554" autoAdjust="0"/>
  </p:normalViewPr>
  <p:slideViewPr>
    <p:cSldViewPr>
      <p:cViewPr>
        <p:scale>
          <a:sx n="71" d="100"/>
          <a:sy n="71" d="100"/>
        </p:scale>
        <p:origin x="-1542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D247F-DF24-4999-BF65-51D92163A97E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5436D-14DC-4FA5-B9D1-2810FA9FF1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13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5436D-14DC-4FA5-B9D1-2810FA9FF17C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00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5436D-14DC-4FA5-B9D1-2810FA9FF17C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5436D-14DC-4FA5-B9D1-2810FA9FF17C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9EE5-1FB1-438A-B9C3-5C36851A6437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D733B9-40B7-4335-8310-AF86F5F30F4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9EE5-1FB1-438A-B9C3-5C36851A6437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D733B9-40B7-4335-8310-AF86F5F30F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9EE5-1FB1-438A-B9C3-5C36851A6437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D733B9-40B7-4335-8310-AF86F5F30F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9EE5-1FB1-438A-B9C3-5C36851A6437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D733B9-40B7-4335-8310-AF86F5F30F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9EE5-1FB1-438A-B9C3-5C36851A6437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D733B9-40B7-4335-8310-AF86F5F30F4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9EE5-1FB1-438A-B9C3-5C36851A6437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D733B9-40B7-4335-8310-AF86F5F30F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9EE5-1FB1-438A-B9C3-5C36851A6437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D733B9-40B7-4335-8310-AF86F5F30F4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9EE5-1FB1-438A-B9C3-5C36851A6437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D733B9-40B7-4335-8310-AF86F5F30F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9EE5-1FB1-438A-B9C3-5C36851A6437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D733B9-40B7-4335-8310-AF86F5F30F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9EE5-1FB1-438A-B9C3-5C36851A6437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D733B9-40B7-4335-8310-AF86F5F30F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F479EE5-1FB1-438A-B9C3-5C36851A6437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2D733B9-40B7-4335-8310-AF86F5F30F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F479EE5-1FB1-438A-B9C3-5C36851A6437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2D733B9-40B7-4335-8310-AF86F5F30F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7368"/>
            <a:ext cx="8352928" cy="592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11560" y="4005064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pt-BR" sz="3200" dirty="0" smtClean="0">
                <a:latin typeface="Verdana" charset="0"/>
                <a:ea typeface="Verdana" charset="0"/>
                <a:cs typeface="Verdana" charset="0"/>
              </a:rPr>
              <a:t>Legislação específica: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pt-BR" sz="3200" dirty="0" smtClean="0">
                <a:latin typeface="Verdana" charset="0"/>
                <a:ea typeface="Verdana" charset="0"/>
                <a:cs typeface="Verdana" charset="0"/>
              </a:rPr>
              <a:t>Lei 9.505/08 (Poluição sonora)</a:t>
            </a:r>
          </a:p>
          <a:p>
            <a:pPr marL="457200" indent="-457200">
              <a:lnSpc>
                <a:spcPct val="150000"/>
              </a:lnSpc>
            </a:pPr>
            <a:r>
              <a:rPr lang="pt-BR" sz="3200" dirty="0" smtClean="0">
                <a:latin typeface="Verdana" charset="0"/>
                <a:ea typeface="Verdana" charset="0"/>
                <a:cs typeface="Verdana" charset="0"/>
              </a:rPr>
              <a:t> estabelece limites de pressão sonora por faixas de horários 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2988840" y="476672"/>
            <a:ext cx="2844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Como vimos, este vídeo aborda uma problemática atual de nosso cotidiano, bem comum </a:t>
            </a:r>
            <a:r>
              <a:rPr lang="pt-BR" dirty="0" err="1" smtClean="0"/>
              <a:t>tbm</a:t>
            </a:r>
            <a:r>
              <a:rPr lang="pt-BR" dirty="0" smtClean="0"/>
              <a:t>  em outras cidades de nosso país.</a:t>
            </a:r>
          </a:p>
          <a:p>
            <a:pPr algn="just"/>
            <a:r>
              <a:rPr lang="pt-BR" dirty="0" err="1" smtClean="0"/>
              <a:t>Tbm</a:t>
            </a:r>
            <a:r>
              <a:rPr lang="pt-BR" dirty="0" smtClean="0"/>
              <a:t> vimos que nosso município  possui uma ...</a:t>
            </a:r>
            <a:endParaRPr lang="pt-BR" dirty="0"/>
          </a:p>
        </p:txBody>
      </p:sp>
      <p:pic>
        <p:nvPicPr>
          <p:cNvPr id="20482" name="Picture 2" descr="Resultado de imagem para manchetes de jornais sobre poluição sonora 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488832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71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 que tratar esta matéria neste seminário sobre o Código de Posturas ?? </a:t>
            </a:r>
            <a:endParaRPr lang="pt-BR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2916832" y="10527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95536" y="155679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 se tratar de um 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 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bastante complexo, em que se busca harmonizar a convivência entre as áreas comerciais e residenciais, percebemos que precisamos de políticas públicas complementares de qualidade de vida.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1560" y="400506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6082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4104456" cy="3760093"/>
          </a:xfrm>
          <a:prstGeom prst="rect">
            <a:avLst/>
          </a:prstGeom>
          <a:noFill/>
        </p:spPr>
      </p:pic>
      <p:pic>
        <p:nvPicPr>
          <p:cNvPr id="46084" name="Picture 4" descr="Resultado de imagem para manchetes de jornais sobre poluição sonora b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4320480" cy="3787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Limitações da Lei 9.505/08 </a:t>
            </a:r>
            <a:endParaRPr lang="pt-BR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2916832" y="0"/>
            <a:ext cx="2592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Estes limites se aplicam de forma geral a todo o município, não se levando em consideração os diferentes zoneamentos de nossa cidade, suas especificidades quanto à tipificação de uso e outras características urbanísticas e culturais.</a:t>
            </a:r>
          </a:p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39552" y="1124744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 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Lei 9.505/08 apenas estabelece limites quanto a pressão sonora, e como vimos a percepção do incômodo ocorre diferentemente de acordo com cada o indivíduo, conforme sua localização, e que também sofrerá influência do ruído de fundo (som da cidade).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3010" name="Picture 2" descr="https://lh4.googleusercontent.com/YCntEzc5tIU7zfky_qIo-VYony1QKP3S-2A1G61-uw7T6CUdsOuzw3f2uXzxWWlM7OPbplN_vb1yZiNTIqmjeTsvhYnCmtQLSmfxtxl2DLD9kEvXcC27PFJD_W04nmSn_qprIaF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6912768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OUTRAS LIMITAÇÕES DA LEI </a:t>
            </a:r>
            <a:r>
              <a:rPr lang="pt-BR" sz="3000" dirty="0" smtClean="0"/>
              <a:t/>
            </a:r>
            <a:br>
              <a:rPr lang="pt-BR" sz="3000" dirty="0" smtClean="0"/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395688" cy="4525963"/>
          </a:xfrm>
        </p:spPr>
        <p:txBody>
          <a:bodyPr/>
          <a:lstStyle/>
          <a:p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Alta complexidade técnica e operacional</a:t>
            </a:r>
            <a:b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Difícil compreensão da norma</a:t>
            </a:r>
            <a:endParaRPr lang="pt-BR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72816"/>
            <a:ext cx="374441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PROPOSTAS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SOLUÇÕES</a:t>
            </a: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464344" y="1268760"/>
            <a:ext cx="8284120" cy="53285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/>
              <a:t>     - Disseminação do conhecimento da legislação urbanística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 - Capacitação dos atores envolvidos ( músicos, empreendedores e da população em geral)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 - Criação de comitês regionalizados compostos por membros da administração regional, representantes das associações de moradores, dos empreendedores , da fiscalização e outras entidades representativas</a:t>
            </a:r>
          </a:p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r>
              <a:rPr lang="pt-BR" dirty="0" smtClean="0"/>
              <a:t>	- Estudo sobre alterações no Código de Posturas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 flipH="1">
            <a:off x="10332640" y="2780928"/>
            <a:ext cx="720080" cy="3299512"/>
          </a:xfrm>
        </p:spPr>
        <p:txBody>
          <a:bodyPr>
            <a:normAutofit lnSpcReduction="10000"/>
          </a:bodyPr>
          <a:lstStyle/>
          <a:p>
            <a:pPr lvl="3"/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Possibilidades de alterações do Código de Posturas </a:t>
            </a: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528" y="1770501"/>
            <a:ext cx="432048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Estudo de normas e horários específicos para utilização de:</a:t>
            </a:r>
          </a:p>
          <a:p>
            <a:endParaRPr lang="pt-BR" dirty="0" smtClean="0"/>
          </a:p>
          <a:p>
            <a:r>
              <a:rPr lang="pt-BR" dirty="0" err="1" smtClean="0"/>
              <a:t>ombrelone</a:t>
            </a:r>
            <a:r>
              <a:rPr lang="pt-BR" dirty="0" smtClean="0"/>
              <a:t> (guarda sol)</a:t>
            </a:r>
          </a:p>
          <a:p>
            <a:r>
              <a:rPr lang="pt-BR" dirty="0" smtClean="0"/>
              <a:t> toldo persiana</a:t>
            </a:r>
          </a:p>
          <a:p>
            <a:r>
              <a:rPr lang="pt-BR" dirty="0" smtClean="0"/>
              <a:t>mesas e cadeiras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5" name="Picture 2" descr="https://lh5.googleusercontent.com/68BjLh2Lsb9hQNbWUQUjTrN9fvGYBnwpb4SaFah-ed6LyenyQuwDcSYHTyDqK4zAr4pMQmjVVYCaEZenRkrDfjiQnKZPJ2lRPf4-_MUdU0OIe6OVPZLNod13xUmhUh-0rai3zet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417646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 </a:t>
            </a:r>
            <a: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CONCLUSÕES</a:t>
            </a:r>
            <a:endParaRPr lang="pt-BR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8108184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O que pretendemos enfatizar com esse estudo é a necessidade de construirmos políticas públicas complementares.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Temos que reconhecer que apenas uma legislação, mesmo com bom propósito e iniciativa, por si só, não garantirá o alcance eficaz do resultado almejado pelo legislador 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512064"/>
            <a:ext cx="8401080" cy="4631448"/>
          </a:xfrm>
        </p:spPr>
        <p:txBody>
          <a:bodyPr/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-</a:t>
            </a:r>
            <a:r>
              <a:rPr lang="pt-BR" sz="2800" dirty="0" smtClean="0"/>
              <a:t> 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experiência da fiscalização em campo, obtida através da rotina fiscal e da resolução de conflitos, é de fundamental importância não apenas como instrumento de implantação de tais políticas públicas, mas também na construção legislativa. </a:t>
            </a:r>
            <a:b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512064"/>
            <a:ext cx="8186766" cy="5703018"/>
          </a:xfrm>
        </p:spPr>
        <p:txBody>
          <a:bodyPr/>
          <a:lstStyle/>
          <a:p>
            <a:pPr algn="ctr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AFISBH é favorável à modernização do Código de Postura. No entanto, ressalta ser imprescindível se pensar na reestruturação da fiscalização, pois ela é parte integrante de um mesmo todo. </a:t>
            </a:r>
            <a:b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512064"/>
            <a:ext cx="8186766" cy="5345828"/>
          </a:xfrm>
        </p:spPr>
        <p:txBody>
          <a:bodyPr/>
          <a:lstStyle/>
          <a:p>
            <a:pPr algn="ctr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 desafios que enfrentamos atualmente são enormes e a responsabilidade deve ser compartilhada por todos, o legislativo,  executivo e a sociedade civil, em busca da boa convivência entre os setores  e a harmonia de nossa cidade.</a:t>
            </a: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-123619" y="1340768"/>
            <a:ext cx="9175214" cy="72008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pt-BR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Luiz Henrique Bastos </a:t>
            </a:r>
            <a:r>
              <a:rPr lang="pt-BR" sz="4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Balbino</a:t>
            </a:r>
            <a:endParaRPr lang="pt-BR" sz="4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 typeface="Wingdings"/>
              <a:buNone/>
            </a:pP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1" y="3645024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Verdana" charset="0"/>
                <a:ea typeface="Verdana" charset="0"/>
                <a:cs typeface="Verdana" charset="0"/>
              </a:rPr>
              <a:t>Fiscal  municipal de Belo Horizonte</a:t>
            </a:r>
          </a:p>
          <a:p>
            <a:endParaRPr lang="pt-BR" sz="2800" dirty="0" smtClean="0">
              <a:latin typeface="Verdana" charset="0"/>
              <a:ea typeface="Verdana" charset="0"/>
              <a:cs typeface="Verdana" charset="0"/>
            </a:endParaRPr>
          </a:p>
          <a:p>
            <a:r>
              <a:rPr lang="pt-BR" sz="2800" dirty="0" smtClean="0">
                <a:latin typeface="Verdana" charset="0"/>
                <a:ea typeface="Verdana" charset="0"/>
                <a:cs typeface="Verdana" charset="0"/>
              </a:rPr>
              <a:t>AFISBH – Associação dos Fiscais Municipais de Belo Horizonte</a:t>
            </a:r>
          </a:p>
        </p:txBody>
      </p:sp>
    </p:spTree>
    <p:extLst>
      <p:ext uri="{BB962C8B-B14F-4D97-AF65-F5344CB8AC3E}">
        <p14:creationId xmlns:p14="http://schemas.microsoft.com/office/powerpoint/2010/main" val="11493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28625" y="512763"/>
            <a:ext cx="8258175" cy="5273675"/>
          </a:xfrm>
        </p:spPr>
        <p:txBody>
          <a:bodyPr/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OBRIGADO!</a:t>
            </a:r>
            <a:b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presidencia@afisbh.com.br</a:t>
            </a:r>
            <a:b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14282" y="1142984"/>
            <a:ext cx="8745538" cy="2714644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SEMINÁRIO CMBH - CÓDIGO DE POSTURAS DE BELO HORIZONTE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79512" y="1268760"/>
            <a:ext cx="8745538" cy="3960812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uso da propriedade, 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publicidade e eventos 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 LEGISLAÇÃO URBANÍSTICA:</a:t>
            </a:r>
            <a:b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2916832" y="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71472" y="1857364"/>
            <a:ext cx="777686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 -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Lei 7166-96 – Lei de uso, parcelamento e ocupação do solo:</a:t>
            </a:r>
          </a:p>
          <a:p>
            <a:pPr algn="just"/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(mapeamento, zoneamento, classificação das vias  e impactos das atividades)</a:t>
            </a:r>
          </a:p>
          <a:p>
            <a:pPr algn="just"/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Lei 8616–03 – Código de Posturas de Belo Horizonte</a:t>
            </a:r>
          </a:p>
          <a:p>
            <a:pPr algn="just"/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(diretrizes de licenciamento e condicionantes para exercícios de atividades)</a:t>
            </a: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 LICENCIAMENTO E EXERCÍCIO DA </a:t>
            </a:r>
            <a: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ATIVIDADE</a:t>
            </a:r>
            <a:endParaRPr lang="pt-BR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2916832" y="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71472" y="1857364"/>
            <a:ext cx="777686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600" dirty="0" smtClean="0"/>
              <a:t>- 	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Consulta prévia de viabilidade </a:t>
            </a:r>
          </a:p>
          <a:p>
            <a:pPr algn="just"/>
            <a:endParaRPr lang="pt-BR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	Verificação de admissibilidade</a:t>
            </a:r>
          </a:p>
          <a:p>
            <a:pPr algn="just"/>
            <a:endParaRPr lang="pt-BR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	Requisitos  para Licenciamento</a:t>
            </a:r>
          </a:p>
          <a:p>
            <a:pPr algn="just"/>
            <a:endParaRPr lang="pt-BR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	Alvará de Localização e Funcionamento	</a:t>
            </a:r>
          </a:p>
          <a:p>
            <a:pPr algn="just"/>
            <a:endParaRPr lang="pt-B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Modernização Código de Posturas</a:t>
            </a:r>
            <a:endParaRPr lang="pt-BR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2916832" y="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00034" y="1857364"/>
            <a:ext cx="777686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 </a:t>
            </a:r>
          </a:p>
          <a:p>
            <a:pPr algn="just">
              <a:buFontTx/>
              <a:buChar char="-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Belo Horizonte Cidade Viva </a:t>
            </a:r>
          </a:p>
          <a:p>
            <a:pPr algn="just">
              <a:buFontTx/>
              <a:buChar char="-"/>
            </a:pPr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Atividades Econômicas são dinâmicas </a:t>
            </a:r>
          </a:p>
          <a:p>
            <a:pPr algn="just"/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Casos omissos  (</a:t>
            </a:r>
            <a:r>
              <a:rPr lang="pt-BR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food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trucks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publicidade em novos formatos de mídia </a:t>
            </a:r>
            <a:r>
              <a:rPr lang="pt-BR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etc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</a:p>
          <a:p>
            <a:pPr algn="just">
              <a:buFontTx/>
              <a:buChar char="-"/>
            </a:pPr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Casos que podem ser revisados </a:t>
            </a:r>
          </a:p>
          <a:p>
            <a:pPr algn="just"/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4139952" y="3573016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Vocação da Cidade </a:t>
            </a:r>
            <a:b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034" y="1124744"/>
            <a:ext cx="777686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 -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Mineiro tem a característica de ser um povo acolhedor  - que gosta de receber</a:t>
            </a:r>
          </a:p>
          <a:p>
            <a:pPr algn="just"/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pt-BR" sz="30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Eventos</a:t>
            </a:r>
          </a:p>
          <a:p>
            <a:pPr algn="just"/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BH vem se tornando referência em grandes eventos . Ex: carnaval</a:t>
            </a:r>
          </a:p>
          <a:p>
            <a:pPr algn="just"/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Desafio:  Harmonizar  essa vocação com o ordenamento urbano, segurança e o sossego dos cidadãos </a:t>
            </a:r>
          </a:p>
          <a:p>
            <a:pPr algn="just">
              <a:buFontTx/>
              <a:buChar char="-"/>
            </a:pPr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/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Vocação da Cidade</a:t>
            </a:r>
            <a:endParaRPr lang="pt-BR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034" y="1857364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 -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Belo Horizonte é reconhecida nacionalmente como a capital dos bares</a:t>
            </a:r>
          </a:p>
          <a:p>
            <a:pPr algn="just"/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Apresentação de vídeo </a:t>
            </a: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509</Words>
  <Application>Microsoft Office PowerPoint</Application>
  <PresentationFormat>Apresentação na tela (4:3)</PresentationFormat>
  <Paragraphs>122</Paragraphs>
  <Slides>20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Metrô</vt:lpstr>
      <vt:lpstr>Apresentação do PowerPoint</vt:lpstr>
      <vt:lpstr>Apresentação do PowerPoint</vt:lpstr>
      <vt:lpstr>  SEMINÁRIO CMBH - CÓDIGO DE POSTURAS DE BELO HORIZONTE  </vt:lpstr>
      <vt:lpstr>  O uso da propriedade,  publicidade e eventos  </vt:lpstr>
      <vt:lpstr>DA LEGISLAÇÃO URBANÍSTICA:   </vt:lpstr>
      <vt:lpstr> DO LICENCIAMENTO E EXERCÍCIO DA ATIVIDADE</vt:lpstr>
      <vt:lpstr> Modernização Código de Posturas</vt:lpstr>
      <vt:lpstr>Vocação da Cidade  </vt:lpstr>
      <vt:lpstr>Vocação da Cidade</vt:lpstr>
      <vt:lpstr>Apresentação do PowerPoint</vt:lpstr>
      <vt:lpstr>Por que tratar esta matéria neste seminário sobre o Código de Posturas ?? </vt:lpstr>
      <vt:lpstr>Limitações da Lei 9.505/08 </vt:lpstr>
      <vt:lpstr>OUTRAS LIMITAÇÕES DA LEI  </vt:lpstr>
      <vt:lpstr>PROPOSTAS DE SOLUÇÕES</vt:lpstr>
      <vt:lpstr>Possibilidades de alterações do Código de Posturas </vt:lpstr>
      <vt:lpstr> CONCLUSÕES</vt:lpstr>
      <vt:lpstr> - A experiência da fiscalização em campo, obtida através da rotina fiscal e da resolução de conflitos, é de fundamental importância não apenas como instrumento de implantação de tais políticas públicas, mas também na construção legislativa.  </vt:lpstr>
      <vt:lpstr>  - A AFISBH é favorável à modernização do Código de Postura. No entanto, ressalta ser imprescindível se pensar na reestruturação da fiscalização, pois ela é parte integrante de um mesmo todo.   </vt:lpstr>
      <vt:lpstr>  - Os desafios que enfrentamos atualmente são enormes e a responsabilidade deve ser compartilhada por todos, o legislativo,  executivo e a sociedade civil, em busca da boa convivência entre os setores  e a harmonia de nossa cidade.</vt:lpstr>
      <vt:lpstr>  OBRIGADO!  presidencia@afisbh.com.br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UTILIZAÇÃO DO LOGRADOURO PÚBLICO CONFORME O CÓDIGO DE POSTURAS</dc:title>
  <dc:creator>usuario</dc:creator>
  <cp:lastModifiedBy>ricardo</cp:lastModifiedBy>
  <cp:revision>93</cp:revision>
  <dcterms:created xsi:type="dcterms:W3CDTF">2017-04-29T21:46:30Z</dcterms:created>
  <dcterms:modified xsi:type="dcterms:W3CDTF">2017-05-09T11:36:13Z</dcterms:modified>
</cp:coreProperties>
</file>