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7" r:id="rId8"/>
    <p:sldId id="298" r:id="rId9"/>
    <p:sldId id="258" r:id="rId10"/>
    <p:sldId id="260" r:id="rId11"/>
    <p:sldId id="263" r:id="rId12"/>
    <p:sldId id="264" r:id="rId13"/>
    <p:sldId id="265" r:id="rId14"/>
    <p:sldId id="266" r:id="rId15"/>
    <p:sldId id="267" r:id="rId16"/>
    <p:sldId id="270" r:id="rId17"/>
    <p:sldId id="272" r:id="rId18"/>
    <p:sldId id="273" r:id="rId19"/>
    <p:sldId id="274" r:id="rId20"/>
    <p:sldId id="276" r:id="rId21"/>
    <p:sldId id="275" r:id="rId22"/>
    <p:sldId id="278" r:id="rId23"/>
    <p:sldId id="279" r:id="rId24"/>
    <p:sldId id="291" r:id="rId25"/>
    <p:sldId id="280" r:id="rId26"/>
    <p:sldId id="293" r:id="rId27"/>
    <p:sldId id="294" r:id="rId28"/>
    <p:sldId id="297" r:id="rId29"/>
    <p:sldId id="295" r:id="rId30"/>
    <p:sldId id="296" r:id="rId31"/>
    <p:sldId id="288" r:id="rId32"/>
  </p:sldIdLst>
  <p:sldSz cx="9144000" cy="6858000" type="screen4x3"/>
  <p:notesSz cx="6865938" cy="95408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31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857"/>
    <a:srgbClr val="492458"/>
    <a:srgbClr val="482357"/>
    <a:srgbClr val="F18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 snapToGrid="0" snapToObjects="1" showGuides="1">
      <p:cViewPr varScale="1">
        <p:scale>
          <a:sx n="70" d="100"/>
          <a:sy n="70" d="100"/>
        </p:scale>
        <p:origin x="-1350" y="-90"/>
      </p:cViewPr>
      <p:guideLst>
        <p:guide orient="horz"/>
        <p:guide pos="3131"/>
      </p:guideLst>
    </p:cSldViewPr>
  </p:slideViewPr>
  <p:outlineViewPr>
    <p:cViewPr>
      <p:scale>
        <a:sx n="33" d="100"/>
        <a:sy n="33" d="100"/>
      </p:scale>
      <p:origin x="0" y="30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4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48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37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42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37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4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59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27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9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8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56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28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88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43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26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61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57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1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91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3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33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7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923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01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43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26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610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57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1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9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68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365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7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923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015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43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26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610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573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71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917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365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74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923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5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015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431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268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610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5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790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13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917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365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74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923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5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01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438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055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5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345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2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102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91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993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739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001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353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7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7FA5-F2BC-784A-9C77-13CC185F51D7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B41-98B0-9740-8AF0-1FEA73912E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9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27FA5-F2BC-784A-9C77-13CC185F51D7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B4B41-98B0-9740-8AF0-1FEA73912E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3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27FA5-F2BC-784A-9C77-13CC185F5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B4B41-98B0-9740-8AF0-1FEA73912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7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fnogueira@urbanamidia.com.br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4842" y="2565162"/>
            <a:ext cx="7905567" cy="2375327"/>
          </a:xfrm>
        </p:spPr>
        <p:txBody>
          <a:bodyPr wrap="none" lIns="0" tIns="0" rIns="0" bIns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200" b="1" spc="600" dirty="0">
                <a:solidFill>
                  <a:schemeClr val="bg1"/>
                </a:solidFill>
              </a:rPr>
              <a:t>DIREITOS E DEVERES NA </a:t>
            </a:r>
            <a:br>
              <a:rPr lang="en-US" sz="3200" b="1" spc="600" dirty="0">
                <a:solidFill>
                  <a:schemeClr val="bg1"/>
                </a:solidFill>
              </a:rPr>
            </a:br>
            <a:r>
              <a:rPr lang="pt-BR" sz="3200" b="1" cap="all" spc="600" dirty="0">
                <a:solidFill>
                  <a:schemeClr val="bg1"/>
                </a:solidFill>
              </a:rPr>
              <a:t>Utilização</a:t>
            </a:r>
            <a:r>
              <a:rPr lang="pt-BR" sz="3200" b="1" cap="all" spc="600" dirty="0">
                <a:solidFill>
                  <a:schemeClr val="bg1"/>
                </a:solidFill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spc="600" dirty="0" smtClean="0">
                <a:solidFill>
                  <a:schemeClr val="bg1"/>
                </a:solidFill>
              </a:rPr>
              <a:t>DO </a:t>
            </a:r>
            <a:r>
              <a:rPr lang="pt-BR" sz="3200" dirty="0"/>
              <a:t> </a:t>
            </a:r>
            <a:r>
              <a:rPr lang="pt-BR" sz="3200" b="1" cap="all" spc="600" dirty="0">
                <a:solidFill>
                  <a:schemeClr val="bg1"/>
                </a:solidFill>
              </a:rPr>
              <a:t>espaço</a:t>
            </a:r>
            <a:r>
              <a:rPr lang="pt-BR" sz="3200" cap="all" dirty="0"/>
              <a:t> </a:t>
            </a:r>
            <a:r>
              <a:rPr lang="en-US" sz="3200" b="1" spc="600" dirty="0" smtClean="0">
                <a:solidFill>
                  <a:schemeClr val="bg1"/>
                </a:solidFill>
              </a:rPr>
              <a:t> </a:t>
            </a:r>
            <a:r>
              <a:rPr lang="en-US" sz="3200" b="1" spc="600" dirty="0">
                <a:solidFill>
                  <a:schemeClr val="bg1"/>
                </a:solidFill>
              </a:rPr>
              <a:t>URBANO</a:t>
            </a:r>
            <a:br>
              <a:rPr lang="en-US" sz="3200" b="1" spc="600" dirty="0">
                <a:solidFill>
                  <a:schemeClr val="bg1"/>
                </a:solidFill>
              </a:rPr>
            </a:br>
            <a:r>
              <a:rPr lang="en-US" sz="3200" b="1" spc="600" dirty="0" smtClean="0">
                <a:solidFill>
                  <a:schemeClr val="bg1"/>
                </a:solidFill>
              </a:rPr>
              <a:t/>
            </a:r>
            <a:br>
              <a:rPr lang="en-US" sz="3200" b="1" spc="600" dirty="0" smtClean="0">
                <a:solidFill>
                  <a:schemeClr val="bg1"/>
                </a:solidFill>
              </a:rPr>
            </a:br>
            <a:r>
              <a:rPr lang="en-US" sz="2400" b="1" spc="600" dirty="0" smtClean="0">
                <a:solidFill>
                  <a:schemeClr val="bg1"/>
                </a:solidFill>
              </a:rPr>
              <a:t>MOBILIÁRIO </a:t>
            </a:r>
            <a:r>
              <a:rPr lang="en-US" sz="2400" b="1" spc="600" dirty="0" smtClean="0">
                <a:solidFill>
                  <a:schemeClr val="bg1"/>
                </a:solidFill>
              </a:rPr>
              <a:t>URBANO E </a:t>
            </a:r>
            <a:br>
              <a:rPr lang="en-US" sz="2400" b="1" spc="600" dirty="0" smtClean="0">
                <a:solidFill>
                  <a:schemeClr val="bg1"/>
                </a:solidFill>
              </a:rPr>
            </a:br>
            <a:r>
              <a:rPr lang="en-US" sz="2400" b="1" spc="600" dirty="0" smtClean="0">
                <a:solidFill>
                  <a:schemeClr val="bg1"/>
                </a:solidFill>
              </a:rPr>
              <a:t>PUBLICIDADE.</a:t>
            </a:r>
            <a:br>
              <a:rPr lang="en-US" sz="2400" b="1" spc="600" dirty="0" smtClean="0">
                <a:solidFill>
                  <a:schemeClr val="bg1"/>
                </a:solidFill>
              </a:rPr>
            </a:br>
            <a:r>
              <a:rPr lang="en-US" sz="3200" b="1" spc="600" dirty="0">
                <a:solidFill>
                  <a:schemeClr val="bg1"/>
                </a:solidFill>
              </a:rPr>
              <a:t/>
            </a:r>
            <a:br>
              <a:rPr lang="en-US" sz="3200" b="1" spc="600" dirty="0">
                <a:solidFill>
                  <a:schemeClr val="bg1"/>
                </a:solidFill>
              </a:rPr>
            </a:br>
            <a:endParaRPr lang="en-US" sz="2400" b="1" spc="600" dirty="0">
              <a:solidFill>
                <a:schemeClr val="bg1"/>
              </a:solidFill>
            </a:endParaRPr>
          </a:p>
        </p:txBody>
      </p:sp>
      <p:pic>
        <p:nvPicPr>
          <p:cNvPr id="9" name="Picture 8" descr="urbana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288777"/>
            <a:ext cx="1461496" cy="4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stavo_penna01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"/>
          <a:stretch/>
        </p:blipFill>
        <p:spPr>
          <a:xfrm>
            <a:off x="0" y="0"/>
            <a:ext cx="9144000" cy="6891176"/>
          </a:xfrm>
          <a:prstGeom prst="rect">
            <a:avLst/>
          </a:prstGeom>
        </p:spPr>
      </p:pic>
      <p:pic>
        <p:nvPicPr>
          <p:cNvPr id="3" name="Picture 2" descr="urbana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288777"/>
            <a:ext cx="1461496" cy="4926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8009" y="3000838"/>
            <a:ext cx="8391834" cy="586450"/>
          </a:xfrm>
        </p:spPr>
        <p:txBody>
          <a:bodyPr wrap="none" lIns="0" tIns="0" rIns="0" bIns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000" b="1" spc="600" dirty="0">
                <a:solidFill>
                  <a:schemeClr val="bg1"/>
                </a:solidFill>
              </a:rPr>
              <a:t>CRIADOS PELO TALENTO DA TERRA.</a:t>
            </a:r>
            <a:br>
              <a:rPr lang="en-US" sz="2000" b="1" spc="600" dirty="0">
                <a:solidFill>
                  <a:schemeClr val="bg1"/>
                </a:solidFill>
              </a:rPr>
            </a:br>
            <a:r>
              <a:rPr lang="en-US" sz="2000" b="1" spc="600" dirty="0">
                <a:solidFill>
                  <a:schemeClr val="bg1"/>
                </a:solidFill>
              </a:rPr>
              <a:t>O PREMIADO GUSTAVO PENNA.</a:t>
            </a:r>
          </a:p>
        </p:txBody>
      </p:sp>
    </p:spTree>
    <p:extLst>
      <p:ext uri="{BB962C8B-B14F-4D97-AF65-F5344CB8AC3E}">
        <p14:creationId xmlns:p14="http://schemas.microsoft.com/office/powerpoint/2010/main" val="26348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urbanal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288778"/>
            <a:ext cx="1461496" cy="49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13043_AP_(RenderMarco0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urbanal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288778"/>
            <a:ext cx="1461496" cy="49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2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88009" y="964734"/>
            <a:ext cx="8391834" cy="586450"/>
          </a:xfrm>
        </p:spPr>
        <p:txBody>
          <a:bodyPr wrap="none" lIns="0" tIns="0" rIns="0" bIns="0" anchor="t" anchorCtr="0">
            <a:noAutofit/>
          </a:bodyPr>
          <a:lstStyle/>
          <a:p>
            <a:pPr algn="l"/>
            <a:r>
              <a:rPr lang="fr-FR" sz="2000" b="1" spc="600" dirty="0">
                <a:solidFill>
                  <a:srgbClr val="FFFFFF"/>
                </a:solidFill>
              </a:rPr>
              <a:t>NOSSA MISSÃO.</a:t>
            </a:r>
          </a:p>
        </p:txBody>
      </p:sp>
      <p:pic>
        <p:nvPicPr>
          <p:cNvPr id="5" name="Picture 4" descr="urbana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288777"/>
            <a:ext cx="1461496" cy="492640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485880" y="1762398"/>
            <a:ext cx="5089420" cy="14976"/>
          </a:xfrm>
          <a:prstGeom prst="line">
            <a:avLst/>
          </a:prstGeom>
          <a:ln w="5080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 txBox="1">
            <a:spLocks/>
          </p:cNvSpPr>
          <p:nvPr/>
        </p:nvSpPr>
        <p:spPr>
          <a:xfrm>
            <a:off x="584598" y="1567165"/>
            <a:ext cx="1899108" cy="42041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 err="1">
                <a:solidFill>
                  <a:srgbClr val="F18218"/>
                </a:solidFill>
              </a:rPr>
              <a:t>Enriquecer</a:t>
            </a:r>
            <a:r>
              <a:rPr lang="en-US" sz="2000" dirty="0">
                <a:solidFill>
                  <a:srgbClr val="F18218"/>
                </a:solidFill>
              </a:rPr>
              <a:t> a </a:t>
            </a:r>
            <a:r>
              <a:rPr lang="en-US" sz="2000" dirty="0" err="1">
                <a:solidFill>
                  <a:srgbClr val="F18218"/>
                </a:solidFill>
              </a:rPr>
              <a:t>experiência</a:t>
            </a:r>
            <a:r>
              <a:rPr lang="en-US" sz="2000" dirty="0">
                <a:solidFill>
                  <a:srgbClr val="F18218"/>
                </a:solidFill>
              </a:rPr>
              <a:t> da </a:t>
            </a:r>
            <a:r>
              <a:rPr lang="en-US" sz="2000" dirty="0" err="1">
                <a:solidFill>
                  <a:srgbClr val="F18218"/>
                </a:solidFill>
              </a:rPr>
              <a:t>mobilidade</a:t>
            </a:r>
            <a:r>
              <a:rPr lang="en-US" sz="2000" dirty="0">
                <a:solidFill>
                  <a:srgbClr val="F18218"/>
                </a:solidFill>
              </a:rPr>
              <a:t> </a:t>
            </a:r>
            <a:r>
              <a:rPr lang="en-US" sz="2000" dirty="0" err="1">
                <a:solidFill>
                  <a:srgbClr val="F18218"/>
                </a:solidFill>
              </a:rPr>
              <a:t>urbana</a:t>
            </a:r>
            <a:endParaRPr lang="en-US" sz="1100" dirty="0">
              <a:solidFill>
                <a:srgbClr val="F18218"/>
              </a:solidFill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485880" y="3135787"/>
            <a:ext cx="8391834" cy="58645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spc="600" dirty="0">
                <a:solidFill>
                  <a:srgbClr val="FFFFFF"/>
                </a:solidFill>
              </a:rPr>
              <a:t>NOSSOS PILARES.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83751" y="4593579"/>
            <a:ext cx="3364349" cy="0"/>
          </a:xfrm>
          <a:prstGeom prst="line">
            <a:avLst/>
          </a:prstGeom>
          <a:ln w="5080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itle 1"/>
          <p:cNvSpPr txBox="1">
            <a:spLocks/>
          </p:cNvSpPr>
          <p:nvPr/>
        </p:nvSpPr>
        <p:spPr>
          <a:xfrm>
            <a:off x="582469" y="4398346"/>
            <a:ext cx="1899108" cy="42041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 err="1">
                <a:solidFill>
                  <a:srgbClr val="F18218"/>
                </a:solidFill>
              </a:rPr>
              <a:t>Foco</a:t>
            </a:r>
            <a:r>
              <a:rPr lang="en-US" sz="2000" dirty="0">
                <a:solidFill>
                  <a:srgbClr val="F18218"/>
                </a:solidFill>
              </a:rPr>
              <a:t> no </a:t>
            </a:r>
            <a:r>
              <a:rPr lang="en-US" sz="2000" dirty="0" err="1">
                <a:solidFill>
                  <a:srgbClr val="F18218"/>
                </a:solidFill>
              </a:rPr>
              <a:t>usuário</a:t>
            </a:r>
            <a:endParaRPr lang="en-US" sz="1100" dirty="0">
              <a:solidFill>
                <a:srgbClr val="F18218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483751" y="5931425"/>
            <a:ext cx="3364349" cy="0"/>
          </a:xfrm>
          <a:prstGeom prst="line">
            <a:avLst/>
          </a:prstGeom>
          <a:ln w="5080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itle 1"/>
          <p:cNvSpPr txBox="1">
            <a:spLocks/>
          </p:cNvSpPr>
          <p:nvPr/>
        </p:nvSpPr>
        <p:spPr>
          <a:xfrm>
            <a:off x="582469" y="5736192"/>
            <a:ext cx="1899108" cy="42041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 err="1">
                <a:solidFill>
                  <a:srgbClr val="F18218"/>
                </a:solidFill>
              </a:rPr>
              <a:t>Foco</a:t>
            </a:r>
            <a:r>
              <a:rPr lang="en-US" sz="2000" dirty="0">
                <a:solidFill>
                  <a:srgbClr val="F18218"/>
                </a:solidFill>
              </a:rPr>
              <a:t> </a:t>
            </a:r>
            <a:r>
              <a:rPr lang="en-US" sz="2000" dirty="0" err="1">
                <a:solidFill>
                  <a:srgbClr val="F18218"/>
                </a:solidFill>
              </a:rPr>
              <a:t>na</a:t>
            </a:r>
            <a:r>
              <a:rPr lang="en-US" sz="2000" dirty="0">
                <a:solidFill>
                  <a:srgbClr val="F18218"/>
                </a:solidFill>
              </a:rPr>
              <a:t> </a:t>
            </a:r>
            <a:r>
              <a:rPr lang="en-US" sz="2000" dirty="0" err="1">
                <a:solidFill>
                  <a:srgbClr val="F18218"/>
                </a:solidFill>
              </a:rPr>
              <a:t>operação</a:t>
            </a:r>
            <a:endParaRPr lang="en-US" sz="1100" dirty="0">
              <a:solidFill>
                <a:srgbClr val="F18218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485880" y="3917470"/>
            <a:ext cx="3362220" cy="0"/>
          </a:xfrm>
          <a:prstGeom prst="line">
            <a:avLst/>
          </a:prstGeom>
          <a:ln w="5080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itle 1"/>
          <p:cNvSpPr txBox="1">
            <a:spLocks/>
          </p:cNvSpPr>
          <p:nvPr/>
        </p:nvSpPr>
        <p:spPr>
          <a:xfrm>
            <a:off x="584598" y="3722237"/>
            <a:ext cx="2958702" cy="65498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 err="1">
                <a:solidFill>
                  <a:srgbClr val="F18218"/>
                </a:solidFill>
              </a:rPr>
              <a:t>Conhecimento</a:t>
            </a:r>
            <a:r>
              <a:rPr lang="en-US" sz="2000" dirty="0">
                <a:solidFill>
                  <a:srgbClr val="F18218"/>
                </a:solidFill>
              </a:rPr>
              <a:t> do </a:t>
            </a:r>
            <a:r>
              <a:rPr lang="en-US" sz="2000" dirty="0" err="1">
                <a:solidFill>
                  <a:srgbClr val="F18218"/>
                </a:solidFill>
              </a:rPr>
              <a:t>mercado</a:t>
            </a:r>
            <a:endParaRPr lang="en-US" sz="1100" dirty="0">
              <a:solidFill>
                <a:srgbClr val="F18218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483751" y="5271025"/>
            <a:ext cx="3364349" cy="0"/>
          </a:xfrm>
          <a:prstGeom prst="line">
            <a:avLst/>
          </a:prstGeom>
          <a:ln w="5080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itle 1"/>
          <p:cNvSpPr txBox="1">
            <a:spLocks/>
          </p:cNvSpPr>
          <p:nvPr/>
        </p:nvSpPr>
        <p:spPr>
          <a:xfrm>
            <a:off x="582468" y="5075792"/>
            <a:ext cx="2960831" cy="42041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 err="1">
                <a:solidFill>
                  <a:srgbClr val="F18218"/>
                </a:solidFill>
              </a:rPr>
              <a:t>Foco</a:t>
            </a:r>
            <a:r>
              <a:rPr lang="en-US" sz="2000" dirty="0">
                <a:solidFill>
                  <a:srgbClr val="F18218"/>
                </a:solidFill>
              </a:rPr>
              <a:t> </a:t>
            </a:r>
            <a:r>
              <a:rPr lang="en-US" sz="2000" dirty="0" err="1">
                <a:solidFill>
                  <a:srgbClr val="F18218"/>
                </a:solidFill>
              </a:rPr>
              <a:t>na</a:t>
            </a:r>
            <a:r>
              <a:rPr lang="en-US" sz="2000" dirty="0">
                <a:solidFill>
                  <a:srgbClr val="F18218"/>
                </a:solidFill>
              </a:rPr>
              <a:t> </a:t>
            </a:r>
            <a:r>
              <a:rPr lang="en-US" sz="2000" dirty="0" err="1">
                <a:solidFill>
                  <a:srgbClr val="F18218"/>
                </a:solidFill>
              </a:rPr>
              <a:t>qualidade</a:t>
            </a:r>
            <a:r>
              <a:rPr lang="en-US" sz="2000" dirty="0">
                <a:solidFill>
                  <a:srgbClr val="F18218"/>
                </a:solidFill>
              </a:rPr>
              <a:t> de </a:t>
            </a:r>
            <a:r>
              <a:rPr lang="en-US" sz="2000" dirty="0" err="1">
                <a:solidFill>
                  <a:srgbClr val="F18218"/>
                </a:solidFill>
              </a:rPr>
              <a:t>serviço</a:t>
            </a:r>
            <a:endParaRPr lang="en-US" sz="1100" dirty="0">
              <a:solidFill>
                <a:srgbClr val="F182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88009" y="964734"/>
            <a:ext cx="8391834" cy="586450"/>
          </a:xfrm>
        </p:spPr>
        <p:txBody>
          <a:bodyPr wrap="none" lIns="0" tIns="0" rIns="0" bIns="0" anchor="t" anchorCtr="0">
            <a:noAutofit/>
          </a:bodyPr>
          <a:lstStyle/>
          <a:p>
            <a:pPr algn="l"/>
            <a:r>
              <a:rPr lang="fr-FR" sz="2000" b="1" spc="600" dirty="0">
                <a:solidFill>
                  <a:srgbClr val="FFFFFF"/>
                </a:solidFill>
              </a:rPr>
              <a:t>ENRIQUECER A EXPERIÊNCIA DA </a:t>
            </a:r>
            <a:br>
              <a:rPr lang="fr-FR" sz="2000" b="1" spc="600" dirty="0">
                <a:solidFill>
                  <a:srgbClr val="FFFFFF"/>
                </a:solidFill>
              </a:rPr>
            </a:br>
            <a:r>
              <a:rPr lang="fr-FR" sz="2000" b="1" spc="600" dirty="0">
                <a:solidFill>
                  <a:srgbClr val="FFFFFF"/>
                </a:solidFill>
              </a:rPr>
              <a:t>MOBILIDADE URBANA.</a:t>
            </a:r>
          </a:p>
        </p:txBody>
      </p:sp>
      <p:pic>
        <p:nvPicPr>
          <p:cNvPr id="5" name="Picture 4" descr="urbana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288777"/>
            <a:ext cx="1461496" cy="4926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88008" y="1907579"/>
            <a:ext cx="7944791" cy="431542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A </a:t>
            </a:r>
            <a:r>
              <a:rPr lang="en-US" sz="2000" dirty="0" err="1">
                <a:solidFill>
                  <a:schemeClr val="bg1"/>
                </a:solidFill>
              </a:rPr>
              <a:t>força</a:t>
            </a:r>
            <a:r>
              <a:rPr lang="en-US" sz="2000" dirty="0">
                <a:solidFill>
                  <a:schemeClr val="bg1"/>
                </a:solidFill>
              </a:rPr>
              <a:t> da </a:t>
            </a:r>
            <a:r>
              <a:rPr lang="en-US" sz="2000" dirty="0" err="1">
                <a:solidFill>
                  <a:schemeClr val="bg1"/>
                </a:solidFill>
              </a:rPr>
              <a:t>mídia</a:t>
            </a:r>
            <a:r>
              <a:rPr lang="en-US" sz="2000" dirty="0">
                <a:solidFill>
                  <a:schemeClr val="bg1"/>
                </a:solidFill>
              </a:rPr>
              <a:t> out of home </a:t>
            </a:r>
            <a:r>
              <a:rPr lang="en-US" sz="2000" dirty="0" err="1">
                <a:solidFill>
                  <a:schemeClr val="bg1"/>
                </a:solidFill>
              </a:rPr>
              <a:t>é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porque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está</a:t>
            </a:r>
            <a:r>
              <a:rPr lang="en-US" sz="2000" dirty="0">
                <a:solidFill>
                  <a:schemeClr val="bg1"/>
                </a:solidFill>
              </a:rPr>
              <a:t> no </a:t>
            </a:r>
            <a:r>
              <a:rPr lang="en-US" sz="2000" dirty="0" err="1">
                <a:solidFill>
                  <a:schemeClr val="bg1"/>
                </a:solidFill>
              </a:rPr>
              <a:t>caminho</a:t>
            </a:r>
            <a:r>
              <a:rPr lang="en-US" sz="2000" dirty="0">
                <a:solidFill>
                  <a:schemeClr val="bg1"/>
                </a:solidFill>
              </a:rPr>
              <a:t> das </a:t>
            </a:r>
            <a:r>
              <a:rPr lang="en-US" sz="2000" dirty="0" err="1">
                <a:solidFill>
                  <a:schemeClr val="bg1"/>
                </a:solidFill>
              </a:rPr>
              <a:t>pessoas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en-US" sz="2000" dirty="0" err="1">
                <a:solidFill>
                  <a:schemeClr val="bg1"/>
                </a:solidFill>
              </a:rPr>
              <a:t>Nosso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desafio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é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transformar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fluxo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audiência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Para </a:t>
            </a:r>
            <a:r>
              <a:rPr lang="en-US" sz="2000" dirty="0" err="1">
                <a:solidFill>
                  <a:schemeClr val="bg1"/>
                </a:solidFill>
              </a:rPr>
              <a:t>isso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nosso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planejamento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é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sustentado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por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83751" y="3386169"/>
            <a:ext cx="4486712" cy="0"/>
          </a:xfrm>
          <a:prstGeom prst="line">
            <a:avLst/>
          </a:prstGeom>
          <a:ln w="5080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582469" y="3190936"/>
            <a:ext cx="1899108" cy="42041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 err="1">
                <a:solidFill>
                  <a:srgbClr val="F18218"/>
                </a:solidFill>
              </a:rPr>
              <a:t>Conhecimento</a:t>
            </a:r>
            <a:r>
              <a:rPr lang="en-US" sz="2000" dirty="0">
                <a:solidFill>
                  <a:srgbClr val="F18218"/>
                </a:solidFill>
              </a:rPr>
              <a:t> </a:t>
            </a:r>
            <a:r>
              <a:rPr lang="en-US" sz="2000" dirty="0" err="1">
                <a:solidFill>
                  <a:srgbClr val="F18218"/>
                </a:solidFill>
              </a:rPr>
              <a:t>especializado</a:t>
            </a:r>
            <a:endParaRPr lang="en-US" sz="1100" dirty="0">
              <a:solidFill>
                <a:srgbClr val="F18218"/>
              </a:solidFill>
            </a:endParaRPr>
          </a:p>
        </p:txBody>
      </p:sp>
      <p:cxnSp>
        <p:nvCxnSpPr>
          <p:cNvPr id="41" name="Straight Connector 40"/>
          <p:cNvCxnSpPr>
            <a:endCxn id="42" idx="3"/>
          </p:cNvCxnSpPr>
          <p:nvPr/>
        </p:nvCxnSpPr>
        <p:spPr>
          <a:xfrm>
            <a:off x="483751" y="4071969"/>
            <a:ext cx="4486712" cy="14976"/>
          </a:xfrm>
          <a:prstGeom prst="line">
            <a:avLst/>
          </a:prstGeom>
          <a:ln w="5080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 txBox="1">
            <a:spLocks/>
          </p:cNvSpPr>
          <p:nvPr/>
        </p:nvSpPr>
        <p:spPr>
          <a:xfrm>
            <a:off x="582469" y="3876736"/>
            <a:ext cx="4387994" cy="42041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 err="1">
                <a:solidFill>
                  <a:srgbClr val="F18218"/>
                </a:solidFill>
              </a:rPr>
              <a:t>Tecnologia</a:t>
            </a:r>
            <a:endParaRPr lang="en-US" sz="1100" dirty="0">
              <a:solidFill>
                <a:srgbClr val="F18218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488009" y="4783169"/>
            <a:ext cx="4486712" cy="0"/>
          </a:xfrm>
          <a:prstGeom prst="line">
            <a:avLst/>
          </a:prstGeom>
          <a:ln w="5080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 txBox="1">
            <a:spLocks/>
          </p:cNvSpPr>
          <p:nvPr/>
        </p:nvSpPr>
        <p:spPr>
          <a:xfrm>
            <a:off x="586727" y="4587936"/>
            <a:ext cx="1899108" cy="42041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 err="1">
                <a:solidFill>
                  <a:srgbClr val="F18218"/>
                </a:solidFill>
              </a:rPr>
              <a:t>Implantação</a:t>
            </a:r>
            <a:endParaRPr lang="en-US" sz="1100" dirty="0">
              <a:solidFill>
                <a:srgbClr val="F18218"/>
              </a:solidFill>
            </a:endParaRPr>
          </a:p>
        </p:txBody>
      </p:sp>
      <p:cxnSp>
        <p:nvCxnSpPr>
          <p:cNvPr id="45" name="Straight Connector 44"/>
          <p:cNvCxnSpPr>
            <a:endCxn id="46" idx="3"/>
          </p:cNvCxnSpPr>
          <p:nvPr/>
        </p:nvCxnSpPr>
        <p:spPr>
          <a:xfrm>
            <a:off x="488009" y="5468969"/>
            <a:ext cx="4486712" cy="14976"/>
          </a:xfrm>
          <a:prstGeom prst="line">
            <a:avLst/>
          </a:prstGeom>
          <a:ln w="5080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586727" y="5273736"/>
            <a:ext cx="4387994" cy="42041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 err="1">
                <a:solidFill>
                  <a:srgbClr val="F18218"/>
                </a:solidFill>
              </a:rPr>
              <a:t>Gerenciamento</a:t>
            </a:r>
            <a:r>
              <a:rPr lang="en-US" sz="2000" dirty="0">
                <a:solidFill>
                  <a:srgbClr val="F18218"/>
                </a:solidFill>
              </a:rPr>
              <a:t> de </a:t>
            </a:r>
            <a:r>
              <a:rPr lang="en-US" sz="2000" dirty="0" err="1">
                <a:solidFill>
                  <a:srgbClr val="F18218"/>
                </a:solidFill>
              </a:rPr>
              <a:t>parque</a:t>
            </a:r>
            <a:r>
              <a:rPr lang="en-US" sz="2000" dirty="0">
                <a:solidFill>
                  <a:srgbClr val="F18218"/>
                </a:solidFill>
              </a:rPr>
              <a:t> </a:t>
            </a:r>
            <a:r>
              <a:rPr lang="en-US" sz="2000" dirty="0" err="1">
                <a:solidFill>
                  <a:srgbClr val="F18218"/>
                </a:solidFill>
              </a:rPr>
              <a:t>instalado</a:t>
            </a:r>
            <a:endParaRPr lang="en-US" sz="1100" dirty="0">
              <a:solidFill>
                <a:srgbClr val="F18218"/>
              </a:solidFill>
            </a:endParaRPr>
          </a:p>
        </p:txBody>
      </p:sp>
      <p:cxnSp>
        <p:nvCxnSpPr>
          <p:cNvPr id="47" name="Straight Connector 46"/>
          <p:cNvCxnSpPr>
            <a:endCxn id="48" idx="3"/>
          </p:cNvCxnSpPr>
          <p:nvPr/>
        </p:nvCxnSpPr>
        <p:spPr>
          <a:xfrm>
            <a:off x="488009" y="6176933"/>
            <a:ext cx="4486712" cy="14976"/>
          </a:xfrm>
          <a:prstGeom prst="line">
            <a:avLst/>
          </a:prstGeom>
          <a:ln w="5080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itle 1"/>
          <p:cNvSpPr txBox="1">
            <a:spLocks/>
          </p:cNvSpPr>
          <p:nvPr/>
        </p:nvSpPr>
        <p:spPr>
          <a:xfrm>
            <a:off x="586727" y="5981700"/>
            <a:ext cx="4387994" cy="42041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 err="1">
                <a:solidFill>
                  <a:srgbClr val="F18218"/>
                </a:solidFill>
              </a:rPr>
              <a:t>Manutenção</a:t>
            </a:r>
            <a:endParaRPr lang="en-US" sz="1100" dirty="0">
              <a:solidFill>
                <a:srgbClr val="F182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urbanal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288778"/>
            <a:ext cx="1461496" cy="49263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88008" y="1909363"/>
            <a:ext cx="7944791" cy="447873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rgbClr val="F18218"/>
                </a:solidFill>
              </a:rPr>
              <a:t>A </a:t>
            </a:r>
            <a:r>
              <a:rPr lang="pt-BR" sz="2000" dirty="0" err="1">
                <a:solidFill>
                  <a:srgbClr val="F18218"/>
                </a:solidFill>
              </a:rPr>
              <a:t>midia</a:t>
            </a:r>
            <a:r>
              <a:rPr lang="pt-BR" sz="2000" dirty="0">
                <a:solidFill>
                  <a:srgbClr val="F18218"/>
                </a:solidFill>
              </a:rPr>
              <a:t> out </a:t>
            </a:r>
            <a:r>
              <a:rPr lang="pt-BR" sz="2000" dirty="0" err="1">
                <a:solidFill>
                  <a:srgbClr val="F18218"/>
                </a:solidFill>
              </a:rPr>
              <a:t>of</a:t>
            </a:r>
            <a:r>
              <a:rPr lang="pt-BR" sz="2000" dirty="0">
                <a:solidFill>
                  <a:srgbClr val="F18218"/>
                </a:solidFill>
              </a:rPr>
              <a:t> home em mobiliário urbano é a mídia do futuro pois permite </a:t>
            </a:r>
            <a:br>
              <a:rPr lang="pt-BR" sz="2000" dirty="0">
                <a:solidFill>
                  <a:srgbClr val="F18218"/>
                </a:solidFill>
              </a:rPr>
            </a:br>
            <a:r>
              <a:rPr lang="pt-BR" sz="2000" dirty="0">
                <a:solidFill>
                  <a:srgbClr val="F18218"/>
                </a:solidFill>
              </a:rPr>
              <a:t>engajamento e interação de público adulto urbano com as marcas</a:t>
            </a:r>
            <a:r>
              <a:rPr lang="x-none" sz="2000" dirty="0">
                <a:solidFill>
                  <a:srgbClr val="F18218"/>
                </a:solidFill>
              </a:rPr>
              <a:t>.</a:t>
            </a:r>
          </a:p>
          <a:p>
            <a:pPr algn="l"/>
            <a:r>
              <a:rPr lang="x-none" sz="2000" dirty="0">
                <a:solidFill>
                  <a:srgbClr val="F18218"/>
                </a:solidFill>
              </a:rPr>
              <a:t>É um dos mais eficientes agregadores de audiência e, além disso,</a:t>
            </a:r>
            <a:r>
              <a:rPr lang="en-US" sz="2000" dirty="0">
                <a:solidFill>
                  <a:srgbClr val="F18218"/>
                </a:solidFill>
              </a:rPr>
              <a:t> </a:t>
            </a:r>
            <a:r>
              <a:rPr lang="pt-BR" sz="2000" dirty="0">
                <a:solidFill>
                  <a:srgbClr val="F18218"/>
                </a:solidFill>
              </a:rPr>
              <a:t>impacta </a:t>
            </a:r>
            <a:br>
              <a:rPr lang="pt-BR" sz="2000" dirty="0">
                <a:solidFill>
                  <a:srgbClr val="F18218"/>
                </a:solidFill>
              </a:rPr>
            </a:br>
            <a:r>
              <a:rPr lang="pt-BR" sz="2000" dirty="0">
                <a:solidFill>
                  <a:srgbClr val="F18218"/>
                </a:solidFill>
              </a:rPr>
              <a:t>os consumidores na mesma rapidez que qualquer mídia online </a:t>
            </a:r>
            <a:br>
              <a:rPr lang="pt-BR" sz="2000" dirty="0">
                <a:solidFill>
                  <a:srgbClr val="F18218"/>
                </a:solidFill>
              </a:rPr>
            </a:br>
            <a:r>
              <a:rPr lang="pt-BR" sz="2000" dirty="0">
                <a:solidFill>
                  <a:srgbClr val="F18218"/>
                </a:solidFill>
              </a:rPr>
              <a:t>e é mais rápido que qualquer outra mídia tradicional.</a:t>
            </a:r>
          </a:p>
          <a:p>
            <a:pPr algn="l"/>
            <a:endParaRPr lang="pt-BR" sz="2000" dirty="0">
              <a:solidFill>
                <a:srgbClr val="F18218"/>
              </a:solidFill>
            </a:endParaRPr>
          </a:p>
          <a:p>
            <a:pPr algn="l"/>
            <a:r>
              <a:rPr lang="pt-BR" sz="2000" dirty="0">
                <a:solidFill>
                  <a:srgbClr val="F18218"/>
                </a:solidFill>
              </a:rPr>
              <a:t>Por suas características, não tem </a:t>
            </a:r>
          </a:p>
          <a:p>
            <a:pPr algn="l"/>
            <a:r>
              <a:rPr lang="pt-BR" sz="2000" dirty="0">
                <a:solidFill>
                  <a:srgbClr val="F18218"/>
                </a:solidFill>
              </a:rPr>
              <a:t>como o consumidor escapar da </a:t>
            </a:r>
          </a:p>
          <a:p>
            <a:pPr algn="l"/>
            <a:r>
              <a:rPr lang="pt-BR" sz="2000" dirty="0">
                <a:solidFill>
                  <a:srgbClr val="F18218"/>
                </a:solidFill>
              </a:rPr>
              <a:t>publicidade.</a:t>
            </a:r>
            <a:endParaRPr lang="en-US" sz="2000" dirty="0">
              <a:solidFill>
                <a:srgbClr val="F18218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8009" y="1117134"/>
            <a:ext cx="8391834" cy="5864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spc="600" dirty="0">
                <a:solidFill>
                  <a:srgbClr val="F18218"/>
                </a:solidFill>
              </a:rPr>
              <a:t>UMA MÍDIA DE ALTA CONECTIVIDADE</a:t>
            </a:r>
            <a:endParaRPr lang="en-US" sz="2000" b="1" spc="600" dirty="0">
              <a:solidFill>
                <a:srgbClr val="F18218"/>
              </a:solidFill>
            </a:endParaRPr>
          </a:p>
          <a:p>
            <a:pPr algn="l"/>
            <a:r>
              <a:rPr lang="en-US" sz="2000" b="1" spc="600" dirty="0">
                <a:solidFill>
                  <a:srgbClr val="F18218"/>
                </a:solidFill>
              </a:rPr>
              <a:t>C</a:t>
            </a:r>
            <a:r>
              <a:rPr lang="x-none" sz="2000" b="1" spc="600" dirty="0">
                <a:solidFill>
                  <a:srgbClr val="F18218"/>
                </a:solidFill>
              </a:rPr>
              <a:t>OM O MUNDO REAL E VIRTUAL</a:t>
            </a:r>
            <a:endParaRPr lang="en-US" sz="2000" b="1" spc="600" dirty="0">
              <a:solidFill>
                <a:srgbClr val="F182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8009" y="1736380"/>
            <a:ext cx="7772400" cy="1504318"/>
          </a:xfrm>
        </p:spPr>
        <p:txBody>
          <a:bodyPr wrap="none" lIns="0" tIns="0" rIns="0" bIns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200" b="1" spc="600" dirty="0" smtClean="0">
                <a:solidFill>
                  <a:schemeClr val="bg1"/>
                </a:solidFill>
              </a:rPr>
              <a:t>DIREITOS E DEVERES NA </a:t>
            </a:r>
            <a:r>
              <a:rPr lang="pt-BR" sz="3200" b="1" cap="all" spc="600" dirty="0">
                <a:solidFill>
                  <a:schemeClr val="bg1"/>
                </a:solidFill>
              </a:rPr>
              <a:t>Utilização</a:t>
            </a:r>
            <a:br>
              <a:rPr lang="pt-BR" sz="3200" b="1" cap="all" spc="600" dirty="0">
                <a:solidFill>
                  <a:schemeClr val="bg1"/>
                </a:solidFill>
              </a:rPr>
            </a:br>
            <a:r>
              <a:rPr lang="en-US" sz="3200" b="1" spc="600" dirty="0" smtClean="0">
                <a:solidFill>
                  <a:schemeClr val="bg1"/>
                </a:solidFill>
              </a:rPr>
              <a:t>DO </a:t>
            </a:r>
            <a:r>
              <a:rPr lang="pt-BR" sz="3200" b="1" cap="all" spc="600" dirty="0">
                <a:solidFill>
                  <a:schemeClr val="bg1"/>
                </a:solidFill>
              </a:rPr>
              <a:t>espaço</a:t>
            </a:r>
            <a:r>
              <a:rPr lang="pt-BR" sz="3200" b="1" spc="600" dirty="0">
                <a:solidFill>
                  <a:schemeClr val="bg1"/>
                </a:solidFill>
              </a:rPr>
              <a:t> </a:t>
            </a:r>
            <a:r>
              <a:rPr lang="en-US" sz="3200" b="1" spc="600" dirty="0" smtClean="0">
                <a:solidFill>
                  <a:schemeClr val="bg1"/>
                </a:solidFill>
              </a:rPr>
              <a:t>URBANO</a:t>
            </a:r>
            <a:endParaRPr lang="en-US" sz="3200" b="1" spc="600" dirty="0">
              <a:solidFill>
                <a:schemeClr val="bg1"/>
              </a:solidFill>
            </a:endParaRPr>
          </a:p>
        </p:txBody>
      </p:sp>
      <p:pic>
        <p:nvPicPr>
          <p:cNvPr id="9" name="Picture 8" descr="urbana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288777"/>
            <a:ext cx="1461496" cy="4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0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rbanaazu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310540"/>
            <a:ext cx="1461496" cy="492684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57200" y="4930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UTILIZACÃO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DO </a:t>
            </a:r>
            <a:r>
              <a:rPr lang="pt-BR" sz="3200" cap="all" dirty="0">
                <a:solidFill>
                  <a:schemeClr val="accent1">
                    <a:lumMod val="50000"/>
                  </a:schemeClr>
                </a:solidFill>
              </a:rPr>
              <a:t>espaço</a:t>
            </a:r>
            <a:r>
              <a:rPr lang="pt-BR" sz="3200" cap="all" dirty="0"/>
              <a:t>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URBANO</a:t>
            </a: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57200" y="1600200"/>
            <a:ext cx="4038600" cy="48006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DEVERES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Construção 1.300 abrigos em 4 anos;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Conservação  e Manutenção por 25 anos;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Doação dos abrigos a BHTRANS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Limpeza e lavagem semanal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Pintura anual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Pagamento  CFC mensal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Pagamento Taxa fiscalização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Pagamento outorga Contrato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4816" y="1616120"/>
            <a:ext cx="4038600" cy="478468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DIREITOS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Exploração publicitaria</a:t>
            </a:r>
          </a:p>
        </p:txBody>
      </p:sp>
    </p:spTree>
    <p:extLst>
      <p:ext uri="{BB962C8B-B14F-4D97-AF65-F5344CB8AC3E}">
        <p14:creationId xmlns:p14="http://schemas.microsoft.com/office/powerpoint/2010/main" val="163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8009" y="1699732"/>
            <a:ext cx="7947104" cy="1504318"/>
          </a:xfrm>
        </p:spPr>
        <p:txBody>
          <a:bodyPr wrap="none" lIns="0" tIns="0" rIns="0" bIns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200" b="1" spc="600" dirty="0" err="1" smtClean="0">
                <a:solidFill>
                  <a:schemeClr val="bg1"/>
                </a:solidFill>
              </a:rPr>
              <a:t>Mobiliário</a:t>
            </a:r>
            <a:r>
              <a:rPr lang="en-US" sz="3200" b="1" spc="600" dirty="0" smtClean="0">
                <a:solidFill>
                  <a:schemeClr val="bg1"/>
                </a:solidFill>
              </a:rPr>
              <a:t> </a:t>
            </a:r>
            <a:r>
              <a:rPr lang="en-US" sz="3200" b="1" spc="600" dirty="0" err="1" smtClean="0">
                <a:solidFill>
                  <a:schemeClr val="bg1"/>
                </a:solidFill>
              </a:rPr>
              <a:t>urbano</a:t>
            </a:r>
            <a:r>
              <a:rPr lang="en-US" sz="3200" b="1" spc="600" dirty="0" smtClean="0">
                <a:solidFill>
                  <a:schemeClr val="bg1"/>
                </a:solidFill>
              </a:rPr>
              <a:t> e a</a:t>
            </a:r>
            <a:br>
              <a:rPr lang="en-US" sz="3200" b="1" spc="600" dirty="0" smtClean="0">
                <a:solidFill>
                  <a:schemeClr val="bg1"/>
                </a:solidFill>
              </a:rPr>
            </a:br>
            <a:r>
              <a:rPr lang="en-US" sz="3200" b="1" spc="600" dirty="0" err="1" smtClean="0">
                <a:solidFill>
                  <a:schemeClr val="bg1"/>
                </a:solidFill>
              </a:rPr>
              <a:t>Publicidade</a:t>
            </a:r>
            <a:r>
              <a:rPr lang="en-US" sz="3200" b="1" spc="600" dirty="0" smtClean="0">
                <a:solidFill>
                  <a:schemeClr val="bg1"/>
                </a:solidFill>
              </a:rPr>
              <a:t>.</a:t>
            </a:r>
            <a:endParaRPr lang="en-US" sz="3200" b="1" spc="600" dirty="0">
              <a:solidFill>
                <a:schemeClr val="bg1"/>
              </a:solidFill>
            </a:endParaRPr>
          </a:p>
        </p:txBody>
      </p:sp>
      <p:pic>
        <p:nvPicPr>
          <p:cNvPr id="9" name="Picture 8" descr="urbana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288777"/>
            <a:ext cx="1461496" cy="4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88009" y="964734"/>
            <a:ext cx="8391834" cy="586450"/>
          </a:xfrm>
        </p:spPr>
        <p:txBody>
          <a:bodyPr wrap="none" lIns="0" tIns="0" rIns="0" bIns="0" anchor="t" anchorCtr="0">
            <a:noAutofit/>
          </a:bodyPr>
          <a:lstStyle/>
          <a:p>
            <a:pPr algn="l"/>
            <a:r>
              <a:rPr lang="en-US" sz="2000" b="1" spc="600" dirty="0" smtClean="0">
                <a:solidFill>
                  <a:srgbClr val="492458"/>
                </a:solidFill>
                <a:cs typeface="Calibri"/>
              </a:rPr>
              <a:t>PUBLICIDADE GERA OPORTUNIDADES </a:t>
            </a:r>
            <a:br>
              <a:rPr lang="en-US" sz="2000" b="1" spc="600" dirty="0" smtClean="0">
                <a:solidFill>
                  <a:srgbClr val="492458"/>
                </a:solidFill>
                <a:cs typeface="Calibri"/>
              </a:rPr>
            </a:br>
            <a:r>
              <a:rPr lang="en-US" sz="2000" b="1" spc="600" dirty="0" smtClean="0">
                <a:solidFill>
                  <a:srgbClr val="492458"/>
                </a:solidFill>
                <a:cs typeface="Calibri"/>
              </a:rPr>
              <a:t>DE EMPREGOS</a:t>
            </a:r>
            <a:endParaRPr lang="en-US" sz="2000" b="1" spc="600" dirty="0">
              <a:solidFill>
                <a:srgbClr val="492458"/>
              </a:solidFill>
              <a:cs typeface="Calibri"/>
            </a:endParaRPr>
          </a:p>
        </p:txBody>
      </p:sp>
      <p:pic>
        <p:nvPicPr>
          <p:cNvPr id="7" name="Imagem 6" descr="urbanaazu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310540"/>
            <a:ext cx="1461496" cy="492684"/>
          </a:xfrm>
          <a:prstGeom prst="rect">
            <a:avLst/>
          </a:prstGeom>
        </p:spPr>
      </p:pic>
      <p:pic>
        <p:nvPicPr>
          <p:cNvPr id="6" name="Picture 2" descr="D:\OS1578\Alessandra\Documents\OOH DIVERSOS\EMERGE\CHECKING CLIENTES\3-MAR 17\21.03 NATURA 30\1317_AFONS. P. 2981 E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717" y="1457634"/>
            <a:ext cx="3155240" cy="516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8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8009" y="2565164"/>
            <a:ext cx="7772400" cy="586450"/>
          </a:xfrm>
        </p:spPr>
        <p:txBody>
          <a:bodyPr wrap="none" lIns="0" tIns="0" rIns="0" bIns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200" b="1" spc="600" dirty="0">
                <a:solidFill>
                  <a:schemeClr val="bg1"/>
                </a:solidFill>
              </a:rPr>
              <a:t>A MÍDIA QUE ESTÁ ONDE O </a:t>
            </a:r>
            <a:br>
              <a:rPr lang="en-US" sz="3200" b="1" spc="600" dirty="0">
                <a:solidFill>
                  <a:schemeClr val="bg1"/>
                </a:solidFill>
              </a:rPr>
            </a:br>
            <a:r>
              <a:rPr lang="en-US" sz="3200" b="1" spc="600" dirty="0">
                <a:solidFill>
                  <a:schemeClr val="bg1"/>
                </a:solidFill>
              </a:rPr>
              <a:t>PÚBLICO ESTÁ.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8009" y="3534457"/>
            <a:ext cx="7772400" cy="58645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dirty="0" err="1">
                <a:solidFill>
                  <a:prstClr val="white"/>
                </a:solidFill>
              </a:rPr>
              <a:t>Nas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cidades</a:t>
            </a:r>
            <a:r>
              <a:rPr lang="en-US" sz="2800" dirty="0">
                <a:solidFill>
                  <a:prstClr val="white"/>
                </a:solidFill>
              </a:rPr>
              <a:t>, </a:t>
            </a:r>
            <a:r>
              <a:rPr lang="en-US" sz="2800" dirty="0" err="1">
                <a:solidFill>
                  <a:prstClr val="white"/>
                </a:solidFill>
              </a:rPr>
              <a:t>onde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tudo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acontece</a:t>
            </a:r>
            <a:r>
              <a:rPr lang="en-US" sz="2800" dirty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9" name="Picture 8" descr="urbana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288777"/>
            <a:ext cx="1461496" cy="4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88009" y="964734"/>
            <a:ext cx="8391834" cy="586450"/>
          </a:xfrm>
        </p:spPr>
        <p:txBody>
          <a:bodyPr wrap="none" lIns="0" tIns="0" rIns="0" bIns="0" anchor="t" anchorCtr="0">
            <a:noAutofit/>
          </a:bodyPr>
          <a:lstStyle/>
          <a:p>
            <a:pPr algn="l"/>
            <a:r>
              <a:rPr lang="en-US" sz="2000" b="1" spc="600" dirty="0" smtClean="0">
                <a:solidFill>
                  <a:srgbClr val="492458"/>
                </a:solidFill>
                <a:cs typeface="Calibri"/>
              </a:rPr>
              <a:t>PUBLICIDADE </a:t>
            </a:r>
            <a:r>
              <a:rPr lang="en-US" sz="2000" b="1" spc="600" dirty="0">
                <a:solidFill>
                  <a:srgbClr val="492458"/>
                </a:solidFill>
                <a:cs typeface="Calibri"/>
              </a:rPr>
              <a:t>É INFORMAÇÃO </a:t>
            </a:r>
            <a:endParaRPr lang="en-US" sz="2000" b="1" spc="600" dirty="0">
              <a:solidFill>
                <a:srgbClr val="492458"/>
              </a:solidFill>
              <a:cs typeface="Calibri"/>
            </a:endParaRPr>
          </a:p>
        </p:txBody>
      </p:sp>
      <p:pic>
        <p:nvPicPr>
          <p:cNvPr id="7" name="Imagem 6" descr="urbanaazu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310540"/>
            <a:ext cx="1461496" cy="492684"/>
          </a:xfrm>
          <a:prstGeom prst="rect">
            <a:avLst/>
          </a:prstGeom>
        </p:spPr>
      </p:pic>
      <p:pic>
        <p:nvPicPr>
          <p:cNvPr id="4099" name="Picture 3" descr="D:\OS1578\CHECKING XENON 2017\18_2017_25 ABRIL ORIGINAL\MCDONALDS 100 CLASSIC\1817_AMAZONAS  5255 I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22" y="1453937"/>
            <a:ext cx="2896090" cy="514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OS1578\Alessandra\Documents\OOH DIVERSOS\EMERGE\CHECKING CLIENTES\3-MAR 17\14.03 ARAUJO 26\1217_AFONS. P. 362 I 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56" y="1385699"/>
            <a:ext cx="2896089" cy="514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88009" y="1128510"/>
            <a:ext cx="8391834" cy="586450"/>
          </a:xfrm>
        </p:spPr>
        <p:txBody>
          <a:bodyPr wrap="none" lIns="0" tIns="0" rIns="0" bIns="0" anchor="t" anchorCtr="0">
            <a:noAutofit/>
          </a:bodyPr>
          <a:lstStyle/>
          <a:p>
            <a:pPr algn="l"/>
            <a:r>
              <a:rPr lang="en-US" sz="2000" b="1" spc="600" dirty="0" smtClean="0">
                <a:solidFill>
                  <a:srgbClr val="492458"/>
                </a:solidFill>
                <a:cs typeface="Calibri"/>
              </a:rPr>
              <a:t>PUBLICIDADE </a:t>
            </a:r>
            <a:r>
              <a:rPr lang="en-US" sz="2000" b="1" spc="600" dirty="0">
                <a:solidFill>
                  <a:srgbClr val="492458"/>
                </a:solidFill>
                <a:cs typeface="Calibri"/>
              </a:rPr>
              <a:t>É</a:t>
            </a:r>
            <a:r>
              <a:rPr lang="en-US" sz="2000" b="1" spc="600" dirty="0" smtClean="0">
                <a:solidFill>
                  <a:srgbClr val="492458"/>
                </a:solidFill>
                <a:cs typeface="Calibri"/>
              </a:rPr>
              <a:t> </a:t>
            </a:r>
            <a:br>
              <a:rPr lang="en-US" sz="2000" b="1" spc="600" dirty="0" smtClean="0">
                <a:solidFill>
                  <a:srgbClr val="492458"/>
                </a:solidFill>
                <a:cs typeface="Calibri"/>
              </a:rPr>
            </a:br>
            <a:r>
              <a:rPr lang="en-US" sz="2000" b="1" spc="600" dirty="0" smtClean="0">
                <a:solidFill>
                  <a:srgbClr val="492458"/>
                </a:solidFill>
                <a:cs typeface="Calibri"/>
              </a:rPr>
              <a:t>CULTURA!</a:t>
            </a:r>
            <a:endParaRPr lang="en-US" sz="2000" b="1" spc="600" dirty="0">
              <a:solidFill>
                <a:srgbClr val="492458"/>
              </a:solidFill>
              <a:cs typeface="Calibri"/>
            </a:endParaRPr>
          </a:p>
        </p:txBody>
      </p:sp>
      <p:pic>
        <p:nvPicPr>
          <p:cNvPr id="7" name="Imagem 6" descr="urbanaazu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310540"/>
            <a:ext cx="1461496" cy="492684"/>
          </a:xfrm>
          <a:prstGeom prst="rect">
            <a:avLst/>
          </a:prstGeom>
        </p:spPr>
      </p:pic>
      <p:pic>
        <p:nvPicPr>
          <p:cNvPr id="5123" name="Picture 3" descr="D:\OS1578\CHECKING 2017\16_2017 11 ABRIL\ED SHEEREN 20\1517_CRIST.M. 2450 I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38" y="1327297"/>
            <a:ext cx="3049605" cy="542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ony\Documents\CHECKING XENON 2017\1917_02 maio\GOOGLE 200\IMG-20170501-WA0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28" y="2726534"/>
            <a:ext cx="4663193" cy="262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20025" y="1360519"/>
            <a:ext cx="8391834" cy="586450"/>
          </a:xfrm>
        </p:spPr>
        <p:txBody>
          <a:bodyPr wrap="none" lIns="0" tIns="0" rIns="0" bIns="0" anchor="t" anchorCtr="0">
            <a:noAutofit/>
          </a:bodyPr>
          <a:lstStyle/>
          <a:p>
            <a:pPr algn="l"/>
            <a:r>
              <a:rPr lang="en-US" sz="2000" b="1" spc="600" dirty="0" smtClean="0">
                <a:solidFill>
                  <a:srgbClr val="492458"/>
                </a:solidFill>
                <a:cs typeface="Calibri"/>
              </a:rPr>
              <a:t>PUBLICIDADE É</a:t>
            </a:r>
            <a:br>
              <a:rPr lang="en-US" sz="2000" b="1" spc="600" dirty="0" smtClean="0">
                <a:solidFill>
                  <a:srgbClr val="492458"/>
                </a:solidFill>
                <a:cs typeface="Calibri"/>
              </a:rPr>
            </a:br>
            <a:r>
              <a:rPr lang="en-US" sz="2000" b="1" spc="600" dirty="0" smtClean="0">
                <a:solidFill>
                  <a:srgbClr val="492458"/>
                </a:solidFill>
                <a:cs typeface="Calibri"/>
              </a:rPr>
              <a:t>SAUDE </a:t>
            </a:r>
            <a:r>
              <a:rPr lang="en-US" sz="2000" b="1" spc="600" dirty="0" smtClean="0">
                <a:solidFill>
                  <a:srgbClr val="492458"/>
                </a:solidFill>
                <a:cs typeface="Calibri"/>
              </a:rPr>
              <a:t>!</a:t>
            </a:r>
            <a:endParaRPr lang="en-US" sz="2000" b="1" spc="600" dirty="0">
              <a:solidFill>
                <a:srgbClr val="492458"/>
              </a:solidFill>
              <a:cs typeface="Calibri"/>
            </a:endParaRPr>
          </a:p>
        </p:txBody>
      </p:sp>
      <p:pic>
        <p:nvPicPr>
          <p:cNvPr id="7" name="Imagem 6" descr="urbanaazu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310540"/>
            <a:ext cx="1461496" cy="492684"/>
          </a:xfrm>
          <a:prstGeom prst="rect">
            <a:avLst/>
          </a:prstGeom>
        </p:spPr>
      </p:pic>
      <p:pic>
        <p:nvPicPr>
          <p:cNvPr id="8194" name="Picture 2" descr="D:\OS1578\CHECKING 2017\15_2017_04 ABRIL\MIN SAUDE 200\1517_AFONS.P. 2960 E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43" y="556882"/>
            <a:ext cx="3308060" cy="588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88009" y="964734"/>
            <a:ext cx="8391834" cy="586450"/>
          </a:xfrm>
        </p:spPr>
        <p:txBody>
          <a:bodyPr wrap="none" lIns="0" tIns="0" rIns="0" bIns="0" anchor="t" anchorCtr="0">
            <a:noAutofit/>
          </a:bodyPr>
          <a:lstStyle/>
          <a:p>
            <a:pPr algn="l"/>
            <a:r>
              <a:rPr lang="en-US" sz="2000" b="1" spc="600" dirty="0" smtClean="0">
                <a:solidFill>
                  <a:srgbClr val="492458"/>
                </a:solidFill>
                <a:cs typeface="Calibri"/>
              </a:rPr>
              <a:t>PUBLICIDADE </a:t>
            </a:r>
            <a:r>
              <a:rPr lang="en-US" sz="2000" b="1" spc="600" dirty="0" smtClean="0">
                <a:solidFill>
                  <a:srgbClr val="492458"/>
                </a:solidFill>
                <a:cs typeface="Calibri"/>
              </a:rPr>
              <a:t>INCENTIVA O ESPORTE!</a:t>
            </a:r>
            <a:endParaRPr lang="en-US" sz="2000" b="1" spc="600" dirty="0">
              <a:solidFill>
                <a:srgbClr val="492458"/>
              </a:solidFill>
              <a:cs typeface="Calibri"/>
            </a:endParaRPr>
          </a:p>
        </p:txBody>
      </p:sp>
      <p:pic>
        <p:nvPicPr>
          <p:cNvPr id="7" name="Imagem 6" descr="urbanaazu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310540"/>
            <a:ext cx="1461496" cy="49268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31" y="1551184"/>
            <a:ext cx="6072187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4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88009" y="964734"/>
            <a:ext cx="8391834" cy="586450"/>
          </a:xfrm>
        </p:spPr>
        <p:txBody>
          <a:bodyPr wrap="none" lIns="0" tIns="0" rIns="0" bIns="0" anchor="t" anchorCtr="0">
            <a:noAutofit/>
          </a:bodyPr>
          <a:lstStyle/>
          <a:p>
            <a:pPr algn="l"/>
            <a:r>
              <a:rPr lang="en-US" sz="2000" b="1" spc="600" dirty="0" smtClean="0">
                <a:solidFill>
                  <a:srgbClr val="492458"/>
                </a:solidFill>
                <a:cs typeface="Calibri"/>
              </a:rPr>
              <a:t>PUBLICIDADE </a:t>
            </a:r>
            <a:r>
              <a:rPr lang="en-US" sz="2000" b="1" spc="600" dirty="0">
                <a:solidFill>
                  <a:srgbClr val="492458"/>
                </a:solidFill>
                <a:cs typeface="Calibri"/>
              </a:rPr>
              <a:t>É EDUCAÇÃO!</a:t>
            </a:r>
            <a:endParaRPr lang="en-US" sz="2000" b="1" spc="600" dirty="0">
              <a:solidFill>
                <a:srgbClr val="492458"/>
              </a:solidFill>
              <a:cs typeface="Calibri"/>
            </a:endParaRPr>
          </a:p>
        </p:txBody>
      </p:sp>
      <p:pic>
        <p:nvPicPr>
          <p:cNvPr id="7" name="Imagem 6" descr="urbanaazu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310540"/>
            <a:ext cx="1461496" cy="49268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0" y="1435004"/>
            <a:ext cx="3005818" cy="534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D:\OS1578\Alessandra\Documents\OOH DIVERSOS\EMERGE\CHECKING CLIENTES\2-FEV 17\07.02 UNA e UNI BH 60\AUG. L. 1823-I 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92" y="1435005"/>
            <a:ext cx="3004374" cy="534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10839" y="1105468"/>
            <a:ext cx="7772400" cy="5186150"/>
          </a:xfrm>
        </p:spPr>
        <p:txBody>
          <a:bodyPr wrap="none" lIns="0" tIns="0" rIns="0" bIns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200" b="1" spc="600" dirty="0" smtClean="0">
                <a:solidFill>
                  <a:schemeClr val="bg1"/>
                </a:solidFill>
              </a:rPr>
              <a:t>OBRIGADO</a:t>
            </a:r>
            <a:r>
              <a:rPr lang="en-US" sz="3200" b="1" spc="600" dirty="0" smtClean="0">
                <a:solidFill>
                  <a:schemeClr val="bg1"/>
                </a:solidFill>
              </a:rPr>
              <a:t>!</a:t>
            </a:r>
            <a:r>
              <a:rPr lang="en-US" sz="3200" b="1" spc="600" dirty="0">
                <a:solidFill>
                  <a:schemeClr val="bg1"/>
                </a:solidFill>
              </a:rPr>
              <a:t/>
            </a:r>
            <a:br>
              <a:rPr lang="en-US" sz="3200" b="1" spc="600" dirty="0">
                <a:solidFill>
                  <a:schemeClr val="bg1"/>
                </a:solidFill>
              </a:rPr>
            </a:br>
            <a:r>
              <a:rPr lang="en-US" sz="3200" b="1" spc="600" dirty="0" smtClean="0">
                <a:solidFill>
                  <a:schemeClr val="bg1"/>
                </a:solidFill>
              </a:rPr>
              <a:t>Frederico Nogueira</a:t>
            </a:r>
            <a:br>
              <a:rPr lang="en-US" sz="3200" b="1" spc="600" dirty="0" smtClean="0">
                <a:solidFill>
                  <a:schemeClr val="bg1"/>
                </a:solidFill>
              </a:rPr>
            </a:br>
            <a:r>
              <a:rPr lang="en-US" sz="2800" b="1" spc="600" dirty="0" smtClean="0">
                <a:solidFill>
                  <a:schemeClr val="bg1"/>
                </a:solidFill>
                <a:hlinkClick r:id="rId3"/>
              </a:rPr>
              <a:t>fnogueira@urbanamidia.com.br</a:t>
            </a:r>
            <a:r>
              <a:rPr lang="en-US" sz="2800" b="1" spc="600" dirty="0" smtClean="0">
                <a:solidFill>
                  <a:schemeClr val="bg1"/>
                </a:solidFill>
              </a:rPr>
              <a:t/>
            </a:r>
            <a:br>
              <a:rPr lang="en-US" sz="2800" b="1" spc="600" dirty="0" smtClean="0">
                <a:solidFill>
                  <a:schemeClr val="bg1"/>
                </a:solidFill>
              </a:rPr>
            </a:br>
            <a:r>
              <a:rPr lang="en-US" sz="2800" b="1" spc="600" dirty="0" smtClean="0">
                <a:solidFill>
                  <a:schemeClr val="bg1"/>
                </a:solidFill>
              </a:rPr>
              <a:t>(31) 99964-1622</a:t>
            </a:r>
            <a:br>
              <a:rPr lang="en-US" sz="2800" b="1" spc="600" dirty="0" smtClean="0">
                <a:solidFill>
                  <a:schemeClr val="bg1"/>
                </a:solidFill>
              </a:rPr>
            </a:br>
            <a:endParaRPr lang="en-US" sz="2800" b="1" spc="600" dirty="0">
              <a:solidFill>
                <a:schemeClr val="bg1"/>
              </a:solidFill>
            </a:endParaRPr>
          </a:p>
        </p:txBody>
      </p:sp>
      <p:pic>
        <p:nvPicPr>
          <p:cNvPr id="9" name="Picture 8" descr="urbana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288777"/>
            <a:ext cx="1461496" cy="4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8009" y="2541904"/>
            <a:ext cx="7772400" cy="1504318"/>
          </a:xfrm>
        </p:spPr>
        <p:txBody>
          <a:bodyPr wrap="none" lIns="0" tIns="0" rIns="0" bIns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200" b="1" spc="600" dirty="0" smtClean="0">
                <a:solidFill>
                  <a:schemeClr val="bg1"/>
                </a:solidFill>
              </a:rPr>
              <a:t>MOBILIÁRIO URBANO. </a:t>
            </a:r>
            <a:r>
              <a:rPr lang="en-US" sz="3200" b="1" spc="600" dirty="0">
                <a:solidFill>
                  <a:schemeClr val="bg1"/>
                </a:solidFill>
              </a:rPr>
              <a:t/>
            </a:r>
            <a:br>
              <a:rPr lang="en-US" sz="3200" b="1" spc="600" dirty="0">
                <a:solidFill>
                  <a:schemeClr val="bg1"/>
                </a:solidFill>
              </a:rPr>
            </a:br>
            <a:r>
              <a:rPr lang="en-US" sz="3200" b="1" spc="600" dirty="0">
                <a:solidFill>
                  <a:schemeClr val="bg1"/>
                </a:solidFill>
              </a:rPr>
              <a:t>UM MUNDO DE </a:t>
            </a:r>
            <a:br>
              <a:rPr lang="en-US" sz="3200" b="1" spc="600" dirty="0">
                <a:solidFill>
                  <a:schemeClr val="bg1"/>
                </a:solidFill>
              </a:rPr>
            </a:br>
            <a:r>
              <a:rPr lang="en-US" sz="3200" b="1" spc="600" dirty="0">
                <a:solidFill>
                  <a:schemeClr val="bg1"/>
                </a:solidFill>
              </a:rPr>
              <a:t>OPORTUNIDADES REAIS.</a:t>
            </a:r>
          </a:p>
        </p:txBody>
      </p:sp>
      <p:pic>
        <p:nvPicPr>
          <p:cNvPr id="9" name="Picture 8" descr="urbana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288777"/>
            <a:ext cx="1461496" cy="4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88009" y="964734"/>
            <a:ext cx="8391834" cy="586450"/>
          </a:xfrm>
        </p:spPr>
        <p:txBody>
          <a:bodyPr wrap="none" lIns="0" tIns="0" rIns="0" bIns="0" anchor="t" anchorCtr="0">
            <a:noAutofit/>
          </a:bodyPr>
          <a:lstStyle/>
          <a:p>
            <a:pPr algn="l"/>
            <a:r>
              <a:rPr lang="fr-FR" sz="2000" b="1" spc="600" dirty="0">
                <a:solidFill>
                  <a:srgbClr val="FFFFFF"/>
                </a:solidFill>
              </a:rPr>
              <a:t>MAIS TEMPO FORA DE CASA, SIGNIFICA </a:t>
            </a:r>
            <a:br>
              <a:rPr lang="fr-FR" sz="2000" b="1" spc="600" dirty="0">
                <a:solidFill>
                  <a:srgbClr val="FFFFFF"/>
                </a:solidFill>
              </a:rPr>
            </a:br>
            <a:r>
              <a:rPr lang="fr-FR" sz="2000" b="1" spc="600" dirty="0">
                <a:solidFill>
                  <a:srgbClr val="FFFFFF"/>
                </a:solidFill>
              </a:rPr>
              <a:t>MAIS TEMPO DE EXPOSIÇÃO À MÍDIA OOH. </a:t>
            </a:r>
          </a:p>
        </p:txBody>
      </p:sp>
      <p:pic>
        <p:nvPicPr>
          <p:cNvPr id="12" name="Picture 11" descr="urbana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288777"/>
            <a:ext cx="1461496" cy="492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8488"/>
            <a:ext cx="9144000" cy="37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88009" y="964734"/>
            <a:ext cx="8391834" cy="586450"/>
          </a:xfrm>
        </p:spPr>
        <p:txBody>
          <a:bodyPr wrap="none" lIns="0" tIns="0" rIns="0" bIns="0" anchor="t" anchorCtr="0">
            <a:noAutofit/>
          </a:bodyPr>
          <a:lstStyle/>
          <a:p>
            <a:pPr algn="l"/>
            <a:r>
              <a:rPr lang="pt-BR" sz="2000" b="1" spc="600" dirty="0">
                <a:solidFill>
                  <a:srgbClr val="FFFFFF"/>
                </a:solidFill>
              </a:rPr>
              <a:t>UMA MÍDIA URBANA POR EXCELÊNCIA:</a:t>
            </a:r>
            <a:br>
              <a:rPr lang="pt-BR" sz="2000" b="1" spc="600" dirty="0">
                <a:solidFill>
                  <a:srgbClr val="FFFFFF"/>
                </a:solidFill>
              </a:rPr>
            </a:br>
            <a:r>
              <a:rPr lang="pt-BR" sz="2000" b="1" spc="600" dirty="0">
                <a:solidFill>
                  <a:srgbClr val="FFFFFF"/>
                </a:solidFill>
              </a:rPr>
              <a:t>ESTÁ ONDE O PÚBLICO ESTÁ.</a:t>
            </a:r>
            <a:br>
              <a:rPr lang="pt-BR" sz="2000" b="1" spc="600" dirty="0">
                <a:solidFill>
                  <a:srgbClr val="FFFFFF"/>
                </a:solidFill>
              </a:rPr>
            </a:br>
            <a:r>
              <a:rPr lang="en-US" sz="2000" spc="600" baseline="30000" dirty="0">
                <a:solidFill>
                  <a:srgbClr val="FFFFFF"/>
                </a:solidFill>
              </a:rPr>
              <a:t/>
            </a:r>
            <a:br>
              <a:rPr lang="en-US" sz="2000" spc="600" baseline="30000" dirty="0">
                <a:solidFill>
                  <a:srgbClr val="FFFFFF"/>
                </a:solidFill>
              </a:rPr>
            </a:br>
            <a:endParaRPr lang="en-US" sz="2000" spc="600" baseline="30000" dirty="0">
              <a:solidFill>
                <a:srgbClr val="FFFFFF"/>
              </a:solidFill>
            </a:endParaRPr>
          </a:p>
        </p:txBody>
      </p:sp>
      <p:pic>
        <p:nvPicPr>
          <p:cNvPr id="12" name="Picture 11" descr="urbana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288777"/>
            <a:ext cx="1461496" cy="492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5918"/>
            <a:ext cx="9144000" cy="384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88009" y="964734"/>
            <a:ext cx="8391834" cy="586450"/>
          </a:xfrm>
        </p:spPr>
        <p:txBody>
          <a:bodyPr wrap="none" lIns="0" tIns="0" rIns="0" bIns="0" anchor="t" anchorCtr="0">
            <a:noAutofit/>
          </a:bodyPr>
          <a:lstStyle/>
          <a:p>
            <a:pPr algn="l"/>
            <a:r>
              <a:rPr lang="pt-BR" sz="2000" b="1" spc="600" dirty="0">
                <a:solidFill>
                  <a:srgbClr val="FFFFFF"/>
                </a:solidFill>
              </a:rPr>
              <a:t>É UMA MÍDIA QUE TEM MUITO </a:t>
            </a:r>
            <a:br>
              <a:rPr lang="pt-BR" sz="2000" b="1" spc="600" dirty="0">
                <a:solidFill>
                  <a:srgbClr val="FFFFFF"/>
                </a:solidFill>
              </a:rPr>
            </a:br>
            <a:r>
              <a:rPr lang="pt-BR" sz="2000" b="1" spc="600" dirty="0">
                <a:solidFill>
                  <a:srgbClr val="FFFFFF"/>
                </a:solidFill>
              </a:rPr>
              <a:t>A CRESCER NO BRASIL.</a:t>
            </a:r>
            <a:br>
              <a:rPr lang="pt-BR" sz="2000" b="1" spc="600" dirty="0">
                <a:solidFill>
                  <a:srgbClr val="FFFFFF"/>
                </a:solidFill>
              </a:rPr>
            </a:br>
            <a:r>
              <a:rPr lang="en-US" sz="2000" spc="600" baseline="30000" dirty="0">
                <a:solidFill>
                  <a:srgbClr val="FFFFFF"/>
                </a:solidFill>
              </a:rPr>
              <a:t/>
            </a:r>
            <a:br>
              <a:rPr lang="en-US" sz="2000" spc="600" baseline="30000" dirty="0">
                <a:solidFill>
                  <a:srgbClr val="FFFFFF"/>
                </a:solidFill>
              </a:rPr>
            </a:br>
            <a:r>
              <a:rPr lang="en-US" sz="2000" spc="600" baseline="30000" dirty="0">
                <a:solidFill>
                  <a:srgbClr val="FFFFFF"/>
                </a:solidFill>
              </a:rPr>
              <a:t/>
            </a:r>
            <a:br>
              <a:rPr lang="en-US" sz="2000" spc="600" baseline="30000" dirty="0">
                <a:solidFill>
                  <a:srgbClr val="FFFFFF"/>
                </a:solidFill>
              </a:rPr>
            </a:br>
            <a:endParaRPr lang="en-US" sz="2000" spc="600" baseline="30000" dirty="0">
              <a:solidFill>
                <a:srgbClr val="FFFFFF"/>
              </a:solidFill>
            </a:endParaRPr>
          </a:p>
        </p:txBody>
      </p:sp>
      <p:pic>
        <p:nvPicPr>
          <p:cNvPr id="12" name="Picture 11" descr="urbana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288777"/>
            <a:ext cx="1461496" cy="492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1222"/>
            <a:ext cx="9144000" cy="39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88009" y="964734"/>
            <a:ext cx="8391834" cy="586450"/>
          </a:xfrm>
        </p:spPr>
        <p:txBody>
          <a:bodyPr wrap="none" lIns="0" tIns="0" rIns="0" bIns="0" anchor="t" anchorCtr="0">
            <a:noAutofit/>
          </a:bodyPr>
          <a:lstStyle/>
          <a:p>
            <a:pPr algn="l"/>
            <a:r>
              <a:rPr lang="en-US" sz="1900" b="1" spc="600" dirty="0">
                <a:solidFill>
                  <a:srgbClr val="FFFFFF"/>
                </a:solidFill>
              </a:rPr>
              <a:t>P</a:t>
            </a:r>
            <a:r>
              <a:rPr lang="x-none" sz="1900" b="1" spc="600" dirty="0">
                <a:solidFill>
                  <a:srgbClr val="FFFFFF"/>
                </a:solidFill>
              </a:rPr>
              <a:t>REDOMINANTEMENTE DE CLASSE MÉDIA URBANA.</a:t>
            </a:r>
            <a:br>
              <a:rPr lang="x-none" sz="1900" b="1" spc="600" dirty="0">
                <a:solidFill>
                  <a:srgbClr val="FFFFFF"/>
                </a:solidFill>
              </a:rPr>
            </a:br>
            <a:r>
              <a:rPr lang="en-US" sz="1900" b="1" spc="600" dirty="0">
                <a:solidFill>
                  <a:srgbClr val="FFFFFF"/>
                </a:solidFill>
              </a:rPr>
              <a:t>A</a:t>
            </a:r>
            <a:r>
              <a:rPr lang="x-none" sz="1900" b="1" spc="600" dirty="0">
                <a:solidFill>
                  <a:srgbClr val="FFFFFF"/>
                </a:solidFill>
              </a:rPr>
              <a:t> CLASSE SOCIAL QUE MAIS CONSOME.</a:t>
            </a:r>
            <a:endParaRPr lang="en-US" sz="1900" spc="600" baseline="30000" dirty="0">
              <a:solidFill>
                <a:srgbClr val="FFFFFF"/>
              </a:solidFill>
            </a:endParaRPr>
          </a:p>
        </p:txBody>
      </p:sp>
      <p:pic>
        <p:nvPicPr>
          <p:cNvPr id="12" name="Picture 11" descr="urbana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288777"/>
            <a:ext cx="1461496" cy="492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1" y="2204864"/>
            <a:ext cx="6494378" cy="3403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3898" y="2019300"/>
            <a:ext cx="34563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57% geração BC.</a:t>
            </a:r>
          </a:p>
          <a:p>
            <a:r>
              <a:rPr lang="pt-BR" sz="1400" dirty="0">
                <a:solidFill>
                  <a:schemeClr val="bg1"/>
                </a:solidFill>
              </a:rPr>
              <a:t>Os filhos da classe média são os grandes </a:t>
            </a:r>
          </a:p>
          <a:p>
            <a:r>
              <a:rPr lang="pt-BR" sz="1400" dirty="0">
                <a:solidFill>
                  <a:schemeClr val="bg1"/>
                </a:solidFill>
              </a:rPr>
              <a:t>formadores de opinião de suas famílias: </a:t>
            </a:r>
          </a:p>
          <a:p>
            <a:r>
              <a:rPr lang="pt-BR" sz="1400" dirty="0">
                <a:solidFill>
                  <a:schemeClr val="bg1"/>
                </a:solidFill>
              </a:rPr>
              <a:t>com mais escolaridade são mais informados, </a:t>
            </a:r>
          </a:p>
          <a:p>
            <a:r>
              <a:rPr lang="pt-BR" sz="1400" dirty="0">
                <a:solidFill>
                  <a:schemeClr val="bg1"/>
                </a:solidFill>
              </a:rPr>
              <a:t>conectados à internet e com opiniões menos </a:t>
            </a:r>
          </a:p>
          <a:p>
            <a:r>
              <a:rPr lang="pt-BR" sz="1400" dirty="0">
                <a:solidFill>
                  <a:schemeClr val="bg1"/>
                </a:solidFill>
              </a:rPr>
              <a:t>conservadoras do que seus país.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8009" y="2759619"/>
            <a:ext cx="7772400" cy="1504318"/>
          </a:xfrm>
        </p:spPr>
        <p:txBody>
          <a:bodyPr wrap="none" lIns="0" tIns="0" rIns="0" bIns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100" b="1" spc="600" dirty="0">
                <a:solidFill>
                  <a:schemeClr val="bg1"/>
                </a:solidFill>
              </a:rPr>
              <a:t>MOBILIÁRIO URBANO DA URBANA.</a:t>
            </a:r>
            <a:br>
              <a:rPr lang="en-US" sz="3100" b="1" spc="600" dirty="0">
                <a:solidFill>
                  <a:schemeClr val="bg1"/>
                </a:solidFill>
              </a:rPr>
            </a:br>
            <a:r>
              <a:rPr lang="en-US" sz="3100" b="1" spc="600" dirty="0">
                <a:solidFill>
                  <a:schemeClr val="bg1"/>
                </a:solidFill>
              </a:rPr>
              <a:t>TRANSFORMANDO BELO HORIZONTE.</a:t>
            </a:r>
          </a:p>
        </p:txBody>
      </p:sp>
      <p:pic>
        <p:nvPicPr>
          <p:cNvPr id="9" name="Picture 8" descr="urbana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288777"/>
            <a:ext cx="1461496" cy="4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rbana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9" y="288777"/>
            <a:ext cx="1461496" cy="4926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07267" y="3312677"/>
            <a:ext cx="3657493" cy="108597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 err="1">
                <a:solidFill>
                  <a:schemeClr val="bg1"/>
                </a:solidFill>
              </a:rPr>
              <a:t>Concessão</a:t>
            </a:r>
            <a:endParaRPr lang="en-US" sz="2000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000" dirty="0" err="1">
                <a:solidFill>
                  <a:schemeClr val="bg1"/>
                </a:solidFill>
              </a:rPr>
              <a:t>Construção</a:t>
            </a:r>
            <a:r>
              <a:rPr lang="en-US" sz="2000" dirty="0">
                <a:solidFill>
                  <a:schemeClr val="bg1"/>
                </a:solidFill>
              </a:rPr>
              <a:t> de 1300 </a:t>
            </a:r>
            <a:r>
              <a:rPr lang="en-US" sz="2000" dirty="0" err="1">
                <a:solidFill>
                  <a:schemeClr val="bg1"/>
                </a:solidFill>
              </a:rPr>
              <a:t>abrigos</a:t>
            </a:r>
            <a:endParaRPr lang="en-US" sz="2000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000" dirty="0" err="1">
                <a:solidFill>
                  <a:schemeClr val="bg1"/>
                </a:solidFill>
              </a:rPr>
              <a:t>Manutenção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47277" y="3239459"/>
            <a:ext cx="1748508" cy="160331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000" dirty="0" err="1">
                <a:solidFill>
                  <a:schemeClr val="bg1"/>
                </a:solidFill>
              </a:rPr>
              <a:t>Vencedora</a:t>
            </a:r>
            <a:r>
              <a:rPr lang="en-US" sz="2000" dirty="0">
                <a:solidFill>
                  <a:schemeClr val="bg1"/>
                </a:solidFill>
              </a:rPr>
              <a:t> do</a:t>
            </a:r>
          </a:p>
          <a:p>
            <a:pPr>
              <a:spcBef>
                <a:spcPts val="0"/>
              </a:spcBef>
            </a:pPr>
            <a:r>
              <a:rPr lang="en-US" sz="2000" dirty="0" err="1">
                <a:solidFill>
                  <a:schemeClr val="bg1"/>
                </a:solidFill>
              </a:rPr>
              <a:t>contrato</a:t>
            </a:r>
            <a:r>
              <a:rPr lang="en-US" sz="2000" dirty="0">
                <a:solidFill>
                  <a:schemeClr val="bg1"/>
                </a:solidFill>
              </a:rPr>
              <a:t> de</a:t>
            </a:r>
          </a:p>
          <a:p>
            <a:pPr>
              <a:spcBef>
                <a:spcPts val="0"/>
              </a:spcBef>
            </a:pPr>
            <a:r>
              <a:rPr lang="en-US" sz="2000" dirty="0" err="1">
                <a:solidFill>
                  <a:schemeClr val="bg1"/>
                </a:solidFill>
              </a:rPr>
              <a:t>concessão</a:t>
            </a:r>
            <a:r>
              <a:rPr lang="en-US" sz="2000" dirty="0">
                <a:solidFill>
                  <a:schemeClr val="bg1"/>
                </a:solidFill>
              </a:rPr>
              <a:t> de</a:t>
            </a:r>
          </a:p>
          <a:p>
            <a:pPr>
              <a:spcBef>
                <a:spcPts val="0"/>
              </a:spcBef>
            </a:pPr>
            <a:r>
              <a:rPr lang="en-US" sz="2000" dirty="0" err="1">
                <a:solidFill>
                  <a:schemeClr val="bg1"/>
                </a:solidFill>
              </a:rPr>
              <a:t>Mobiliário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000" dirty="0" err="1">
                <a:solidFill>
                  <a:schemeClr val="bg1"/>
                </a:solidFill>
              </a:rPr>
              <a:t>Urbano</a:t>
            </a:r>
            <a:r>
              <a:rPr lang="en-US" sz="2000" dirty="0">
                <a:solidFill>
                  <a:schemeClr val="bg1"/>
                </a:solidFill>
              </a:rPr>
              <a:t> de BH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09" y="1879360"/>
            <a:ext cx="3187700" cy="43561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324580" y="4611066"/>
            <a:ext cx="2841520" cy="0"/>
          </a:xfrm>
          <a:prstGeom prst="line">
            <a:avLst/>
          </a:prstGeom>
          <a:ln w="5080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5387014" y="4415833"/>
            <a:ext cx="2742802" cy="42041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 err="1">
                <a:solidFill>
                  <a:srgbClr val="F18218"/>
                </a:solidFill>
              </a:rPr>
              <a:t>Exclusividade</a:t>
            </a:r>
            <a:r>
              <a:rPr lang="en-US" sz="2000" dirty="0">
                <a:solidFill>
                  <a:srgbClr val="F18218"/>
                </a:solidFill>
              </a:rPr>
              <a:t> </a:t>
            </a:r>
            <a:r>
              <a:rPr lang="en-US" sz="2000" dirty="0" err="1">
                <a:solidFill>
                  <a:srgbClr val="F18218"/>
                </a:solidFill>
              </a:rPr>
              <a:t>por</a:t>
            </a:r>
            <a:r>
              <a:rPr lang="en-US" sz="2000" dirty="0">
                <a:solidFill>
                  <a:srgbClr val="F18218"/>
                </a:solidFill>
              </a:rPr>
              <a:t> 25 </a:t>
            </a:r>
            <a:r>
              <a:rPr lang="en-US" sz="2000" dirty="0" err="1">
                <a:solidFill>
                  <a:srgbClr val="F18218"/>
                </a:solidFill>
              </a:rPr>
              <a:t>anos</a:t>
            </a:r>
            <a:r>
              <a:rPr lang="en-US" sz="2000" dirty="0">
                <a:solidFill>
                  <a:srgbClr val="F18218"/>
                </a:solidFill>
              </a:rPr>
              <a:t>.</a:t>
            </a:r>
            <a:endParaRPr lang="en-US" sz="1100" dirty="0">
              <a:solidFill>
                <a:srgbClr val="F18218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675709" y="3546704"/>
            <a:ext cx="1531131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675709" y="3817959"/>
            <a:ext cx="1531131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675709" y="4113444"/>
            <a:ext cx="1531131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88009" y="1227712"/>
            <a:ext cx="8391834" cy="586450"/>
          </a:xfrm>
        </p:spPr>
        <p:txBody>
          <a:bodyPr wrap="none" lIns="0" tIns="0" rIns="0" bIns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000" b="1" spc="600" dirty="0">
                <a:solidFill>
                  <a:schemeClr val="bg1"/>
                </a:solidFill>
              </a:rPr>
              <a:t>ABRIGOS DE ÔNIBUS EM BELO HORIZONTE</a:t>
            </a:r>
          </a:p>
        </p:txBody>
      </p:sp>
    </p:spTree>
    <p:extLst>
      <p:ext uri="{BB962C8B-B14F-4D97-AF65-F5344CB8AC3E}">
        <p14:creationId xmlns:p14="http://schemas.microsoft.com/office/powerpoint/2010/main" val="1555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294</Words>
  <Application>Microsoft Office PowerPoint</Application>
  <PresentationFormat>Apresentação na tela (4:3)</PresentationFormat>
  <Paragraphs>71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Office Theme</vt:lpstr>
      <vt:lpstr>1_Office Theme</vt:lpstr>
      <vt:lpstr>3_Office Theme</vt:lpstr>
      <vt:lpstr>4_Office Theme</vt:lpstr>
      <vt:lpstr>5_Office Theme</vt:lpstr>
      <vt:lpstr>6_Office Theme</vt:lpstr>
      <vt:lpstr>2_Office Theme</vt:lpstr>
      <vt:lpstr>DIREITOS E DEVERES NA  Utilização  DO  espaço  URBANO  MOBILIÁRIO URBANO E  PUBLICIDADE.  </vt:lpstr>
      <vt:lpstr>A MÍDIA QUE ESTÁ ONDE O  PÚBLICO ESTÁ.</vt:lpstr>
      <vt:lpstr>MOBILIÁRIO URBANO.  UM MUNDO DE  OPORTUNIDADES REAIS.</vt:lpstr>
      <vt:lpstr>MAIS TEMPO FORA DE CASA, SIGNIFICA  MAIS TEMPO DE EXPOSIÇÃO À MÍDIA OOH. </vt:lpstr>
      <vt:lpstr>UMA MÍDIA URBANA POR EXCELÊNCIA: ESTÁ ONDE O PÚBLICO ESTÁ.  </vt:lpstr>
      <vt:lpstr>É UMA MÍDIA QUE TEM MUITO  A CRESCER NO BRASIL.   </vt:lpstr>
      <vt:lpstr>PREDOMINANTEMENTE DE CLASSE MÉDIA URBANA. A CLASSE SOCIAL QUE MAIS CONSOME.</vt:lpstr>
      <vt:lpstr>MOBILIÁRIO URBANO DA URBANA. TRANSFORMANDO BELO HORIZONTE.</vt:lpstr>
      <vt:lpstr>ABRIGOS DE ÔNIBUS EM BELO HORIZONTE</vt:lpstr>
      <vt:lpstr>CRIADOS PELO TALENTO DA TERRA. O PREMIADO GUSTAVO PENNA.</vt:lpstr>
      <vt:lpstr>Apresentação do PowerPoint</vt:lpstr>
      <vt:lpstr>Apresentação do PowerPoint</vt:lpstr>
      <vt:lpstr>NOSSA MISSÃO.</vt:lpstr>
      <vt:lpstr>ENRIQUECER A EXPERIÊNCIA DA  MOBILIDADE URBANA.</vt:lpstr>
      <vt:lpstr>Apresentação do PowerPoint</vt:lpstr>
      <vt:lpstr>DIREITOS E DEVERES NA Utilização DO espaço URBANO</vt:lpstr>
      <vt:lpstr>Apresentação do PowerPoint</vt:lpstr>
      <vt:lpstr>Mobiliário urbano e a Publicidade.</vt:lpstr>
      <vt:lpstr>PUBLICIDADE GERA OPORTUNIDADES  DE EMPREGOS</vt:lpstr>
      <vt:lpstr>PUBLICIDADE É INFORMAÇÃO </vt:lpstr>
      <vt:lpstr>PUBLICIDADE É  CULTURA!</vt:lpstr>
      <vt:lpstr>PUBLICIDADE É SAUDE !</vt:lpstr>
      <vt:lpstr>PUBLICIDADE INCENTIVA O ESPORTE!</vt:lpstr>
      <vt:lpstr>PUBLICIDADE É EDUCAÇÃO!</vt:lpstr>
      <vt:lpstr>OBRIGADO! Frederico Nogueira fnogueira@urbanamidia.com.br (31) 99964-1622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MOBILIDADE URBANA</dc:title>
  <dc:creator>Martin Luz</dc:creator>
  <cp:lastModifiedBy>Sony</cp:lastModifiedBy>
  <cp:revision>82</cp:revision>
  <cp:lastPrinted>2016-05-31T12:12:17Z</cp:lastPrinted>
  <dcterms:created xsi:type="dcterms:W3CDTF">2016-04-15T15:46:07Z</dcterms:created>
  <dcterms:modified xsi:type="dcterms:W3CDTF">2017-05-08T13:04:10Z</dcterms:modified>
</cp:coreProperties>
</file>