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16" r:id="rId2"/>
    <p:sldMasterId id="2147483823" r:id="rId3"/>
    <p:sldMasterId id="2147483830" r:id="rId4"/>
    <p:sldMasterId id="2147483842" r:id="rId5"/>
    <p:sldMasterId id="2147483854" r:id="rId6"/>
    <p:sldMasterId id="2147483866" r:id="rId7"/>
  </p:sldMasterIdLst>
  <p:notesMasterIdLst>
    <p:notesMasterId r:id="rId81"/>
  </p:notesMasterIdLst>
  <p:sldIdLst>
    <p:sldId id="504" r:id="rId8"/>
    <p:sldId id="261" r:id="rId9"/>
    <p:sldId id="557" r:id="rId10"/>
    <p:sldId id="377" r:id="rId11"/>
    <p:sldId id="378" r:id="rId12"/>
    <p:sldId id="379" r:id="rId13"/>
    <p:sldId id="380" r:id="rId14"/>
    <p:sldId id="526" r:id="rId15"/>
    <p:sldId id="382" r:id="rId16"/>
    <p:sldId id="527" r:id="rId17"/>
    <p:sldId id="385" r:id="rId18"/>
    <p:sldId id="528" r:id="rId19"/>
    <p:sldId id="529" r:id="rId20"/>
    <p:sldId id="439" r:id="rId21"/>
    <p:sldId id="576" r:id="rId22"/>
    <p:sldId id="530" r:id="rId23"/>
    <p:sldId id="468" r:id="rId24"/>
    <p:sldId id="469" r:id="rId25"/>
    <p:sldId id="487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4" r:id="rId39"/>
    <p:sldId id="547" r:id="rId40"/>
    <p:sldId id="545" r:id="rId41"/>
    <p:sldId id="546" r:id="rId42"/>
    <p:sldId id="550" r:id="rId43"/>
    <p:sldId id="573" r:id="rId44"/>
    <p:sldId id="552" r:id="rId45"/>
    <p:sldId id="553" r:id="rId46"/>
    <p:sldId id="554" r:id="rId47"/>
    <p:sldId id="480" r:id="rId48"/>
    <p:sldId id="343" r:id="rId49"/>
    <p:sldId id="424" r:id="rId50"/>
    <p:sldId id="558" r:id="rId51"/>
    <p:sldId id="559" r:id="rId52"/>
    <p:sldId id="560" r:id="rId53"/>
    <p:sldId id="561" r:id="rId54"/>
    <p:sldId id="562" r:id="rId55"/>
    <p:sldId id="563" r:id="rId56"/>
    <p:sldId id="564" r:id="rId57"/>
    <p:sldId id="565" r:id="rId58"/>
    <p:sldId id="566" r:id="rId59"/>
    <p:sldId id="567" r:id="rId60"/>
    <p:sldId id="568" r:id="rId61"/>
    <p:sldId id="569" r:id="rId62"/>
    <p:sldId id="570" r:id="rId63"/>
    <p:sldId id="505" r:id="rId64"/>
    <p:sldId id="506" r:id="rId65"/>
    <p:sldId id="508" r:id="rId66"/>
    <p:sldId id="509" r:id="rId67"/>
    <p:sldId id="510" r:id="rId68"/>
    <p:sldId id="511" r:id="rId69"/>
    <p:sldId id="512" r:id="rId70"/>
    <p:sldId id="513" r:id="rId71"/>
    <p:sldId id="514" r:id="rId72"/>
    <p:sldId id="515" r:id="rId73"/>
    <p:sldId id="516" r:id="rId74"/>
    <p:sldId id="517" r:id="rId75"/>
    <p:sldId id="518" r:id="rId76"/>
    <p:sldId id="575" r:id="rId77"/>
    <p:sldId id="520" r:id="rId78"/>
    <p:sldId id="522" r:id="rId79"/>
    <p:sldId id="572" r:id="rId8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C7481"/>
    <a:srgbClr val="99FFCC"/>
    <a:srgbClr val="FF99CC"/>
    <a:srgbClr val="FF9933"/>
    <a:srgbClr val="99FF66"/>
    <a:srgbClr val="006600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4" autoAdjust="0"/>
    <p:restoredTop sz="94660"/>
  </p:normalViewPr>
  <p:slideViewPr>
    <p:cSldViewPr>
      <p:cViewPr varScale="1">
        <p:scale>
          <a:sx n="69" d="100"/>
          <a:sy n="69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presProps" Target="presProp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notesMaster" Target="notesMasters/notesMaster1.xml"/><Relationship Id="rId86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CA34B-3E66-4958-9004-A87A77D18B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1D70C7-360D-4679-A807-64F7512C324A}">
      <dgm:prSet phldrT="[Texto]"/>
      <dgm:spPr/>
      <dgm:t>
        <a:bodyPr/>
        <a:lstStyle/>
        <a:p>
          <a:r>
            <a:rPr lang="pt-BR" b="1" dirty="0"/>
            <a:t>PROJETO</a:t>
          </a:r>
        </a:p>
      </dgm:t>
    </dgm:pt>
    <dgm:pt modelId="{AF90C69D-B0B6-4BF9-A022-83322BB18D32}" type="parTrans" cxnId="{375C6E3C-7931-4206-A8B9-8E90491A4F8D}">
      <dgm:prSet/>
      <dgm:spPr/>
      <dgm:t>
        <a:bodyPr/>
        <a:lstStyle/>
        <a:p>
          <a:endParaRPr lang="pt-BR"/>
        </a:p>
      </dgm:t>
    </dgm:pt>
    <dgm:pt modelId="{09637AEF-41F5-4920-8962-D1A28FD03F13}" type="sibTrans" cxnId="{375C6E3C-7931-4206-A8B9-8E90491A4F8D}">
      <dgm:prSet/>
      <dgm:spPr/>
      <dgm:t>
        <a:bodyPr/>
        <a:lstStyle/>
        <a:p>
          <a:endParaRPr lang="pt-BR"/>
        </a:p>
      </dgm:t>
    </dgm:pt>
    <dgm:pt modelId="{F01D7F0B-3AA9-4CB2-893F-92B3AB0B854D}">
      <dgm:prSet phldrT="[Texto]"/>
      <dgm:spPr/>
      <dgm:t>
        <a:bodyPr/>
        <a:lstStyle/>
        <a:p>
          <a:r>
            <a:rPr lang="pt-BR" b="1" dirty="0"/>
            <a:t>COMISSÃO</a:t>
          </a:r>
        </a:p>
      </dgm:t>
    </dgm:pt>
    <dgm:pt modelId="{85BB39D2-D129-4F94-8DB1-9DA0B59C4932}" type="parTrans" cxnId="{6DB8E88D-1664-4ADE-A84A-E5D17F004328}">
      <dgm:prSet/>
      <dgm:spPr/>
      <dgm:t>
        <a:bodyPr/>
        <a:lstStyle/>
        <a:p>
          <a:endParaRPr lang="pt-BR"/>
        </a:p>
      </dgm:t>
    </dgm:pt>
    <dgm:pt modelId="{97ED2211-EC77-4DA4-9F17-DF68631D27B2}" type="sibTrans" cxnId="{6DB8E88D-1664-4ADE-A84A-E5D17F004328}">
      <dgm:prSet/>
      <dgm:spPr/>
      <dgm:t>
        <a:bodyPr/>
        <a:lstStyle/>
        <a:p>
          <a:endParaRPr lang="pt-BR"/>
        </a:p>
      </dgm:t>
    </dgm:pt>
    <dgm:pt modelId="{EEDF4831-A55C-4FFC-9738-EA4B242ABF5F}">
      <dgm:prSet phldrT="[Texto]"/>
      <dgm:spPr/>
      <dgm:t>
        <a:bodyPr/>
        <a:lstStyle/>
        <a:p>
          <a:r>
            <a:rPr lang="pt-BR" b="1" dirty="0"/>
            <a:t>PLENÁRIO</a:t>
          </a:r>
        </a:p>
      </dgm:t>
    </dgm:pt>
    <dgm:pt modelId="{FDF1ADE8-B1DC-463F-A3D5-70A09B328F29}" type="parTrans" cxnId="{CB921D51-FB71-4AFB-89A5-596335584613}">
      <dgm:prSet/>
      <dgm:spPr/>
      <dgm:t>
        <a:bodyPr/>
        <a:lstStyle/>
        <a:p>
          <a:endParaRPr lang="pt-BR"/>
        </a:p>
      </dgm:t>
    </dgm:pt>
    <dgm:pt modelId="{A6A5CA9A-88A3-4859-B594-3090DA2C2C79}" type="sibTrans" cxnId="{CB921D51-FB71-4AFB-89A5-596335584613}">
      <dgm:prSet/>
      <dgm:spPr/>
      <dgm:t>
        <a:bodyPr/>
        <a:lstStyle/>
        <a:p>
          <a:endParaRPr lang="pt-BR"/>
        </a:p>
      </dgm:t>
    </dgm:pt>
    <dgm:pt modelId="{25BFE55A-1DF7-4CE5-9A35-A8D38F6BD067}" type="pres">
      <dgm:prSet presAssocID="{17BCA34B-3E66-4958-9004-A87A77D18B9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A93FA64-B158-46F2-96E5-4275A75DD6A5}" type="pres">
      <dgm:prSet presAssocID="{2D1D70C7-360D-4679-A807-64F7512C324A}" presName="Accent1" presStyleCnt="0"/>
      <dgm:spPr/>
    </dgm:pt>
    <dgm:pt modelId="{F61BF9E1-0793-4DF3-B549-614575BABDF3}" type="pres">
      <dgm:prSet presAssocID="{2D1D70C7-360D-4679-A807-64F7512C324A}" presName="Accent" presStyleLbl="node1" presStyleIdx="0" presStyleCnt="3"/>
      <dgm:spPr>
        <a:solidFill>
          <a:srgbClr val="FFFF00"/>
        </a:solidFill>
        <a:ln w="76200">
          <a:solidFill>
            <a:schemeClr val="tx1"/>
          </a:solidFill>
        </a:ln>
      </dgm:spPr>
    </dgm:pt>
    <dgm:pt modelId="{FE214B01-1681-4635-B366-85D87C05E284}" type="pres">
      <dgm:prSet presAssocID="{2D1D70C7-360D-4679-A807-64F7512C324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3A604E7-125C-4AD4-B0CF-6FEF9B982395}" type="pres">
      <dgm:prSet presAssocID="{F01D7F0B-3AA9-4CB2-893F-92B3AB0B854D}" presName="Accent2" presStyleCnt="0"/>
      <dgm:spPr/>
    </dgm:pt>
    <dgm:pt modelId="{B3057E1C-9376-40B6-8A73-0078C7715146}" type="pres">
      <dgm:prSet presAssocID="{F01D7F0B-3AA9-4CB2-893F-92B3AB0B854D}" presName="Accent" presStyleLbl="node1" presStyleIdx="1" presStyleCnt="3"/>
      <dgm:spPr>
        <a:solidFill>
          <a:srgbClr val="FF0000"/>
        </a:solidFill>
        <a:ln w="76200"/>
      </dgm:spPr>
    </dgm:pt>
    <dgm:pt modelId="{535A46A2-EAB9-42D1-8EE6-A03D5EA17D1A}" type="pres">
      <dgm:prSet presAssocID="{F01D7F0B-3AA9-4CB2-893F-92B3AB0B854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611E57C-9D9A-48E9-9369-128D8B1517A1}" type="pres">
      <dgm:prSet presAssocID="{EEDF4831-A55C-4FFC-9738-EA4B242ABF5F}" presName="Accent3" presStyleCnt="0"/>
      <dgm:spPr/>
    </dgm:pt>
    <dgm:pt modelId="{46816568-7426-464A-8C5D-CD8C3B532253}" type="pres">
      <dgm:prSet presAssocID="{EEDF4831-A55C-4FFC-9738-EA4B242ABF5F}" presName="Accent" presStyleLbl="node1" presStyleIdx="2" presStyleCnt="3"/>
      <dgm:spPr>
        <a:solidFill>
          <a:srgbClr val="00B0F0"/>
        </a:solidFill>
        <a:ln w="76200"/>
      </dgm:spPr>
    </dgm:pt>
    <dgm:pt modelId="{F3753336-9B14-4233-B25B-43310AD0A9D1}" type="pres">
      <dgm:prSet presAssocID="{EEDF4831-A55C-4FFC-9738-EA4B242ABF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499B322-EA94-49CC-A499-99C21BEB44D2}" type="presOf" srcId="{F01D7F0B-3AA9-4CB2-893F-92B3AB0B854D}" destId="{535A46A2-EAB9-42D1-8EE6-A03D5EA17D1A}" srcOrd="0" destOrd="0" presId="urn:microsoft.com/office/officeart/2009/layout/CircleArrowProcess"/>
    <dgm:cxn modelId="{375C6E3C-7931-4206-A8B9-8E90491A4F8D}" srcId="{17BCA34B-3E66-4958-9004-A87A77D18B90}" destId="{2D1D70C7-360D-4679-A807-64F7512C324A}" srcOrd="0" destOrd="0" parTransId="{AF90C69D-B0B6-4BF9-A022-83322BB18D32}" sibTransId="{09637AEF-41F5-4920-8962-D1A28FD03F13}"/>
    <dgm:cxn modelId="{2498E542-9E25-4E97-B9DE-0CC9CB75EB4D}" type="presOf" srcId="{EEDF4831-A55C-4FFC-9738-EA4B242ABF5F}" destId="{F3753336-9B14-4233-B25B-43310AD0A9D1}" srcOrd="0" destOrd="0" presId="urn:microsoft.com/office/officeart/2009/layout/CircleArrowProcess"/>
    <dgm:cxn modelId="{CB921D51-FB71-4AFB-89A5-596335584613}" srcId="{17BCA34B-3E66-4958-9004-A87A77D18B90}" destId="{EEDF4831-A55C-4FFC-9738-EA4B242ABF5F}" srcOrd="2" destOrd="0" parTransId="{FDF1ADE8-B1DC-463F-A3D5-70A09B328F29}" sibTransId="{A6A5CA9A-88A3-4859-B594-3090DA2C2C79}"/>
    <dgm:cxn modelId="{6DB8E88D-1664-4ADE-A84A-E5D17F004328}" srcId="{17BCA34B-3E66-4958-9004-A87A77D18B90}" destId="{F01D7F0B-3AA9-4CB2-893F-92B3AB0B854D}" srcOrd="1" destOrd="0" parTransId="{85BB39D2-D129-4F94-8DB1-9DA0B59C4932}" sibTransId="{97ED2211-EC77-4DA4-9F17-DF68631D27B2}"/>
    <dgm:cxn modelId="{2E1DA9C5-613D-4379-B15D-B5EE64301534}" type="presOf" srcId="{2D1D70C7-360D-4679-A807-64F7512C324A}" destId="{FE214B01-1681-4635-B366-85D87C05E284}" srcOrd="0" destOrd="0" presId="urn:microsoft.com/office/officeart/2009/layout/CircleArrowProcess"/>
    <dgm:cxn modelId="{6E17C6E9-DE2A-4D7C-A74C-9FFF43A151C2}" type="presOf" srcId="{17BCA34B-3E66-4958-9004-A87A77D18B90}" destId="{25BFE55A-1DF7-4CE5-9A35-A8D38F6BD067}" srcOrd="0" destOrd="0" presId="urn:microsoft.com/office/officeart/2009/layout/CircleArrowProcess"/>
    <dgm:cxn modelId="{E598D039-1750-4A53-8A52-5AEA66663B2D}" type="presParOf" srcId="{25BFE55A-1DF7-4CE5-9A35-A8D38F6BD067}" destId="{DA93FA64-B158-46F2-96E5-4275A75DD6A5}" srcOrd="0" destOrd="0" presId="urn:microsoft.com/office/officeart/2009/layout/CircleArrowProcess"/>
    <dgm:cxn modelId="{6B2BB0DD-D3CC-46A4-ACBC-F78831F5AE22}" type="presParOf" srcId="{DA93FA64-B158-46F2-96E5-4275A75DD6A5}" destId="{F61BF9E1-0793-4DF3-B549-614575BABDF3}" srcOrd="0" destOrd="0" presId="urn:microsoft.com/office/officeart/2009/layout/CircleArrowProcess"/>
    <dgm:cxn modelId="{1AA30CA4-874C-4872-B336-1090B7306DFA}" type="presParOf" srcId="{25BFE55A-1DF7-4CE5-9A35-A8D38F6BD067}" destId="{FE214B01-1681-4635-B366-85D87C05E284}" srcOrd="1" destOrd="0" presId="urn:microsoft.com/office/officeart/2009/layout/CircleArrowProcess"/>
    <dgm:cxn modelId="{254B6A5E-BCB0-49F8-BC27-0294F6B7283E}" type="presParOf" srcId="{25BFE55A-1DF7-4CE5-9A35-A8D38F6BD067}" destId="{33A604E7-125C-4AD4-B0CF-6FEF9B982395}" srcOrd="2" destOrd="0" presId="urn:microsoft.com/office/officeart/2009/layout/CircleArrowProcess"/>
    <dgm:cxn modelId="{05D10535-0168-45E4-9BDB-D2F6456A32E0}" type="presParOf" srcId="{33A604E7-125C-4AD4-B0CF-6FEF9B982395}" destId="{B3057E1C-9376-40B6-8A73-0078C7715146}" srcOrd="0" destOrd="0" presId="urn:microsoft.com/office/officeart/2009/layout/CircleArrowProcess"/>
    <dgm:cxn modelId="{24EB4E93-DB92-4D49-BE2C-08182EFC00AC}" type="presParOf" srcId="{25BFE55A-1DF7-4CE5-9A35-A8D38F6BD067}" destId="{535A46A2-EAB9-42D1-8EE6-A03D5EA17D1A}" srcOrd="3" destOrd="0" presId="urn:microsoft.com/office/officeart/2009/layout/CircleArrowProcess"/>
    <dgm:cxn modelId="{FFA259EE-B21E-401B-A3B9-84B8C8CF143B}" type="presParOf" srcId="{25BFE55A-1DF7-4CE5-9A35-A8D38F6BD067}" destId="{9611E57C-9D9A-48E9-9369-128D8B1517A1}" srcOrd="4" destOrd="0" presId="urn:microsoft.com/office/officeart/2009/layout/CircleArrowProcess"/>
    <dgm:cxn modelId="{65C7C043-A703-4546-87BD-86B369EFDE36}" type="presParOf" srcId="{9611E57C-9D9A-48E9-9369-128D8B1517A1}" destId="{46816568-7426-464A-8C5D-CD8C3B532253}" srcOrd="0" destOrd="0" presId="urn:microsoft.com/office/officeart/2009/layout/CircleArrowProcess"/>
    <dgm:cxn modelId="{828BA34B-BBC0-4E22-9BC0-C89DC7F51690}" type="presParOf" srcId="{25BFE55A-1DF7-4CE5-9A35-A8D38F6BD067}" destId="{F3753336-9B14-4233-B25B-43310AD0A9D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BF9E1-0793-4DF3-B549-614575BABDF3}">
      <dsp:nvSpPr>
        <dsp:cNvPr id="0" name=""/>
        <dsp:cNvSpPr/>
      </dsp:nvSpPr>
      <dsp:spPr>
        <a:xfrm>
          <a:off x="3316670" y="0"/>
          <a:ext cx="3327300" cy="33278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FF00"/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14B01-1681-4635-B366-85D87C05E284}">
      <dsp:nvSpPr>
        <dsp:cNvPr id="0" name=""/>
        <dsp:cNvSpPr/>
      </dsp:nvSpPr>
      <dsp:spPr>
        <a:xfrm>
          <a:off x="4052113" y="1201439"/>
          <a:ext cx="1848916" cy="92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/>
            <a:t>PROJETO</a:t>
          </a:r>
        </a:p>
      </dsp:txBody>
      <dsp:txXfrm>
        <a:off x="4052113" y="1201439"/>
        <a:ext cx="1848916" cy="924237"/>
      </dsp:txXfrm>
    </dsp:sp>
    <dsp:sp modelId="{B3057E1C-9376-40B6-8A73-0078C7715146}">
      <dsp:nvSpPr>
        <dsp:cNvPr id="0" name=""/>
        <dsp:cNvSpPr/>
      </dsp:nvSpPr>
      <dsp:spPr>
        <a:xfrm>
          <a:off x="2392524" y="1912071"/>
          <a:ext cx="3327300" cy="33278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0000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A46A2-EAB9-42D1-8EE6-A03D5EA17D1A}">
      <dsp:nvSpPr>
        <dsp:cNvPr id="0" name=""/>
        <dsp:cNvSpPr/>
      </dsp:nvSpPr>
      <dsp:spPr>
        <a:xfrm>
          <a:off x="3131716" y="3124571"/>
          <a:ext cx="1848916" cy="92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/>
            <a:t>COMISSÃO</a:t>
          </a:r>
        </a:p>
      </dsp:txBody>
      <dsp:txXfrm>
        <a:off x="3131716" y="3124571"/>
        <a:ext cx="1848916" cy="924237"/>
      </dsp:txXfrm>
    </dsp:sp>
    <dsp:sp modelId="{46816568-7426-464A-8C5D-CD8C3B532253}">
      <dsp:nvSpPr>
        <dsp:cNvPr id="0" name=""/>
        <dsp:cNvSpPr/>
      </dsp:nvSpPr>
      <dsp:spPr>
        <a:xfrm>
          <a:off x="3553487" y="4052955"/>
          <a:ext cx="2858666" cy="28598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F0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53336-9B14-4233-B25B-43310AD0A9D1}">
      <dsp:nvSpPr>
        <dsp:cNvPr id="0" name=""/>
        <dsp:cNvSpPr/>
      </dsp:nvSpPr>
      <dsp:spPr>
        <a:xfrm>
          <a:off x="4056487" y="5050468"/>
          <a:ext cx="1848916" cy="92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/>
            <a:t>PLENÁRIO</a:t>
          </a:r>
        </a:p>
      </dsp:txBody>
      <dsp:txXfrm>
        <a:off x="4056487" y="5050468"/>
        <a:ext cx="1848916" cy="924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D10CF-D2DF-414F-B586-21E7F61289EC}" type="datetimeFigureOut">
              <a:rPr lang="pt-BR" smtClean="0"/>
              <a:t>08/05/2017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3CD3E-0FC2-4DB4-A598-490E27AD8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84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3970D-CF8D-43E1-98FD-3F60CC79348D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5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7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5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5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4" name="Imagem 23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5" y="6204270"/>
            <a:ext cx="565011" cy="537101"/>
          </a:xfrm>
          <a:prstGeom prst="rect">
            <a:avLst/>
          </a:prstGeom>
        </p:spPr>
      </p:pic>
      <p:pic>
        <p:nvPicPr>
          <p:cNvPr id="25" name="Imagem 24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876103" y="6309323"/>
            <a:ext cx="1165332" cy="433391"/>
          </a:xfrm>
          <a:prstGeom prst="rect">
            <a:avLst/>
          </a:prstGeom>
        </p:spPr>
      </p:pic>
      <p:sp>
        <p:nvSpPr>
          <p:cNvPr id="26" name="Subtítulo 8"/>
          <p:cNvSpPr txBox="1">
            <a:spLocks/>
          </p:cNvSpPr>
          <p:nvPr userDrawn="1"/>
        </p:nvSpPr>
        <p:spPr>
          <a:xfrm>
            <a:off x="179513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  <p:grpSp>
        <p:nvGrpSpPr>
          <p:cNvPr id="27" name="Grupo 26"/>
          <p:cNvGrpSpPr/>
          <p:nvPr userDrawn="1"/>
        </p:nvGrpSpPr>
        <p:grpSpPr>
          <a:xfrm>
            <a:off x="3636195" y="6065912"/>
            <a:ext cx="2840806" cy="792088"/>
            <a:chOff x="323528" y="5877272"/>
            <a:chExt cx="3024336" cy="792088"/>
          </a:xfrm>
        </p:grpSpPr>
        <p:pic>
          <p:nvPicPr>
            <p:cNvPr id="28" name="Imagem 27" descr="downloa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9" name="Imagem 28" descr="downloa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30" name="Imagem 29" descr="download (1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  <p:pic>
        <p:nvPicPr>
          <p:cNvPr id="31" name="Imagem 3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4" y="6231517"/>
            <a:ext cx="2118745" cy="48260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60" y="6204270"/>
            <a:ext cx="629992" cy="6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409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552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0B245-EFE1-4863-8182-34C5013BEE30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94B38-B9B4-4C2D-8C79-6016367BA7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3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157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56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0536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756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0B245-EFE1-4863-8182-34C5013BEE30}" type="datetimeFigureOut">
              <a:rPr lang="pt-BR" smtClean="0">
                <a:solidFill>
                  <a:prstClr val="black"/>
                </a:solidFill>
              </a:rPr>
              <a:pPr/>
              <a:t>08/05/2017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94B38-B9B4-4C2D-8C79-6016367BA7B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845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4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780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1259632" y="2229222"/>
            <a:ext cx="6858000" cy="990600"/>
          </a:xfrm>
        </p:spPr>
        <p:txBody>
          <a:bodyPr anchor="t" anchorCtr="0"/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1259632" y="3467472"/>
            <a:ext cx="6858000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Educação Fiscal, cidadania e finanças públicas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45307" y="1991097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54832" y="3391272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45307" y="1991097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54832" y="3391272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5364088" y="6132259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4067944" y="616396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40352" y="6237312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60232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3707904" y="5877272"/>
            <a:ext cx="520181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Parceria: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87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08/05/2017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79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96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58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pic>
        <p:nvPicPr>
          <p:cNvPr id="7" name="Imagem 6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2691352" y="6381328"/>
            <a:ext cx="501441" cy="476672"/>
          </a:xfrm>
          <a:prstGeom prst="rect">
            <a:avLst/>
          </a:prstGeom>
        </p:spPr>
      </p:pic>
      <p:pic>
        <p:nvPicPr>
          <p:cNvPr id="8" name="Imagem 7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1403648" y="6424609"/>
            <a:ext cx="1165332" cy="433391"/>
          </a:xfrm>
          <a:prstGeom prst="rect">
            <a:avLst/>
          </a:prstGeom>
        </p:spPr>
      </p:pic>
      <p:pic>
        <p:nvPicPr>
          <p:cNvPr id="9" name="Imagem 8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24328" y="6453336"/>
            <a:ext cx="1149602" cy="360040"/>
          </a:xfrm>
          <a:prstGeom prst="rect">
            <a:avLst/>
          </a:prstGeom>
        </p:spPr>
      </p:pic>
      <p:pic>
        <p:nvPicPr>
          <p:cNvPr id="10" name="Imagem 9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16216" y="6372948"/>
            <a:ext cx="782342" cy="485052"/>
          </a:xfrm>
          <a:prstGeom prst="rect">
            <a:avLst/>
          </a:prstGeom>
        </p:spPr>
      </p:pic>
      <p:sp>
        <p:nvSpPr>
          <p:cNvPr id="11" name="Subtítulo 8"/>
          <p:cNvSpPr txBox="1">
            <a:spLocks/>
          </p:cNvSpPr>
          <p:nvPr userDrawn="1"/>
        </p:nvSpPr>
        <p:spPr>
          <a:xfrm>
            <a:off x="683568" y="6453336"/>
            <a:ext cx="590465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Parceria:                                                    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00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08/05/2017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78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138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2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5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9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5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8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5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2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589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4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8832-0881-47E6-B444-F123EE40682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D8360-50C3-49FE-BE05-40C2F2E9A5F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8995-B78C-4417-8D1F-CEE9765E9C5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3EDE-FBBC-497C-9035-C44151669B0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71CF3-D46D-4675-82AD-1C2337C9F6A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7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76AC-19AF-4531-9009-34F1347BDD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DFABE-F4D0-4625-908D-F78B350A09F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730A-0D14-48CE-B4FC-8A9BFCC1E67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4133-0C4A-47CF-BED5-00D8D0309E9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BEA8-360C-4106-9D4E-4AD830387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F42-2FF9-4D69-985B-B9FA4C35186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90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37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390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5" name="Imagem 14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5" y="6204270"/>
            <a:ext cx="565011" cy="537101"/>
          </a:xfrm>
          <a:prstGeom prst="rect">
            <a:avLst/>
          </a:prstGeom>
        </p:spPr>
      </p:pic>
      <p:pic>
        <p:nvPicPr>
          <p:cNvPr id="16" name="Imagem 15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876103" y="6309323"/>
            <a:ext cx="1165332" cy="433391"/>
          </a:xfrm>
          <a:prstGeom prst="rect">
            <a:avLst/>
          </a:prstGeom>
        </p:spPr>
      </p:pic>
      <p:sp>
        <p:nvSpPr>
          <p:cNvPr id="17" name="Subtítulo 8"/>
          <p:cNvSpPr txBox="1">
            <a:spLocks/>
          </p:cNvSpPr>
          <p:nvPr userDrawn="1"/>
        </p:nvSpPr>
        <p:spPr>
          <a:xfrm>
            <a:off x="179513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3636195" y="6065912"/>
            <a:ext cx="2840806" cy="792088"/>
            <a:chOff x="323528" y="5877272"/>
            <a:chExt cx="3024336" cy="792088"/>
          </a:xfrm>
        </p:grpSpPr>
        <p:pic>
          <p:nvPicPr>
            <p:cNvPr id="19" name="Imagem 18" descr="download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0" name="Imagem 19" descr="download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22" name="Imagem 21" descr="download (1)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4" y="6231517"/>
            <a:ext cx="2118745" cy="48260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60" y="6204270"/>
            <a:ext cx="629992" cy="6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>
            <a:off x="251520" y="0"/>
            <a:ext cx="108000" cy="566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39552" y="1219200"/>
            <a:ext cx="8424936" cy="473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Retângulo 20"/>
          <p:cNvSpPr/>
          <p:nvPr userDrawn="1"/>
        </p:nvSpPr>
        <p:spPr>
          <a:xfrm>
            <a:off x="539552" y="150912"/>
            <a:ext cx="8424936" cy="68580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539551" y="150912"/>
            <a:ext cx="268573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 userDrawn="1"/>
        </p:nvSpPr>
        <p:spPr>
          <a:xfrm>
            <a:off x="431552" y="0"/>
            <a:ext cx="36000" cy="360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423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>
            <a:off x="251520" y="0"/>
            <a:ext cx="108000" cy="566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39552" y="1219200"/>
            <a:ext cx="8424936" cy="473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539552" y="150912"/>
            <a:ext cx="8424936" cy="68580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tângulo 23"/>
          <p:cNvSpPr/>
          <p:nvPr userDrawn="1"/>
        </p:nvSpPr>
        <p:spPr>
          <a:xfrm>
            <a:off x="539551" y="150912"/>
            <a:ext cx="268573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tângulo 24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7" name="Retângulo 26"/>
          <p:cNvSpPr/>
          <p:nvPr userDrawn="1"/>
        </p:nvSpPr>
        <p:spPr>
          <a:xfrm>
            <a:off x="431552" y="0"/>
            <a:ext cx="36000" cy="360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7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08/05/2017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73F47-63DC-486C-A451-BFB9A388F930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vulgacandcontas.tse.jus.br/dados/2016/MG/41238/2/130000083186/proposta_governo1471459650313.pd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portal6.pbh.gov.br/dom/iniciaEdicao.do?method=DetalheArtigo&amp;pk=117818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tf.jus.br/portal/inteiroTeor/obterInteiroTeor.asp?id=59126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pbh.pbh.gov.br/pbh/ecp/comunidade.do?evento=portlet&amp;pIdPlc=ecpTaxonomiaMenuPortal&amp;app=contaspublicas&amp;lang=pt_BR" TargetMode="External"/><Relationship Id="rId2" Type="http://schemas.openxmlformats.org/officeDocument/2006/relationships/hyperlink" Target="http://portalpbh.pbh.gov.br/pb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pbh.pbh.gov.br/pbh/ecp/comunidade.do?app=conselhos" TargetMode="External"/><Relationship Id="rId5" Type="http://schemas.openxmlformats.org/officeDocument/2006/relationships/hyperlink" Target="https://bhmetaseresultados.pbh.gov.br/" TargetMode="External"/><Relationship Id="rId4" Type="http://schemas.openxmlformats.org/officeDocument/2006/relationships/hyperlink" Target="http://portalpbh.pbh.gov.br/pbh/ecp/comunidade.do?app=acessoinformaca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bh.mg.gov.br/camara/eventos-institucionais" TargetMode="External"/><Relationship Id="rId7" Type="http://schemas.openxmlformats.org/officeDocument/2006/relationships/hyperlink" Target="http://www.cmbh.mg.gov.br/leis/comissoes/permanentes" TargetMode="External"/><Relationship Id="rId2" Type="http://schemas.openxmlformats.org/officeDocument/2006/relationships/hyperlink" Target="http://www.cmbh.mg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bh.mg.gov.br/leis/legislacao" TargetMode="External"/><Relationship Id="rId5" Type="http://schemas.openxmlformats.org/officeDocument/2006/relationships/hyperlink" Target="http://www.cmbh.mg.gov.br/leis/projetos-de-lei-e-outras-proposicoes" TargetMode="External"/><Relationship Id="rId4" Type="http://schemas.openxmlformats.org/officeDocument/2006/relationships/hyperlink" Target="http://www.cmbh.mg.gov.br/portal-da-transparencia/execucao-orcamentari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bh.mg.gov.br/node/add/lei-acesso-informacao" TargetMode="External"/><Relationship Id="rId2" Type="http://schemas.openxmlformats.org/officeDocument/2006/relationships/hyperlink" Target="http://ouvidoriageral.pbh.gov.br/ta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link:http://portalpbh.pbh.gov.br/pbh/ecp/contents.do?evento=conteudo&amp;idConteudo=52777&amp;chPlc=52777&amp;&amp;pIdPlc=&amp;app=salanotici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7.png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cmbhtsweb/orcamento-publico/sugestoes-ldo-2016" TargetMode="Externa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Orçamento Público e Mecanismos de Participação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0" y="1052736"/>
            <a:ext cx="9144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95536" y="1052736"/>
            <a:ext cx="86409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-1038" y="1124744"/>
            <a:ext cx="932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200" b="1" dirty="0">
                <a:solidFill>
                  <a:srgbClr val="006600"/>
                </a:solidFill>
                <a:latin typeface="Gill Sans MT" panose="020B0502020104020203" pitchFamily="34" charset="0"/>
              </a:rPr>
              <a:t>MÓDULO APRESENTAÇÃO DE SUGESTÕES POPULARES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556070"/>
          </a:xfrm>
        </p:spPr>
        <p:txBody>
          <a:bodyPr>
            <a:noAutofit/>
          </a:bodyPr>
          <a:lstStyle/>
          <a:p>
            <a:pPr>
              <a:tabLst>
                <a:tab pos="3581400" algn="l"/>
              </a:tabLst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CICLO (ESPIRAL) DAS POLÍTICAS PÚBLICAS</a:t>
            </a:r>
          </a:p>
        </p:txBody>
      </p:sp>
      <p:pic>
        <p:nvPicPr>
          <p:cNvPr id="9" name="Imagem 8" descr="Ciclo orçamentá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163843" cy="412432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987824" y="5951021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Monitoramento da execução pelo Poder Legislativo: previsto em lei ou decorrente da ação parlamentar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504" y="4365104"/>
            <a:ext cx="2277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Revisão do PPA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Julgamento das Contas: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Legalidade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Economicidade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Eficiência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Eficácia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Efetividade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36096" y="747861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Plano Diretor, planos específicos: educação, cultura, mobilidade urbana, saneamento, resíduos sólidos, etc.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Plano de Metas de BH.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Plano Plurianual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Diretrizes Orçamentárias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Orçamento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636352" y="4725144"/>
            <a:ext cx="2472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Audiências públicas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Sugestões populares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Emendas parlamentares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Parecer Comissão Orçamento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Decisão do Plenário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Sanção/Veto</a:t>
            </a:r>
          </a:p>
        </p:txBody>
      </p:sp>
    </p:spTree>
    <p:extLst>
      <p:ext uri="{BB962C8B-B14F-4D97-AF65-F5344CB8AC3E}">
        <p14:creationId xmlns:p14="http://schemas.microsoft.com/office/powerpoint/2010/main" val="10169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/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abduzeedo.com/files/originals/hd_0202fb87d369c759158a617d2cbed1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1164">
            <a:off x="-513798" y="-497736"/>
            <a:ext cx="10339259" cy="66202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35038" y="5157788"/>
            <a:ext cx="820896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Espiral das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6374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64504" y="4797152"/>
          <a:ext cx="7344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FEV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ABR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SET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DEZ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36512" y="2987660"/>
            <a:ext cx="14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(Monitoramento)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504" y="755412"/>
            <a:ext cx="115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Avaliação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(Julgamento)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5795972"/>
            <a:ext cx="151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Planejamento</a:t>
            </a:r>
          </a:p>
        </p:txBody>
      </p:sp>
      <p:sp>
        <p:nvSpPr>
          <p:cNvPr id="22" name="Chave esquerda 21"/>
          <p:cNvSpPr/>
          <p:nvPr/>
        </p:nvSpPr>
        <p:spPr>
          <a:xfrm>
            <a:off x="1547664" y="332657"/>
            <a:ext cx="288032" cy="12241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635896" y="1052737"/>
            <a:ext cx="0" cy="3744416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2915816" y="476672"/>
            <a:ext cx="1512168" cy="648072"/>
          </a:xfrm>
          <a:prstGeom prst="rect">
            <a:avLst/>
          </a:prstGeom>
          <a:solidFill>
            <a:srgbClr val="67E4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835696" y="3672607"/>
            <a:ext cx="1645007" cy="6924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Relatório e audiência: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Gestão  do 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Gestão Fiscal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29878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7236296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3203848" y="1988840"/>
            <a:ext cx="914400" cy="648072"/>
          </a:xfrm>
          <a:prstGeom prst="rect">
            <a:avLst/>
          </a:prstGeom>
          <a:solidFill>
            <a:srgbClr val="FB4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Visita 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Prefeito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47880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4211960" y="2420888"/>
            <a:ext cx="1843005" cy="523220"/>
          </a:xfrm>
          <a:prstGeom prst="rect">
            <a:avLst/>
          </a:prstGeom>
          <a:solidFill>
            <a:srgbClr val="CC66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Audiência anual: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Gestão da PBH Ativos</a:t>
            </a:r>
          </a:p>
        </p:txBody>
      </p:sp>
      <p:cxnSp>
        <p:nvCxnSpPr>
          <p:cNvPr id="65" name="Conector reto 64"/>
          <p:cNvCxnSpPr>
            <a:cxnSpLocks/>
          </p:cNvCxnSpPr>
          <p:nvPr/>
        </p:nvCxnSpPr>
        <p:spPr>
          <a:xfrm flipV="1">
            <a:off x="4211960" y="3448164"/>
            <a:ext cx="0" cy="1420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have esquerda 66"/>
          <p:cNvSpPr/>
          <p:nvPr/>
        </p:nvSpPr>
        <p:spPr>
          <a:xfrm>
            <a:off x="1619672" y="1772817"/>
            <a:ext cx="216024" cy="28803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Chave esquerda 67"/>
          <p:cNvSpPr/>
          <p:nvPr/>
        </p:nvSpPr>
        <p:spPr>
          <a:xfrm>
            <a:off x="1619672" y="5445223"/>
            <a:ext cx="216024" cy="13237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7078040" y="2905780"/>
            <a:ext cx="1597553" cy="523220"/>
          </a:xfrm>
          <a:prstGeom prst="rect">
            <a:avLst/>
          </a:prstGeom>
          <a:solidFill>
            <a:srgbClr val="CC66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Relatório semestral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PBH Ativos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452321" y="5714092"/>
            <a:ext cx="1412566" cy="523220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Plano  Plurianual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Orçamento</a:t>
            </a:r>
          </a:p>
        </p:txBody>
      </p:sp>
      <p:sp>
        <p:nvSpPr>
          <p:cNvPr id="36" name="Colchete esquerdo 35"/>
          <p:cNvSpPr/>
          <p:nvPr/>
        </p:nvSpPr>
        <p:spPr>
          <a:xfrm rot="16200000">
            <a:off x="8082134" y="4599386"/>
            <a:ext cx="144018" cy="18356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Conector reto 2"/>
          <p:cNvCxnSpPr>
            <a:cxnSpLocks/>
          </p:cNvCxnSpPr>
          <p:nvPr/>
        </p:nvCxnSpPr>
        <p:spPr>
          <a:xfrm>
            <a:off x="4211960" y="5265152"/>
            <a:ext cx="0" cy="1149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835696" y="6389166"/>
            <a:ext cx="2884377" cy="3077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Plano de Metas (1º ano do Prefeito)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092280" y="3672607"/>
            <a:ext cx="1645007" cy="6924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Relatório e audiência: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Gestão  do 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Gestão Fiscal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552762" y="3672607"/>
            <a:ext cx="1645007" cy="6924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Relatório e audiência: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Gestão  do 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Gestão Fiscal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4211960" y="2932202"/>
            <a:ext cx="1597553" cy="523220"/>
          </a:xfrm>
          <a:prstGeom prst="rect">
            <a:avLst/>
          </a:prstGeom>
          <a:solidFill>
            <a:srgbClr val="CC66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Relatório semestral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PBH Ativos</a:t>
            </a:r>
          </a:p>
        </p:txBody>
      </p:sp>
      <p:cxnSp>
        <p:nvCxnSpPr>
          <p:cNvPr id="29" name="Conector reto 28"/>
          <p:cNvCxnSpPr>
            <a:cxnSpLocks/>
          </p:cNvCxnSpPr>
          <p:nvPr/>
        </p:nvCxnSpPr>
        <p:spPr>
          <a:xfrm>
            <a:off x="4499992" y="5229200"/>
            <a:ext cx="0" cy="566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4405359" y="5733256"/>
            <a:ext cx="2786340" cy="400110"/>
          </a:xfrm>
          <a:prstGeom prst="rect">
            <a:avLst/>
          </a:prstGeom>
          <a:solidFill>
            <a:srgbClr val="FF99CC"/>
          </a:solidFill>
          <a:ln w="5715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</a:rPr>
              <a:t>Diretrizes Orçamentárias</a:t>
            </a:r>
          </a:p>
        </p:txBody>
      </p:sp>
    </p:spTree>
    <p:extLst>
      <p:ext uri="{BB962C8B-B14F-4D97-AF65-F5344CB8AC3E}">
        <p14:creationId xmlns:p14="http://schemas.microsoft.com/office/powerpoint/2010/main" val="38481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indicad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092"/>
            <a:ext cx="1976306" cy="14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358" y="188640"/>
            <a:ext cx="5505452" cy="115212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Plano de Metas</a:t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pt-BR" sz="2000" b="1" dirty="0">
                <a:solidFill>
                  <a:srgbClr val="C00000"/>
                </a:solidFill>
              </a:rPr>
              <a:t>(art. 108-A, Lei Orgânica)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52526"/>
              </p:ext>
            </p:extLst>
          </p:nvPr>
        </p:nvGraphicFramePr>
        <p:xfrm>
          <a:off x="323528" y="1700808"/>
          <a:ext cx="8601042" cy="454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78478">
                  <a:extLst>
                    <a:ext uri="{9D8B030D-6E8A-4147-A177-3AD203B41FA5}">
                      <a16:colId xmlns:a16="http://schemas.microsoft.com/office/drawing/2014/main" val="3988140768"/>
                    </a:ext>
                  </a:extLst>
                </a:gridCol>
                <a:gridCol w="6422564">
                  <a:extLst>
                    <a:ext uri="{9D8B030D-6E8A-4147-A177-3AD203B41FA5}">
                      <a16:colId xmlns:a16="http://schemas.microsoft.com/office/drawing/2014/main" val="1004883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O QUE É 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pt-BR" sz="1800" dirty="0"/>
                        <a:t>Elo entre o programa de governo eleito (</a:t>
                      </a:r>
                      <a:r>
                        <a:rPr lang="pt-BR" sz="1800" dirty="0">
                          <a:hlinkClick r:id="rId3"/>
                        </a:rPr>
                        <a:t>Trabalhar para BH funcionar</a:t>
                      </a:r>
                      <a:r>
                        <a:rPr lang="pt-BR" sz="1800" dirty="0"/>
                        <a:t>) e o Plano Plurianual contendo: </a:t>
                      </a:r>
                    </a:p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/>
                        <a:t>prioridades</a:t>
                      </a:r>
                    </a:p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/>
                        <a:t>ações estratégicas</a:t>
                      </a:r>
                    </a:p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/>
                        <a:t>metas quantitativas e qualitativas</a:t>
                      </a:r>
                    </a:p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dirty="0"/>
                        <a:t>indicadores de desempenho por órgão e programa de governo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64458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/>
                        <a:t>APRESENTAÇÃO </a:t>
                      </a:r>
                    </a:p>
                    <a:p>
                      <a:pPr algn="l"/>
                      <a:endParaRPr lang="pt-BR" b="1" dirty="0"/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1" dirty="0"/>
                        <a:t>Prazo: até 30 de abril (120 dias da posse do prefeito)</a:t>
                      </a:r>
                    </a:p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1" dirty="0"/>
                        <a:t>Transparência: publicação no Diário Oficial; divulgação em meio eletrônico e mídia impressa, radiofônica e televisiva; e realização de audiências públicas</a:t>
                      </a:r>
                    </a:p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1" dirty="0">
                          <a:hlinkClick r:id="rId4"/>
                        </a:rPr>
                        <a:t>Foi publicado no Diário Oficial, 28/4/2017</a:t>
                      </a:r>
                      <a:r>
                        <a:rPr lang="pt-BR" sz="1800" b="1" dirty="0"/>
                        <a:t>.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23728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/>
                        <a:t>MONITORAMENTO </a:t>
                      </a:r>
                    </a:p>
                    <a:p>
                      <a:pPr algn="l"/>
                      <a:endParaRPr lang="pt-BR" b="1" dirty="0"/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1" dirty="0"/>
                        <a:t>Semestral: divulgação dos indicadores de desempenho</a:t>
                      </a:r>
                    </a:p>
                    <a:p>
                      <a:pPr marL="539750" indent="-360363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1" dirty="0"/>
                        <a:t>Anual: divulgação do relatório da execução do programa de metas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08552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411802" y="1844824"/>
            <a:ext cx="8462097" cy="2808287"/>
          </a:xfrm>
          <a:noFill/>
        </p:spPr>
        <p:txBody>
          <a:bodyPr>
            <a:normAutofit/>
          </a:bodyPr>
          <a:lstStyle/>
          <a:p>
            <a:pPr marL="174625" indent="0">
              <a:buNone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a diferença entre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leis de planejamento?</a:t>
            </a:r>
          </a:p>
          <a:p>
            <a:pPr marL="631825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00113" indent="-363538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Plano Plurianual de Ação Governamental</a:t>
            </a:r>
          </a:p>
          <a:p>
            <a:pPr marL="900113" indent="-363538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Diretrizes Orçamentárias</a:t>
            </a:r>
          </a:p>
          <a:p>
            <a:pPr marL="900113" indent="-363538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Orçamento Anual</a:t>
            </a:r>
          </a:p>
          <a:p>
            <a:pPr marL="631825" indent="0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6175" indent="-514350">
              <a:buAutoNum type="arabicPeriod"/>
            </a:pP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748714" y="260648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O PLANEJAMENTO</a:t>
            </a:r>
          </a:p>
        </p:txBody>
      </p:sp>
    </p:spTree>
    <p:extLst>
      <p:ext uri="{BB962C8B-B14F-4D97-AF65-F5344CB8AC3E}">
        <p14:creationId xmlns:p14="http://schemas.microsoft.com/office/powerpoint/2010/main" val="33669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673176"/>
            <a:ext cx="5287416" cy="815472"/>
          </a:xfrm>
        </p:spPr>
        <p:txBody>
          <a:bodyPr/>
          <a:lstStyle/>
          <a:p>
            <a:pPr algn="just"/>
            <a:r>
              <a:rPr lang="pt-BR" sz="1800" b="1" dirty="0">
                <a:hlinkClick r:id="rId2"/>
              </a:rPr>
              <a:t>ADI 4.049-MC/DF, Relator Min. Carlos Ayres Britto, p. 192-193</a:t>
            </a:r>
            <a:endParaRPr lang="pt-BR" sz="1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80728" y="260648"/>
            <a:ext cx="8095728" cy="5184576"/>
          </a:xfr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Acrescento: em se tratando de </a:t>
            </a:r>
            <a:r>
              <a:rPr lang="pt-BR" sz="2800" b="1" dirty="0">
                <a:solidFill>
                  <a:srgbClr val="C00000"/>
                </a:solidFill>
              </a:rPr>
              <a:t>lei orçamentária</a:t>
            </a:r>
            <a:r>
              <a:rPr lang="pt-BR" dirty="0"/>
              <a:t>, avulta um traço peculiar: </a:t>
            </a:r>
            <a:r>
              <a:rPr lang="pt-BR" sz="2800" b="1" dirty="0">
                <a:solidFill>
                  <a:srgbClr val="C00000"/>
                </a:solidFill>
              </a:rPr>
              <a:t>abaixo da Constituição</a:t>
            </a:r>
            <a:r>
              <a:rPr lang="pt-BR" dirty="0"/>
              <a:t> não há lei mais importante para a Administração Pública, porque o orçamento anual </a:t>
            </a:r>
            <a:r>
              <a:rPr lang="pt-BR" sz="2800" b="1" dirty="0">
                <a:solidFill>
                  <a:srgbClr val="C00000"/>
                </a:solidFill>
              </a:rPr>
              <a:t>é o diploma legal que mais influencia o destino de toda a coletividade administrada</a:t>
            </a:r>
            <a:r>
              <a:rPr lang="pt-BR" dirty="0"/>
              <a:t>, na medida em que fixa todas as despesas e prevê todas as receitas públicas para um determinado exercício financeiro. (...) Materialmente, porém, é a lei que mais se aproxima da Constituição na decisiva influência que projeta sobre toda a máquina estatal administrativa e, por isso mesmo, </a:t>
            </a:r>
            <a:r>
              <a:rPr lang="pt-BR" sz="2800" b="1" dirty="0">
                <a:solidFill>
                  <a:srgbClr val="C00000"/>
                </a:solidFill>
              </a:rPr>
              <a:t>na qualidade de vida de toda a sociedade civil</a:t>
            </a:r>
            <a:r>
              <a:rPr lang="pt-BR" dirty="0"/>
              <a:t>.</a:t>
            </a:r>
          </a:p>
        </p:txBody>
      </p:sp>
      <p:pic>
        <p:nvPicPr>
          <p:cNvPr id="5122" name="Picture 2" descr="Resultado de imagem para carlos ayres brit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627784" cy="16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908150"/>
            <a:ext cx="2160240" cy="4857784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PPAG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4 Exercícios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(2018/2021)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249010" y="1065320"/>
            <a:ext cx="1714512" cy="914400"/>
          </a:xfrm>
          <a:prstGeom prst="round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LDO  2018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034960" y="1408216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7535158" y="979588"/>
            <a:ext cx="1357290" cy="1071570"/>
          </a:xfrm>
          <a:prstGeom prst="ellipse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LOA  2018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249042" y="2279766"/>
            <a:ext cx="1714512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LDO  2019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677374" y="2679806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034992" y="262266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7535190" y="2194034"/>
            <a:ext cx="1357290" cy="107157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LOA  2019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249042" y="3708526"/>
            <a:ext cx="1714512" cy="914400"/>
          </a:xfrm>
          <a:prstGeom prst="round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LDO 2020 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748844" y="4051422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034992" y="405142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7535190" y="3622794"/>
            <a:ext cx="1357290" cy="1071570"/>
          </a:xfrm>
          <a:prstGeom prst="ellipse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LOA  2020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177572" y="5065848"/>
            <a:ext cx="1714512" cy="9144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LDO 2021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2677374" y="5408744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963522" y="5408744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7463720" y="4980116"/>
            <a:ext cx="1357290" cy="107157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LOA  2021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106398" y="836712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Orientação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034960" y="212259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Orientação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034960" y="355135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Orientação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034960" y="4908678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Orientação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891688" y="212259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Metas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963126" y="355135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Metas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891688" y="4908678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Metas</a:t>
            </a:r>
          </a:p>
        </p:txBody>
      </p:sp>
    </p:spTree>
    <p:extLst>
      <p:ext uri="{BB962C8B-B14F-4D97-AF65-F5344CB8AC3E}">
        <p14:creationId xmlns:p14="http://schemas.microsoft.com/office/powerpoint/2010/main" val="12930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395536" y="2060848"/>
            <a:ext cx="8424862" cy="37433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400" b="1" dirty="0">
                <a:solidFill>
                  <a:srgbClr val="C00000"/>
                </a:solidFill>
              </a:rPr>
              <a:t>A Lei de Diretrizes Orçamentárias é a festa do Poder Legislativo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Márcio Ferreira </a:t>
            </a:r>
            <a:r>
              <a:rPr lang="pt-BR" b="1" dirty="0" err="1">
                <a:solidFill>
                  <a:schemeClr val="tx1"/>
                </a:solidFill>
                <a:latin typeface="+mn-lt"/>
              </a:rPr>
              <a:t>Kelles</a:t>
            </a:r>
            <a:r>
              <a:rPr lang="pt-BR" b="1" dirty="0">
                <a:solidFill>
                  <a:schemeClr val="tx1"/>
                </a:solidFill>
                <a:latin typeface="+mn-lt"/>
              </a:rPr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9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10"/>
          <p:cNvSpPr/>
          <p:nvPr/>
        </p:nvSpPr>
        <p:spPr>
          <a:xfrm>
            <a:off x="1024610" y="1913233"/>
            <a:ext cx="6643734" cy="2643206"/>
          </a:xfrm>
          <a:prstGeom prst="funnel">
            <a:avLst/>
          </a:prstGeom>
          <a:solidFill>
            <a:srgbClr val="CC66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</p:sp>
      <p:sp>
        <p:nvSpPr>
          <p:cNvPr id="12" name="Título 1"/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9144000" cy="700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CC0099"/>
                </a:solidFill>
              </a:rPr>
              <a:t>INICIATIVA PRIVATIVA DO EXECUTIVO</a:t>
            </a:r>
          </a:p>
        </p:txBody>
      </p:sp>
      <p:pic>
        <p:nvPicPr>
          <p:cNvPr id="13" name="Espaço Reservado para Conteúdo 3" descr="BH segue em fr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0789">
            <a:off x="1594808" y="1318516"/>
            <a:ext cx="2701125" cy="16468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4" descr="http://euacredito.com/site/wp-content/uploads/2009/04/noticia_terceiriz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0401">
            <a:off x="4984186" y="1534354"/>
            <a:ext cx="1851235" cy="1703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Seta para baixo 14"/>
          <p:cNvSpPr/>
          <p:nvPr/>
        </p:nvSpPr>
        <p:spPr>
          <a:xfrm>
            <a:off x="3453502" y="4627877"/>
            <a:ext cx="1857388" cy="785817"/>
          </a:xfrm>
          <a:prstGeom prst="downArrow">
            <a:avLst/>
          </a:prstGeom>
          <a:solidFill>
            <a:srgbClr val="CC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16" name="Picture 6" descr="http://fabianabigao.com.br/wp-content/uploads/2011/06/12AreasPB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4831">
            <a:off x="2678354" y="2368565"/>
            <a:ext cx="2315894" cy="16223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CaixaDeTexto 16"/>
          <p:cNvSpPr txBox="1"/>
          <p:nvPr/>
        </p:nvSpPr>
        <p:spPr>
          <a:xfrm>
            <a:off x="1953304" y="5541039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Plano Plurianual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Diretrizes Orçamentárias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Orçamento Anual</a:t>
            </a:r>
          </a:p>
        </p:txBody>
      </p:sp>
      <p:pic>
        <p:nvPicPr>
          <p:cNvPr id="18" name="Picture 2" descr="http://gestaocompartilhada.pbh.gov.br/sites/gestaocompartilhada.pbh.gov.br/files/styles/noticia/public/op_0.jpg?itok=8856O1v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9852">
            <a:off x="3911448" y="2127304"/>
            <a:ext cx="1620933" cy="18902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5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6441728" cy="47865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56176" y="3193964"/>
            <a:ext cx="1224134" cy="163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56175" y="4005064"/>
            <a:ext cx="1224135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56175" y="4509120"/>
            <a:ext cx="122413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56174" y="5229200"/>
            <a:ext cx="122413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656174" y="2291864"/>
            <a:ext cx="1224136" cy="235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56174" y="2579896"/>
            <a:ext cx="1224136" cy="273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5701" y="205240"/>
            <a:ext cx="6689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>
                <a:solidFill>
                  <a:prstClr val="black"/>
                </a:solidFill>
              </a:rPr>
              <a:t>ONDE ENCONTRAR: PORTAL </a:t>
            </a:r>
            <a:r>
              <a:rPr lang="pt-BR" sz="2400" b="1" dirty="0">
                <a:solidFill>
                  <a:prstClr val="black"/>
                </a:solidFill>
              </a:rPr>
              <a:t>DA PREFEITURA DE BH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4695" y="2769115"/>
            <a:ext cx="1802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Plano Plurianual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e Execução das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Metas Físicas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78353" y="4725144"/>
            <a:ext cx="158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Diretrizes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Orçamentárias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3433" y="3998379"/>
            <a:ext cx="12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Orçamento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17221" y="5661248"/>
            <a:ext cx="190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Execução das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Metas Financeiras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71792" y="155175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Despesas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71792" y="2160432"/>
            <a:ext cx="97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Receitas</a:t>
            </a:r>
          </a:p>
        </p:txBody>
      </p:sp>
      <p:cxnSp>
        <p:nvCxnSpPr>
          <p:cNvPr id="20" name="Conector reto 19"/>
          <p:cNvCxnSpPr>
            <a:stCxn id="17" idx="3"/>
            <a:endCxn id="9" idx="1"/>
          </p:cNvCxnSpPr>
          <p:nvPr/>
        </p:nvCxnSpPr>
        <p:spPr>
          <a:xfrm>
            <a:off x="1644522" y="1736416"/>
            <a:ext cx="1011652" cy="672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0" idx="1"/>
          </p:cNvCxnSpPr>
          <p:nvPr/>
        </p:nvCxnSpPr>
        <p:spPr>
          <a:xfrm flipH="1" flipV="1">
            <a:off x="1644522" y="2345098"/>
            <a:ext cx="1011652" cy="371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5" idx="1"/>
            <a:endCxn id="12" idx="3"/>
          </p:cNvCxnSpPr>
          <p:nvPr/>
        </p:nvCxnSpPr>
        <p:spPr>
          <a:xfrm flipH="1" flipV="1">
            <a:off x="2176791" y="3230780"/>
            <a:ext cx="479385" cy="446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6" idx="1"/>
            <a:endCxn id="14" idx="3"/>
          </p:cNvCxnSpPr>
          <p:nvPr/>
        </p:nvCxnSpPr>
        <p:spPr>
          <a:xfrm flipH="1" flipV="1">
            <a:off x="1906340" y="4183045"/>
            <a:ext cx="749835" cy="380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7" idx="1"/>
            <a:endCxn id="13" idx="3"/>
          </p:cNvCxnSpPr>
          <p:nvPr/>
        </p:nvCxnSpPr>
        <p:spPr>
          <a:xfrm flipH="1">
            <a:off x="2064686" y="4725144"/>
            <a:ext cx="591489" cy="323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8" idx="1"/>
            <a:endCxn id="16" idx="3"/>
          </p:cNvCxnSpPr>
          <p:nvPr/>
        </p:nvCxnSpPr>
        <p:spPr>
          <a:xfrm flipH="1">
            <a:off x="2225821" y="5445224"/>
            <a:ext cx="430353" cy="539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45108" y="188640"/>
            <a:ext cx="7797800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  <a:cs typeface="Arial" pitchFamily="34" charset="0"/>
              </a:rPr>
              <a:t>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1340768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Revisão de conceitos importantes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Mecanismos de participação popular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Sugestões populares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Tramitação na Comissão de Orçamento e Finanças e Plenário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Cronograma e prazos de tramitação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Exercícios práticos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547687"/>
            <a:ext cx="89058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POPULAR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1804289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EXECUTIVO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4293096"/>
            <a:ext cx="2210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PODER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LEGISLATIVO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3242971" y="1268760"/>
            <a:ext cx="256700" cy="201593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35896" y="1268760"/>
            <a:ext cx="42484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Acesso à informação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Conferências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Conselhos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Orçamento Participativo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Audiências públicas</a:t>
            </a:r>
          </a:p>
        </p:txBody>
      </p:sp>
      <p:sp>
        <p:nvSpPr>
          <p:cNvPr id="7" name="Chave esquerda 6"/>
          <p:cNvSpPr/>
          <p:nvPr/>
        </p:nvSpPr>
        <p:spPr>
          <a:xfrm>
            <a:off x="3202296" y="3908610"/>
            <a:ext cx="297375" cy="204066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9671" y="3933056"/>
            <a:ext cx="468429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Acesso à informação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Iniciativa popular (emenda)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Plebiscito e referendo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Sugestões populares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Audiências públicas</a:t>
            </a:r>
          </a:p>
        </p:txBody>
      </p:sp>
    </p:spTree>
    <p:extLst>
      <p:ext uri="{BB962C8B-B14F-4D97-AF65-F5344CB8AC3E}">
        <p14:creationId xmlns:p14="http://schemas.microsoft.com/office/powerpoint/2010/main" val="18617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24936" cy="3960440"/>
          </a:xfrm>
        </p:spPr>
        <p:txBody>
          <a:bodyPr>
            <a:normAutofit/>
          </a:bodyPr>
          <a:lstStyle/>
          <a:p>
            <a:pPr marL="85725" indent="-9525" algn="just">
              <a:lnSpc>
                <a:spcPct val="150000"/>
              </a:lnSpc>
              <a:buNone/>
            </a:pPr>
            <a:r>
              <a:rPr lang="pt-BR" sz="3200" dirty="0"/>
              <a:t>- </a:t>
            </a:r>
            <a:r>
              <a:rPr lang="pt-BR" sz="3200" b="1" dirty="0"/>
              <a:t>Direito constitucional (art. 5º, XXXIII, </a:t>
            </a:r>
            <a:r>
              <a:rPr lang="pt-BR" sz="3200" b="1" dirty="0" err="1"/>
              <a:t>Constitição</a:t>
            </a:r>
            <a:r>
              <a:rPr lang="pt-BR" sz="3200" b="1" dirty="0"/>
              <a:t> Federal)</a:t>
            </a:r>
          </a:p>
          <a:p>
            <a:pPr marL="85725" indent="-9525" algn="just">
              <a:lnSpc>
                <a:spcPct val="150000"/>
              </a:lnSpc>
              <a:buNone/>
            </a:pPr>
            <a:r>
              <a:rPr lang="pt-BR" sz="3200" b="1" dirty="0"/>
              <a:t>- A Lei 12.527/2011 (Lei de Acesso à Informação): acesso à informação como regra; sigilo como exceção.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C00000"/>
                </a:solidFill>
                <a:cs typeface="Arial" pitchFamily="34" charset="0"/>
              </a:rPr>
              <a:t>ACESSO À INFORMAÇÃO</a:t>
            </a:r>
            <a:br>
              <a:rPr lang="pt-BR" sz="2600" b="1" dirty="0">
                <a:cs typeface="Arial" pitchFamily="34" charset="0"/>
              </a:rPr>
            </a:b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2972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sz="4900" b="1" dirty="0">
                <a:solidFill>
                  <a:schemeClr val="tx1"/>
                </a:solidFill>
              </a:rPr>
              <a:t>DESAFIO nº1 </a:t>
            </a:r>
            <a:endParaRPr lang="pt-BR" sz="49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5557536"/>
            <a:ext cx="8064500" cy="679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latin typeface="+mj-lt"/>
              </a:rPr>
              <a:t>SUPERAR A ASSIMETRIA DE INFORMAÇÕES</a:t>
            </a:r>
            <a:endParaRPr lang="pt-BR" dirty="0">
              <a:latin typeface="+mj-lt"/>
            </a:endParaRPr>
          </a:p>
        </p:txBody>
      </p:sp>
      <p:pic>
        <p:nvPicPr>
          <p:cNvPr id="6" name="Picture 2" descr="http://canaldoempreendedor.com.br/wp-content/uploads/2013/05/desafio-empreende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21262"/>
            <a:ext cx="4906907" cy="393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1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sz="4900" b="1" dirty="0">
                <a:solidFill>
                  <a:schemeClr val="tx1"/>
                </a:solidFill>
              </a:rPr>
              <a:t>DESAFIO nº 2 </a:t>
            </a:r>
            <a:endParaRPr lang="pt-BR" sz="49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canaldoempreendedor.com.br/wp-content/uploads/2013/05/desafio-empreende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93270"/>
            <a:ext cx="4906907" cy="393593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68692" y="5517232"/>
            <a:ext cx="69156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NÃO ENTRAR EM PÂNICO DEVIDO AO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VOLUME DE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3204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48883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  <a:hlinkClick r:id="rId2"/>
              </a:rPr>
              <a:t>Portal da Prefeitura de Belo Horizonte</a:t>
            </a:r>
            <a:endParaRPr lang="pt-BR" sz="2400" b="1" dirty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3"/>
              </a:rPr>
              <a:t>Contas Públicas</a:t>
            </a: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4"/>
              </a:rPr>
              <a:t>Transparência e Acesso à Informação</a:t>
            </a: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5"/>
              </a:rPr>
              <a:t>BH Metas e Resultados</a:t>
            </a: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6"/>
              </a:rPr>
              <a:t>Portal dos Conselhos</a:t>
            </a: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pt-BR" sz="16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ONDE BUSCAR INFORMAÇÃO?</a:t>
            </a:r>
          </a:p>
        </p:txBody>
      </p:sp>
    </p:spTree>
    <p:extLst>
      <p:ext uri="{BB962C8B-B14F-4D97-AF65-F5344CB8AC3E}">
        <p14:creationId xmlns:p14="http://schemas.microsoft.com/office/powerpoint/2010/main" val="26265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196752"/>
            <a:ext cx="7776864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  <a:hlinkClick r:id="rId2"/>
              </a:rPr>
              <a:t>Portal da Câmara Municipal de Belo Horizonte</a:t>
            </a:r>
            <a:endParaRPr lang="pt-BR" sz="2400" b="1" dirty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3"/>
              </a:rPr>
              <a:t>Eventos Institucionais</a:t>
            </a: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4"/>
              </a:rPr>
              <a:t>Portal da Transparência</a:t>
            </a: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</a:rPr>
              <a:t>Destaque para a Tramitação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5"/>
              </a:rPr>
              <a:t>Projeto de Lei e outras proposições</a:t>
            </a: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6"/>
              </a:rPr>
              <a:t>Legislação</a:t>
            </a: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hlinkClick r:id="rId7"/>
              </a:rPr>
              <a:t>Comissões Permanentes</a:t>
            </a:r>
            <a:endParaRPr lang="pt-BR" sz="24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ONDE BUSCAR INFORMAÇÃO?</a:t>
            </a:r>
          </a:p>
        </p:txBody>
      </p:sp>
    </p:spTree>
    <p:extLst>
      <p:ext uri="{BB962C8B-B14F-4D97-AF65-F5344CB8AC3E}">
        <p14:creationId xmlns:p14="http://schemas.microsoft.com/office/powerpoint/2010/main" val="11042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412482" y="1844824"/>
            <a:ext cx="8424936" cy="2343451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pt-BR" sz="2500" b="1" dirty="0">
                <a:hlinkClick r:id="rId2"/>
              </a:rPr>
              <a:t> </a:t>
            </a:r>
            <a:r>
              <a:rPr lang="pt-BR" sz="3200" b="1" dirty="0">
                <a:hlinkClick r:id="rId2"/>
              </a:rPr>
              <a:t>Ouvidoria da Prefeitura de Belo Horizonte</a:t>
            </a:r>
            <a:endParaRPr lang="pt-BR" sz="3200" b="1" dirty="0"/>
          </a:p>
          <a:p>
            <a:pPr marL="0" indent="0">
              <a:buFont typeface="Wingdings" pitchFamily="2" charset="2"/>
              <a:buChar char="ü"/>
            </a:pPr>
            <a:endParaRPr lang="pt-BR" sz="3200" b="1" dirty="0"/>
          </a:p>
          <a:p>
            <a:pPr marL="0" indent="0">
              <a:buFont typeface="Wingdings" pitchFamily="2" charset="2"/>
              <a:buChar char="ü"/>
            </a:pPr>
            <a:r>
              <a:rPr lang="pt-BR" sz="3200" b="1" dirty="0">
                <a:hlinkClick r:id="rId3"/>
              </a:rPr>
              <a:t> Ouvidoria da Câmara Municipal de Belo Horizonte</a:t>
            </a:r>
            <a:endParaRPr lang="pt-BR" sz="3200" b="1" dirty="0"/>
          </a:p>
          <a:p>
            <a:pPr marL="0" indent="0">
              <a:buNone/>
            </a:pPr>
            <a:endParaRPr lang="pt-BR" sz="1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87208" cy="504056"/>
          </a:xfrm>
        </p:spPr>
        <p:txBody>
          <a:bodyPr/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rgbClr val="C00000"/>
                </a:solidFill>
              </a:rPr>
              <a:t>NÃO ENCONTRO AS INFORMAÇÕES!!!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07704" y="17112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/>
              <a:t>Conhecer o ciclo das políticas públicas e obter do Poder Público,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C00000"/>
                </a:solidFill>
              </a:rPr>
              <a:t>PREVIAMENTE e com ANTECEDÊNCIA,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/>
              <a:t>as informações necessárias para participar de forma ativa dos processos políticos e administrativos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>
                <a:solidFill>
                  <a:srgbClr val="C00000"/>
                </a:solidFill>
              </a:rPr>
              <a:t> CAMINHO DAS PEDRAS... </a:t>
            </a:r>
          </a:p>
        </p:txBody>
      </p:sp>
    </p:spTree>
    <p:extLst>
      <p:ext uri="{BB962C8B-B14F-4D97-AF65-F5344CB8AC3E}">
        <p14:creationId xmlns:p14="http://schemas.microsoft.com/office/powerpoint/2010/main" val="26072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73224" y="908720"/>
            <a:ext cx="8003232" cy="4824536"/>
          </a:xfrm>
        </p:spPr>
        <p:txBody>
          <a:bodyPr>
            <a:normAutofit fontScale="62500" lnSpcReduction="20000"/>
          </a:bodyPr>
          <a:lstStyle/>
          <a:p>
            <a:endParaRPr lang="pt-BR" dirty="0"/>
          </a:p>
          <a:p>
            <a:pPr marL="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900" b="1" dirty="0">
                <a:solidFill>
                  <a:srgbClr val="C00000"/>
                </a:solidFill>
              </a:rPr>
              <a:t>Conselhos</a:t>
            </a:r>
            <a:r>
              <a:rPr lang="pt-BR" sz="2900" b="1" dirty="0"/>
              <a:t> são </a:t>
            </a:r>
            <a:r>
              <a:rPr lang="pt-BR" sz="2900" b="1" dirty="0">
                <a:solidFill>
                  <a:srgbClr val="C00000"/>
                </a:solidFill>
              </a:rPr>
              <a:t>instâncias</a:t>
            </a:r>
            <a:r>
              <a:rPr lang="pt-BR" sz="2900" b="1" dirty="0"/>
              <a:t> vinculadas à estrutura do Poder Executivo formadas por representantes da sociedade civil e poder público, cuja atribuição é a de propor diretrizes para as políticas públicas, fiscalizá-las, controlá-las e deliberar sobre elas. Reuniões regulares.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900" b="1" dirty="0"/>
              <a:t>Em BH existem </a:t>
            </a:r>
            <a:r>
              <a:rPr lang="pt-BR" sz="2900" b="1" dirty="0">
                <a:solidFill>
                  <a:srgbClr val="C00000"/>
                </a:solidFill>
              </a:rPr>
              <a:t>24 conselhos</a:t>
            </a:r>
            <a:r>
              <a:rPr lang="pt-BR" sz="2900" b="1" dirty="0"/>
              <a:t>:</a:t>
            </a:r>
          </a:p>
          <a:p>
            <a:pPr marL="720725" indent="-360363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900" b="1" dirty="0"/>
              <a:t>Em regra, composição paritária</a:t>
            </a:r>
          </a:p>
          <a:p>
            <a:pPr marL="720725" indent="-360363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900" b="1" dirty="0"/>
              <a:t>Deliberativos ou consultivos</a:t>
            </a:r>
          </a:p>
          <a:p>
            <a:pPr marL="720725" indent="-360363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900" b="1" dirty="0"/>
              <a:t>Participam da formulação do planejamento e acompanham a execução orçamentária</a:t>
            </a:r>
          </a:p>
          <a:p>
            <a:pPr marL="720725" indent="-360363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900" b="1" dirty="0">
                <a:hlinkClick r:id="rId2"/>
              </a:rPr>
              <a:t>Portal dos Conselhos</a:t>
            </a:r>
            <a:endParaRPr lang="pt-BR" sz="29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CONSELHOS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10683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683568" y="1412776"/>
            <a:ext cx="7848600" cy="381635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Conhecer o ciclo das políticas públicas.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Situar-se no ciclo: em que fase estamos agora?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Entender qual é o papel da Lei de Diretrizes Orçamentárias.</a:t>
            </a:r>
          </a:p>
          <a:p>
            <a:pPr marL="457200" indent="-457200" algn="just">
              <a:lnSpc>
                <a:spcPct val="150000"/>
              </a:lnSpc>
              <a:buFont typeface="Wingdings 3"/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Definir que tipo de alteração será proposta por meio de sugestão popular.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Saber como interferir na elaboração das Lei de Diretrizes Orçamentárias: regras do jogo.</a:t>
            </a:r>
          </a:p>
          <a:p>
            <a:pPr marL="457200" indent="-457200" algn="just">
              <a:buAutoNum type="arabicPeriod"/>
            </a:pPr>
            <a:endParaRPr lang="pt-BR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24250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690" y="260648"/>
            <a:ext cx="8229600" cy="1008112"/>
          </a:xfrm>
        </p:spPr>
        <p:txBody>
          <a:bodyPr/>
          <a:lstStyle/>
          <a:p>
            <a:r>
              <a:rPr lang="pt-BR" sz="3600" b="1" dirty="0">
                <a:solidFill>
                  <a:srgbClr val="CC0066"/>
                </a:solidFill>
              </a:rPr>
              <a:t>Tramitação no Executivo</a:t>
            </a:r>
          </a:p>
        </p:txBody>
      </p:sp>
      <p:sp>
        <p:nvSpPr>
          <p:cNvPr id="19" name="Pentágono 18"/>
          <p:cNvSpPr/>
          <p:nvPr/>
        </p:nvSpPr>
        <p:spPr>
          <a:xfrm>
            <a:off x="818276" y="2000240"/>
            <a:ext cx="1928826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Órgãos e entidades da Administração direta e indireta elaboram seu planejamento </a:t>
            </a:r>
          </a:p>
        </p:txBody>
      </p:sp>
      <p:sp>
        <p:nvSpPr>
          <p:cNvPr id="20" name="Pentágono 19"/>
          <p:cNvSpPr/>
          <p:nvPr/>
        </p:nvSpPr>
        <p:spPr>
          <a:xfrm>
            <a:off x="2889978" y="2000240"/>
            <a:ext cx="1857388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SMAO,SMPL SMF, SMGO: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avaliação, validação, consolidação</a:t>
            </a:r>
          </a:p>
        </p:txBody>
      </p:sp>
      <p:sp>
        <p:nvSpPr>
          <p:cNvPr id="21" name="Pentágono 20"/>
          <p:cNvSpPr/>
          <p:nvPr/>
        </p:nvSpPr>
        <p:spPr>
          <a:xfrm>
            <a:off x="4890242" y="2000240"/>
            <a:ext cx="1785950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SMAO: elaboração dos projetos</a:t>
            </a:r>
          </a:p>
        </p:txBody>
      </p:sp>
      <p:sp>
        <p:nvSpPr>
          <p:cNvPr id="22" name="Pentágono 21"/>
          <p:cNvSpPr/>
          <p:nvPr/>
        </p:nvSpPr>
        <p:spPr>
          <a:xfrm>
            <a:off x="6890506" y="2000240"/>
            <a:ext cx="1785950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Envio dos projetos à Câmara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Municipal</a:t>
            </a:r>
          </a:p>
        </p:txBody>
      </p:sp>
      <p:sp>
        <p:nvSpPr>
          <p:cNvPr id="24" name="Elipse 23"/>
          <p:cNvSpPr/>
          <p:nvPr/>
        </p:nvSpPr>
        <p:spPr>
          <a:xfrm>
            <a:off x="603962" y="5286388"/>
            <a:ext cx="2000264" cy="1000132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Conselhos Municipais: participação</a:t>
            </a:r>
          </a:p>
        </p:txBody>
      </p:sp>
      <p:sp>
        <p:nvSpPr>
          <p:cNvPr id="41" name="Elipse 40"/>
          <p:cNvSpPr/>
          <p:nvPr/>
        </p:nvSpPr>
        <p:spPr>
          <a:xfrm>
            <a:off x="2818540" y="5286388"/>
            <a:ext cx="1785950" cy="1000132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Obras do Orçamento Participativo</a:t>
            </a:r>
          </a:p>
        </p:txBody>
      </p:sp>
      <p:cxnSp>
        <p:nvCxnSpPr>
          <p:cNvPr id="43" name="Conector de seta reta 42"/>
          <p:cNvCxnSpPr/>
          <p:nvPr/>
        </p:nvCxnSpPr>
        <p:spPr>
          <a:xfrm rot="5400000" flipH="1" flipV="1">
            <a:off x="3318606" y="4857760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5400000" flipH="1" flipV="1">
            <a:off x="5390310" y="4857760"/>
            <a:ext cx="714378" cy="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rot="5400000">
            <a:off x="1175466" y="4857760"/>
            <a:ext cx="71438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747366" y="5286388"/>
            <a:ext cx="2071702" cy="1000132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400" b="1" dirty="0">
                <a:solidFill>
                  <a:schemeClr val="tx1"/>
                </a:solidFill>
              </a:rPr>
              <a:t>CMBH: envia</a:t>
            </a:r>
          </a:p>
          <a:p>
            <a:pPr algn="ctr">
              <a:buNone/>
            </a:pPr>
            <a:r>
              <a:rPr lang="pt-BR" sz="1400" b="1" dirty="0">
                <a:solidFill>
                  <a:schemeClr val="tx1"/>
                </a:solidFill>
              </a:rPr>
              <a:t>seu orçamento</a:t>
            </a:r>
          </a:p>
        </p:txBody>
      </p:sp>
    </p:spTree>
    <p:extLst>
      <p:ext uri="{BB962C8B-B14F-4D97-AF65-F5344CB8AC3E}">
        <p14:creationId xmlns:p14="http://schemas.microsoft.com/office/powerpoint/2010/main" val="22682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41" grpId="0" animBg="1"/>
      <p:bldP spid="1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992888" cy="4392488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Conferências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são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processos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participativos realizados, com certa periodicidade, para interlocução entre representantes do Estado e da sociedade visando à formulação de propostas para determinada política pública. 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São convocadas pelo Executivo ou pelos conselhos.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Podem ser previstas em lei, decreto, portaria, ou resolução do respectivo conselho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Algumas estão organizadas de forma federativa, com etapas municipais, estaduais e nacionais, além da escolha de delegados.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Em BH, as conferências se realizam a cada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2 anos</a:t>
            </a:r>
          </a:p>
          <a:p>
            <a:pPr marL="0" indent="0" algn="just">
              <a:buNone/>
            </a:pPr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CONFERÊNCIAS</a:t>
            </a:r>
          </a:p>
        </p:txBody>
      </p:sp>
    </p:spTree>
    <p:extLst>
      <p:ext uri="{BB962C8B-B14F-4D97-AF65-F5344CB8AC3E}">
        <p14:creationId xmlns:p14="http://schemas.microsoft.com/office/powerpoint/2010/main" val="35402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424936" cy="4680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dirty="0"/>
              <a:t>Foi criado em 1993 e acontece a cada 2 anos</a:t>
            </a:r>
          </a:p>
          <a:p>
            <a:pPr algn="just"/>
            <a:r>
              <a:rPr lang="pt-BR" sz="2400" b="1" dirty="0"/>
              <a:t>Obras e investimentos: escolas, centros de saúde, centros culturais, áreas de lazer, moradias e, sobretudo, de obras de infraestrutura</a:t>
            </a:r>
          </a:p>
          <a:p>
            <a:pPr algn="just"/>
            <a:r>
              <a:rPr lang="pt-BR" sz="2400" b="1" dirty="0"/>
              <a:t>Modalidades do Orçamento Participativo: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Regional (desde 1993): 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Habitação (desde 1995): produção de unidades habitacionais e famílias de baixa renda organizadas no movimento popular de luta por moradia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Digital (desde 2006): votação pela internet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Criança e Adolescente (2014 e 2015): formação para a cidadania. </a:t>
            </a:r>
          </a:p>
          <a:p>
            <a:pPr algn="just"/>
            <a:r>
              <a:rPr lang="pt-BR" sz="2400" b="1" dirty="0"/>
              <a:t>Comissão de Acompanhamento e Fiscalização da Execução do Orçamento Participativo - </a:t>
            </a:r>
            <a:r>
              <a:rPr lang="pt-BR" sz="2400" b="1" dirty="0" err="1"/>
              <a:t>Comforça</a:t>
            </a:r>
            <a:r>
              <a:rPr lang="pt-BR" sz="2400" b="1" dirty="0"/>
              <a:t> Regional e Municipal</a:t>
            </a:r>
          </a:p>
          <a:p>
            <a:pPr algn="just"/>
            <a:r>
              <a:rPr lang="pt-BR" sz="2400" b="1" dirty="0"/>
              <a:t>Desafio: execução das obras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ORÇAMENTO PARTICIPATIVO</a:t>
            </a:r>
          </a:p>
        </p:txBody>
      </p:sp>
    </p:spTree>
    <p:extLst>
      <p:ext uri="{BB962C8B-B14F-4D97-AF65-F5344CB8AC3E}">
        <p14:creationId xmlns:p14="http://schemas.microsoft.com/office/powerpoint/2010/main" val="16319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050" indent="-9525" algn="just">
              <a:lnSpc>
                <a:spcPct val="150000"/>
              </a:lnSpc>
              <a:buNone/>
            </a:pPr>
            <a:r>
              <a:rPr lang="pt-BR" sz="2400" b="1" dirty="0">
                <a:latin typeface="+mj-lt"/>
              </a:rPr>
              <a:t>- Reunião de debates, antes da tomada de decisão, com a finalidade de obter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 informações </a:t>
            </a:r>
            <a:r>
              <a:rPr lang="pt-BR" sz="2400" b="1" dirty="0">
                <a:latin typeface="+mj-lt"/>
              </a:rPr>
              <a:t>e garantir a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 manifestação </a:t>
            </a:r>
            <a:r>
              <a:rPr lang="pt-BR" sz="2400" b="1" dirty="0">
                <a:latin typeface="+mj-lt"/>
              </a:rPr>
              <a:t>das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 partes interessadas </a:t>
            </a:r>
            <a:r>
              <a:rPr lang="pt-BR" sz="2400" b="1" dirty="0">
                <a:latin typeface="+mj-lt"/>
              </a:rPr>
              <a:t>e afetadas pela decisão. </a:t>
            </a:r>
          </a:p>
          <a:p>
            <a:pPr marL="273050" indent="-9525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 Numa audiência pública, o cidadão tem direito de 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pedir a palavra e ser ouvido</a:t>
            </a:r>
            <a:r>
              <a:rPr lang="pt-BR" sz="2400" b="1" dirty="0">
                <a:latin typeface="+mj-lt"/>
              </a:rPr>
              <a:t>.</a:t>
            </a:r>
          </a:p>
          <a:p>
            <a:pPr marL="273050" indent="-9525" algn="just">
              <a:lnSpc>
                <a:spcPct val="150000"/>
              </a:lnSpc>
              <a:buNone/>
            </a:pPr>
            <a:r>
              <a:rPr lang="pt-BR" sz="2400" b="1" dirty="0">
                <a:latin typeface="+mj-lt"/>
              </a:rPr>
              <a:t>- Não é uma simples 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reunião aberta ao público</a:t>
            </a:r>
            <a:r>
              <a:rPr lang="pt-BR" sz="2400" b="1" dirty="0">
                <a:latin typeface="+mj-lt"/>
              </a:rPr>
              <a:t>.</a:t>
            </a:r>
          </a:p>
          <a:p>
            <a:pPr marL="273050" indent="-9525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C00000"/>
                </a:solidFill>
                <a:cs typeface="Arial" pitchFamily="34" charset="0"/>
              </a:rPr>
              <a:t>AUDIÊNCIA PÚBLICA</a:t>
            </a:r>
            <a:br>
              <a:rPr lang="pt-BR" sz="2600" b="1" dirty="0">
                <a:cs typeface="Arial" pitchFamily="34" charset="0"/>
              </a:rPr>
            </a:b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5292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80920" cy="40324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PLANEJAMENTO:</a:t>
            </a:r>
            <a:r>
              <a:rPr lang="pt-BR" sz="1800" dirty="0">
                <a:latin typeface="Bookman Old Style" pitchFamily="18" charset="0"/>
              </a:rPr>
              <a:t> art. 48, Lei de Responsabilidade Fiscal</a:t>
            </a:r>
          </a:p>
          <a:p>
            <a:pPr marL="720725" lvl="1" indent="0"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Cabe aos poderes Executivo e Legislativo</a:t>
            </a:r>
          </a:p>
          <a:p>
            <a:pPr marL="720725" lvl="1" indent="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 fazer ampla divulgação do projeto;</a:t>
            </a:r>
          </a:p>
          <a:p>
            <a:pPr marL="720725" lvl="1" indent="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 incentivar a participação popular;</a:t>
            </a:r>
          </a:p>
          <a:p>
            <a:pPr marL="720725" lvl="1" indent="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 realizar </a:t>
            </a:r>
            <a:r>
              <a:rPr lang="pt-BR" sz="2400" b="1" dirty="0">
                <a:solidFill>
                  <a:srgbClr val="C00000"/>
                </a:solidFill>
                <a:latin typeface="Bookman Old Style" pitchFamily="18" charset="0"/>
              </a:rPr>
              <a:t>audiências públicas </a:t>
            </a: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durante a elaboração e a discussão do projeto.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010694" cy="504056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PARTICIPAÇÃO POPULAR NO CICLO ORÇAMENTÁRIO</a:t>
            </a:r>
            <a:br>
              <a:rPr lang="pt-BR" sz="2800" b="1" dirty="0">
                <a:solidFill>
                  <a:srgbClr val="C00000"/>
                </a:solidFill>
              </a:rPr>
            </a:b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24936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>
                <a:latin typeface="Bookman Old Style" pitchFamily="18" charset="0"/>
              </a:rPr>
              <a:t>- EXECUÇÃO</a:t>
            </a:r>
            <a:r>
              <a:rPr lang="pt-BR" sz="2400" dirty="0">
                <a:latin typeface="Bookman Old Style" pitchFamily="18" charset="0"/>
              </a:rPr>
              <a:t>: </a:t>
            </a:r>
            <a:r>
              <a:rPr lang="pt-BR" sz="1800" dirty="0">
                <a:latin typeface="Bookman Old Style" pitchFamily="18" charset="0"/>
              </a:rPr>
              <a:t>art. 9º, §4º e 48, parágrafo único, II, Lei de Responsabilidade Fiscal</a:t>
            </a:r>
          </a:p>
          <a:p>
            <a:pPr marL="623888" indent="-285750" algn="just">
              <a:lnSpc>
                <a:spcPct val="150000"/>
              </a:lnSpc>
              <a:buFontTx/>
              <a:buChar char="-"/>
            </a:pPr>
            <a:r>
              <a:rPr lang="pt-BR" sz="2200" b="1" dirty="0">
                <a:latin typeface="Bookman Old Style" pitchFamily="18" charset="0"/>
              </a:rPr>
              <a:t>Maio, setembro e fevereiro (final): Executivo demonstrará e avaliará o cumprimento das </a:t>
            </a:r>
            <a:r>
              <a:rPr lang="pt-BR" sz="2200" b="1" dirty="0">
                <a:solidFill>
                  <a:srgbClr val="C00000"/>
                </a:solidFill>
                <a:latin typeface="Bookman Old Style" pitchFamily="18" charset="0"/>
              </a:rPr>
              <a:t>metas fiscais </a:t>
            </a:r>
            <a:r>
              <a:rPr lang="pt-BR" sz="2200" b="1" dirty="0">
                <a:latin typeface="Bookman Old Style" pitchFamily="18" charset="0"/>
              </a:rPr>
              <a:t>de cada quadrimestre, em </a:t>
            </a:r>
            <a:r>
              <a:rPr lang="pt-BR" sz="2200" b="1" dirty="0">
                <a:solidFill>
                  <a:srgbClr val="C00000"/>
                </a:solidFill>
                <a:latin typeface="Bookman Old Style" pitchFamily="18" charset="0"/>
              </a:rPr>
              <a:t>audiência pública</a:t>
            </a:r>
          </a:p>
          <a:p>
            <a:pPr marL="623888" indent="-285750" algn="just">
              <a:lnSpc>
                <a:spcPct val="150000"/>
              </a:lnSpc>
              <a:buFontTx/>
              <a:buChar char="-"/>
            </a:pPr>
            <a:r>
              <a:rPr lang="pt-BR" sz="2200" b="1" dirty="0"/>
              <a:t>Liberar, em </a:t>
            </a:r>
            <a:r>
              <a:rPr lang="pt-BR" sz="2200" b="1" dirty="0">
                <a:solidFill>
                  <a:srgbClr val="C00000"/>
                </a:solidFill>
              </a:rPr>
              <a:t>tempo real</a:t>
            </a:r>
            <a:r>
              <a:rPr lang="pt-BR" sz="2200" b="1" dirty="0"/>
              <a:t>, informações pormenorizadas sobre a </a:t>
            </a:r>
            <a:r>
              <a:rPr lang="pt-BR" sz="2200" b="1" dirty="0">
                <a:solidFill>
                  <a:srgbClr val="C00000"/>
                </a:solidFill>
              </a:rPr>
              <a:t>execução orçamentária e financeira</a:t>
            </a:r>
            <a:r>
              <a:rPr lang="pt-BR" sz="2200" b="1" dirty="0"/>
              <a:t>, em meios eletrônicos de acesso público</a:t>
            </a:r>
            <a:endParaRPr lang="pt-BR" sz="2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010694" cy="504056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PARTICIPAÇÃO POPULAR NO CICLO ORÇAMENTÁRIO</a:t>
            </a:r>
            <a:br>
              <a:rPr lang="pt-BR" sz="2800" b="1" dirty="0">
                <a:solidFill>
                  <a:srgbClr val="C00000"/>
                </a:solidFill>
              </a:rPr>
            </a:b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8560" y="0"/>
            <a:ext cx="9976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056784" cy="82242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SUGESTÕES POPULARES</a:t>
            </a:r>
          </a:p>
        </p:txBody>
      </p:sp>
    </p:spTree>
    <p:extLst>
      <p:ext uri="{BB962C8B-B14F-4D97-AF65-F5344CB8AC3E}">
        <p14:creationId xmlns:p14="http://schemas.microsoft.com/office/powerpoint/2010/main" val="24465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/>
          <p:cNvGraphicFramePr/>
          <p:nvPr>
            <p:extLst/>
          </p:nvPr>
        </p:nvGraphicFramePr>
        <p:xfrm>
          <a:off x="432048" y="-171400"/>
          <a:ext cx="9036496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7084069" y="620688"/>
            <a:ext cx="1767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Apresentação até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15/5/2017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Art. 68 do ADCT, CE/MG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226758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AUDIÊNCIA PÚBLICA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48418" y="376419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EMENDA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07504" y="3356992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5496" y="29876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SUGESTÃO POPULAR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07504" y="4119794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107504" y="2636912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907704" y="2420888"/>
            <a:ext cx="7128792" cy="40324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Eleitores: 5% do eleitorado (</a:t>
            </a:r>
            <a:r>
              <a:rPr lang="pt-BR" sz="2400" b="1" dirty="0">
                <a:latin typeface="+mj-lt"/>
                <a:cs typeface="Arial" pitchFamily="34" charset="0"/>
              </a:rPr>
              <a:t>96.373 eleitores, TRE/MG - 2016)</a:t>
            </a:r>
            <a:r>
              <a:rPr lang="pt-BR" sz="2400" b="1" dirty="0">
                <a:latin typeface="+mj-lt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Vereadores;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Comissões;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Prefeito (mensagem para modificação do projeto até o início da votação na Comissão).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2339751" y="188640"/>
            <a:ext cx="6286209" cy="1800200"/>
          </a:xfrm>
          <a:prstGeom prst="wedgeEllipseCallout">
            <a:avLst>
              <a:gd name="adj1" fmla="val -55057"/>
              <a:gd name="adj2" fmla="val 31014"/>
            </a:avLst>
          </a:prstGeom>
          <a:solidFill>
            <a:srgbClr val="CC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Quem pode apresentar emenda?</a:t>
            </a:r>
          </a:p>
        </p:txBody>
      </p:sp>
      <p:pic>
        <p:nvPicPr>
          <p:cNvPr id="31748" name="Picture 4" descr="Resultado de imagem para silhu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1556792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d88e268378619bdff20f-d640b48d3a43c52948ae88b2f832aba1.r37.cf2.rackcdn.com/plugins/gerenciador/products/671/images/grande/beatles-silhu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77" y="-2738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680120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solidFill>
                  <a:srgbClr val="C00000"/>
                </a:solidFill>
              </a:rPr>
            </a:b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3861048"/>
            <a:ext cx="7762056" cy="26642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cidadão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pode apresentar sugestões populares à Comissão de Orçamento e Finanças Públicas durante o prazo definido pela comissão.</a:t>
            </a:r>
          </a:p>
        </p:txBody>
      </p:sp>
      <p:sp>
        <p:nvSpPr>
          <p:cNvPr id="10" name="Texto explicativo em elipse 9"/>
          <p:cNvSpPr/>
          <p:nvPr/>
        </p:nvSpPr>
        <p:spPr>
          <a:xfrm>
            <a:off x="230651" y="111823"/>
            <a:ext cx="4536504" cy="1772925"/>
          </a:xfrm>
          <a:prstGeom prst="wedgeEllipseCallout">
            <a:avLst>
              <a:gd name="adj1" fmla="val 50931"/>
              <a:gd name="adj2" fmla="val 27223"/>
            </a:avLst>
          </a:prstGeom>
          <a:solidFill>
            <a:srgbClr val="FF99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 sugestão popular?</a:t>
            </a:r>
          </a:p>
        </p:txBody>
      </p:sp>
    </p:spTree>
    <p:extLst>
      <p:ext uri="{BB962C8B-B14F-4D97-AF65-F5344CB8AC3E}">
        <p14:creationId xmlns:p14="http://schemas.microsoft.com/office/powerpoint/2010/main" val="6271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50emais.com.br/wp-content/uploads/2013/06/Manifesta%C3%A7%C3%A3o-B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943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forma de nuvem 5"/>
          <p:cNvSpPr/>
          <p:nvPr/>
        </p:nvSpPr>
        <p:spPr>
          <a:xfrm>
            <a:off x="4067944" y="0"/>
            <a:ext cx="4752528" cy="2880320"/>
          </a:xfrm>
          <a:prstGeom prst="cloudCallout">
            <a:avLst>
              <a:gd name="adj1" fmla="val -41488"/>
              <a:gd name="adj2" fmla="val 77440"/>
            </a:avLst>
          </a:prstGeom>
          <a:solidFill>
            <a:srgbClr val="79F3E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Como posso fazer interferir nas estratégias e prioridades do governo? </a:t>
            </a:r>
          </a:p>
        </p:txBody>
      </p:sp>
    </p:spTree>
    <p:extLst>
      <p:ext uri="{BB962C8B-B14F-4D97-AF65-F5344CB8AC3E}">
        <p14:creationId xmlns:p14="http://schemas.microsoft.com/office/powerpoint/2010/main" val="33538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424982" y="2154516"/>
            <a:ext cx="100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CIDADÃO</a:t>
            </a: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2546905" y="1046389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546905" y="1259115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2546905" y="1473429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"/>
          <p:cNvGraphicFramePr>
            <a:graphicFrameLocks noChangeAspect="1"/>
          </p:cNvGraphicFramePr>
          <p:nvPr>
            <p:extLst/>
          </p:nvPr>
        </p:nvGraphicFramePr>
        <p:xfrm>
          <a:off x="1524354" y="1232898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8" name="CorelDRAW" r:id="rId3" imgW="1316736" imgH="2773680" progId="">
                  <p:embed/>
                </p:oleObj>
              </mc:Choice>
              <mc:Fallback>
                <p:oleObj name="CorelDRAW" r:id="rId3" imgW="1316736" imgH="2773680" progId="">
                  <p:embed/>
                  <p:pic>
                    <p:nvPicPr>
                      <p:cNvPr id="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354" y="1232898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>
            <p:extLst/>
          </p:nvPr>
        </p:nvGraphicFramePr>
        <p:xfrm>
          <a:off x="736954" y="547098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" name="CorelDRAW" r:id="rId5" imgW="1316736" imgH="2773680" progId="">
                  <p:embed/>
                </p:oleObj>
              </mc:Choice>
              <mc:Fallback>
                <p:oleObj name="CorelDRAW" r:id="rId5" imgW="1316736" imgH="2773680" progId="">
                  <p:embed/>
                  <p:pic>
                    <p:nvPicPr>
                      <p:cNvPr id="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54" y="547098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/>
          </p:nvPr>
        </p:nvGraphicFramePr>
        <p:xfrm>
          <a:off x="1308454" y="661398"/>
          <a:ext cx="431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" name="CorelDRAW" r:id="rId6" imgW="1316736" imgH="2773680" progId="">
                  <p:embed/>
                </p:oleObj>
              </mc:Choice>
              <mc:Fallback>
                <p:oleObj name="CorelDRAW" r:id="rId6" imgW="1316736" imgH="2773680" progId="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454" y="661398"/>
                        <a:ext cx="431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/>
          </p:nvPr>
        </p:nvGraphicFramePr>
        <p:xfrm>
          <a:off x="1648945" y="475660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" name="CorelDRAW" r:id="rId7" imgW="2221992" imgH="4687824" progId="">
                  <p:embed/>
                </p:oleObj>
              </mc:Choice>
              <mc:Fallback>
                <p:oleObj name="CorelDRAW" r:id="rId7" imgW="2221992" imgH="4687824" progId="">
                  <p:embed/>
                  <p:pic>
                    <p:nvPicPr>
                      <p:cNvPr id="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945" y="475660"/>
                        <a:ext cx="419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/>
          </p:nvPr>
        </p:nvGraphicFramePr>
        <p:xfrm>
          <a:off x="1003654" y="1105898"/>
          <a:ext cx="419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CorelDRAW" r:id="rId9" imgW="2221992" imgH="4687824" progId="">
                  <p:embed/>
                </p:oleObj>
              </mc:Choice>
              <mc:Fallback>
                <p:oleObj name="CorelDRAW" r:id="rId9" imgW="2221992" imgH="4687824" progId="">
                  <p:embed/>
                  <p:pic>
                    <p:nvPicPr>
                      <p:cNvPr id="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54" y="1105898"/>
                        <a:ext cx="419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Elipse 41"/>
          <p:cNvSpPr/>
          <p:nvPr/>
        </p:nvSpPr>
        <p:spPr>
          <a:xfrm>
            <a:off x="3818293" y="354316"/>
            <a:ext cx="2005203" cy="1296144"/>
          </a:xfrm>
          <a:prstGeom prst="ellipse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COMISSÃO DE ORÇAMENTO E FINANÇAS PÚBLICAS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2034212" y="418367"/>
            <a:ext cx="199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SUGESTÃO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EMENDA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4111687" y="2190334"/>
            <a:ext cx="1485904" cy="985838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Designação de relator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4173961" y="3846518"/>
            <a:ext cx="1214446" cy="914400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Parecer</a:t>
            </a:r>
          </a:p>
        </p:txBody>
      </p:sp>
      <p:cxnSp>
        <p:nvCxnSpPr>
          <p:cNvPr id="46" name="Conector de seta reta 45"/>
          <p:cNvCxnSpPr/>
          <p:nvPr/>
        </p:nvCxnSpPr>
        <p:spPr>
          <a:xfrm flipH="1" flipV="1">
            <a:off x="3090114" y="4288196"/>
            <a:ext cx="935841" cy="3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159341" y="4637453"/>
            <a:ext cx="93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Arquivo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>
            <a:off x="5538123" y="4291372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xograma: Documento 48"/>
          <p:cNvSpPr/>
          <p:nvPr/>
        </p:nvSpPr>
        <p:spPr>
          <a:xfrm>
            <a:off x="3892199" y="5367236"/>
            <a:ext cx="1850169" cy="942084"/>
          </a:xfrm>
          <a:prstGeom prst="flowChartDocument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Emenda de autoria da Comissão</a:t>
            </a:r>
          </a:p>
        </p:txBody>
      </p:sp>
      <p:cxnSp>
        <p:nvCxnSpPr>
          <p:cNvPr id="50" name="Conector de seta reta 49"/>
          <p:cNvCxnSpPr/>
          <p:nvPr/>
        </p:nvCxnSpPr>
        <p:spPr>
          <a:xfrm rot="5400000">
            <a:off x="4526815" y="352173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4813361" y="1686278"/>
            <a:ext cx="0" cy="477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uxograma: Vários documentos 52"/>
          <p:cNvSpPr/>
          <p:nvPr/>
        </p:nvSpPr>
        <p:spPr>
          <a:xfrm>
            <a:off x="6468527" y="3817437"/>
            <a:ext cx="1559857" cy="864096"/>
          </a:xfrm>
          <a:prstGeom prst="flowChartMultidocumen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Outras proposições</a:t>
            </a:r>
          </a:p>
        </p:txBody>
      </p:sp>
      <p:cxnSp>
        <p:nvCxnSpPr>
          <p:cNvPr id="54" name="Conector de seta reta 53"/>
          <p:cNvCxnSpPr/>
          <p:nvPr/>
        </p:nvCxnSpPr>
        <p:spPr>
          <a:xfrm flipH="1">
            <a:off x="4811773" y="4894404"/>
            <a:ext cx="1588" cy="4642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images.wikia.com/simswiki/pt-br/images/8/80/Arquivo_fich%C3%A1ri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9030" y="3594676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42" grpId="0" animBg="1" autoUpdateAnimBg="0"/>
      <p:bldP spid="43" grpId="0" autoUpdateAnimBg="0"/>
      <p:bldP spid="44" grpId="0" animBg="1" autoUpdateAnimBg="0"/>
      <p:bldP spid="45" grpId="0" animBg="1" autoUpdateAnimBg="0"/>
      <p:bldP spid="47" grpId="0" autoUpdateAnimBg="0"/>
      <p:bldP spid="49" grpId="0" animBg="1" autoUpdateAnimBg="0"/>
      <p:bldP spid="5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61156" y="188640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APRESENTAÇÃO DA SUGESTÃO POPULAR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1156" y="1916832"/>
            <a:ext cx="7962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6600"/>
              </a:buClr>
              <a:buSzPct val="76000"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início da tramitação a </a:t>
            </a: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Orçamento define prazo</a:t>
            </a: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apresentação de sugestões a partir da realização da audiência pública.</a:t>
            </a:r>
          </a:p>
        </p:txBody>
      </p:sp>
    </p:spTree>
    <p:extLst>
      <p:ext uri="{BB962C8B-B14F-4D97-AF65-F5344CB8AC3E}">
        <p14:creationId xmlns:p14="http://schemas.microsoft.com/office/powerpoint/2010/main" val="28567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55725" y="260350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SUGESTÕES POPULARES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34897"/>
              </p:ext>
            </p:extLst>
          </p:nvPr>
        </p:nvGraphicFramePr>
        <p:xfrm>
          <a:off x="971600" y="1052736"/>
          <a:ext cx="763284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  <a:latin typeface="+mj-lt"/>
                        </a:rPr>
                        <a:t>LDO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  <a:latin typeface="+mj-lt"/>
                        </a:rPr>
                        <a:t>PPAG/LOA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</a:t>
                      </a:r>
                      <a:endParaRPr lang="pt-BR" sz="2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51</a:t>
                      </a:r>
                      <a:endParaRPr lang="pt-BR" sz="2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67481"/>
                  </a:ext>
                </a:extLst>
              </a:tr>
            </a:tbl>
          </a:graphicData>
        </a:graphic>
      </p:graphicFrame>
      <p:sp>
        <p:nvSpPr>
          <p:cNvPr id="3" name="Seta: para a Direita 2"/>
          <p:cNvSpPr/>
          <p:nvPr/>
        </p:nvSpPr>
        <p:spPr>
          <a:xfrm>
            <a:off x="395536" y="3338736"/>
            <a:ext cx="474352" cy="504056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9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55725" y="260350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+mn-lt"/>
              </a:rPr>
              <a:t>APRESENTAÇÃO DA SUGESTÃO POPULAR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7472" y="1772816"/>
            <a:ext cx="741682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SzPct val="76000"/>
              <a:buFont typeface="Wingdings" panose="05000000000000000000" pitchFamily="2" charset="2"/>
              <a:buChar char="ü"/>
            </a:pPr>
            <a:r>
              <a:rPr lang="pt-BR" sz="2800" b="1" dirty="0"/>
              <a:t>Formulário</a:t>
            </a:r>
            <a:r>
              <a:rPr lang="pt-BR" sz="2800" b="1" dirty="0">
                <a:solidFill>
                  <a:srgbClr val="C00000"/>
                </a:solidFill>
              </a:rPr>
              <a:t> eletrônico </a:t>
            </a:r>
            <a:r>
              <a:rPr lang="pt-BR" sz="2800" b="1" dirty="0">
                <a:solidFill>
                  <a:prstClr val="black"/>
                </a:solidFill>
              </a:rPr>
              <a:t>no portal da Câmara 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buClr>
                <a:srgbClr val="006600"/>
              </a:buClr>
              <a:buSzPct val="76000"/>
              <a:buFont typeface="Wingdings" panose="05000000000000000000" pitchFamily="2" charset="2"/>
              <a:buChar char="ü"/>
            </a:pPr>
            <a:r>
              <a:rPr lang="pt-BR" sz="2800" b="1" dirty="0"/>
              <a:t>Formulário</a:t>
            </a:r>
            <a:r>
              <a:rPr lang="pt-BR" sz="2800" b="1" dirty="0">
                <a:solidFill>
                  <a:srgbClr val="C00000"/>
                </a:solidFill>
              </a:rPr>
              <a:t> impresso </a:t>
            </a:r>
            <a:r>
              <a:rPr lang="pt-BR" sz="2800" b="1" dirty="0">
                <a:solidFill>
                  <a:prstClr val="black"/>
                </a:solidFill>
              </a:rPr>
              <a:t>apresentado na Diretoria do Processo Legislativo</a:t>
            </a:r>
          </a:p>
        </p:txBody>
      </p:sp>
    </p:spTree>
    <p:extLst>
      <p:ext uri="{BB962C8B-B14F-4D97-AF65-F5344CB8AC3E}">
        <p14:creationId xmlns:p14="http://schemas.microsoft.com/office/powerpoint/2010/main" val="23088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805677" y="1412776"/>
            <a:ext cx="7489825" cy="35290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Estabelecer: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1. prioridades e metas da administração;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2. organização e estrutura dos orçamentos;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/>
              <a:t>3. diretrizes para a elaboração e execução do orçamento e suas alterações.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790575" y="260350"/>
            <a:ext cx="8353425" cy="504825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srgbClr val="C00000"/>
                </a:solidFill>
              </a:rPr>
              <a:t>POTÊNCIAS </a:t>
            </a:r>
            <a:r>
              <a:rPr lang="pt-BR" b="1" dirty="0">
                <a:solidFill>
                  <a:srgbClr val="C00000"/>
                </a:solidFill>
              </a:rPr>
              <a:t>–</a:t>
            </a:r>
            <a:r>
              <a:rPr lang="pt-BR" sz="2800" b="1" dirty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LEI DE DIRETRIZES ORÇAMENTÁRIAS </a:t>
            </a:r>
          </a:p>
        </p:txBody>
      </p:sp>
    </p:spTree>
    <p:extLst>
      <p:ext uri="{BB962C8B-B14F-4D97-AF65-F5344CB8AC3E}">
        <p14:creationId xmlns:p14="http://schemas.microsoft.com/office/powerpoint/2010/main" val="34557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61987"/>
            <a:ext cx="5216363" cy="41073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539163" cy="1873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/>
            <a:r>
              <a:rPr lang="pt-BR" sz="3200" b="1" dirty="0">
                <a:solidFill>
                  <a:schemeClr val="tx1"/>
                </a:solidFill>
              </a:rPr>
              <a:t>DEFINIÇÃO DE PRIORIDADES E METAS</a:t>
            </a:r>
            <a:br>
              <a:rPr lang="pt-BR" b="1" dirty="0">
                <a:solidFill>
                  <a:schemeClr val="tx1"/>
                </a:solidFill>
              </a:rPr>
            </a:br>
            <a:br>
              <a:rPr lang="pt-BR" b="1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prstClr val="black"/>
                </a:solidFill>
              </a:rPr>
              <a:t>Conhecer os programas do Plano Plurianual: </a:t>
            </a:r>
            <a:br>
              <a:rPr lang="pt-BR" sz="2700" b="1" dirty="0">
                <a:solidFill>
                  <a:prstClr val="black"/>
                </a:solidFill>
              </a:rPr>
            </a:br>
            <a:r>
              <a:rPr lang="pt-BR" sz="2700" b="1" dirty="0">
                <a:solidFill>
                  <a:prstClr val="black"/>
                </a:solidFill>
              </a:rPr>
              <a:t>objetivos, estratégia, metas, produtos, etc.</a:t>
            </a:r>
            <a:endParaRPr lang="pt-BR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04838" y="212725"/>
            <a:ext cx="8539162" cy="552450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prstClr val="black"/>
                </a:solidFill>
              </a:rPr>
              <a:t>DEFINIÇÃO DE PRIORIDADES E METAS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88740" y="90872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Como priorizar? O que priorizar?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Alterar a forma de apresentação do Anexo 1.7, já que ele não evidencia ação e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sub-ação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que é a forma como o Plano Plurianual se organiza?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Alterar a hierarquia de limitação de empenho (art. 28, LDO 2015)?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Etc.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 Lei de Diretrizes Orçamentárias, não podem ser criados programas e estabelecidas metas, produtos e unidades de medida. Isso só pode ser feito durante a tramitação do Plano Plurianual ou da respectiva revisão.</a:t>
            </a:r>
          </a:p>
        </p:txBody>
      </p:sp>
    </p:spTree>
    <p:extLst>
      <p:ext uri="{BB962C8B-B14F-4D97-AF65-F5344CB8AC3E}">
        <p14:creationId xmlns:p14="http://schemas.microsoft.com/office/powerpoint/2010/main" val="38593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62" y="116632"/>
            <a:ext cx="8283335" cy="23762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6" y="116632"/>
            <a:ext cx="1232580" cy="6904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66" y="2708920"/>
            <a:ext cx="8259645" cy="403244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08266" y="2132856"/>
            <a:ext cx="535987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68344" y="1844824"/>
            <a:ext cx="1099567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6948264" y="328498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508266" y="6021288"/>
            <a:ext cx="8259645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1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53" y="1556793"/>
            <a:ext cx="8208634" cy="22940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3" y="414567"/>
            <a:ext cx="1585097" cy="5730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68" y="4102915"/>
            <a:ext cx="8176060" cy="14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70447"/>
            <a:ext cx="7720025" cy="28626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49" y="188640"/>
            <a:ext cx="1164774" cy="76596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96" y="4569032"/>
            <a:ext cx="8110912" cy="210032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55576" y="2852935"/>
            <a:ext cx="4392488" cy="334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796136" y="2492896"/>
            <a:ext cx="267946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7740352" y="5445224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60349" y="5733256"/>
            <a:ext cx="798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68" y="4090082"/>
            <a:ext cx="1508935" cy="5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notiminuto.com/site/assets/files/9618/mafa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0892"/>
            <a:ext cx="4374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retangular com cantos arredondados 2"/>
          <p:cNvSpPr/>
          <p:nvPr/>
        </p:nvSpPr>
        <p:spPr>
          <a:xfrm>
            <a:off x="179512" y="260648"/>
            <a:ext cx="4248472" cy="5472608"/>
          </a:xfrm>
          <a:prstGeom prst="wedgeRoundRectCallout">
            <a:avLst>
              <a:gd name="adj1" fmla="val 70705"/>
              <a:gd name="adj2" fmla="val 20438"/>
              <a:gd name="adj3" fmla="val 1666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Como posso participar das discussões e das decisões do Plano Plurianual, da Lei de Diretrizes Orçamentárias e do Orçamento?</a:t>
            </a:r>
          </a:p>
        </p:txBody>
      </p:sp>
    </p:spTree>
    <p:extLst>
      <p:ext uri="{BB962C8B-B14F-4D97-AF65-F5344CB8AC3E}">
        <p14:creationId xmlns:p14="http://schemas.microsoft.com/office/powerpoint/2010/main" val="36649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nature.com/polopoly_fs/7.5895.1345140906!/image/C0139971%20SPL%20reduced.jpg_gen/derivatives/landscape_300/C0139971%20SPL%20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948">
            <a:off x="-1773688" y="227651"/>
            <a:ext cx="6090653" cy="60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17276"/>
            <a:ext cx="4860032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91680" y="4869160"/>
            <a:ext cx="28039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 Lei de Diretrizes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Orçamentárias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é o DNA,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 código fonte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 Lei do Orçamento </a:t>
            </a:r>
          </a:p>
        </p:txBody>
      </p:sp>
    </p:spTree>
    <p:extLst>
      <p:ext uri="{BB962C8B-B14F-4D97-AF65-F5344CB8AC3E}">
        <p14:creationId xmlns:p14="http://schemas.microsoft.com/office/powerpoint/2010/main" val="6876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nature.com/polopoly_fs/7.5895.1345140906!/image/C0139971%20SPL%20reduced.jpg_gen/derivatives/landscape_300/C0139971%20SPL%20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785">
            <a:off x="-606011" y="123196"/>
            <a:ext cx="2950009" cy="29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33613" y="141288"/>
            <a:ext cx="6910387" cy="984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ORGANIZAÇÃO E ESTRUTURA </a:t>
            </a:r>
            <a:br>
              <a:rPr lang="pt-BR" b="1" dirty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</a:br>
            <a:r>
              <a:rPr lang="pt-BR" b="1" dirty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DOS ORÇAMENTOS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75656" y="1268760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Discriminar a despesa por unidade administrativa, elemento da despesa?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Regionalizar a despesa?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Apresentar os custos de todas as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sub-ações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?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Apresentar novos demonstrativos que evidenciem a despesa por tema, como acontece com o Orçamento do Idoso e Orçamento da Criança e Adolescente?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Apresentar o Quadro de Detalhamento da Despesa organizado por programa? Atualmente o Quadro de Detalhamento da Despesa é organizado por unidade orçamentária.</a:t>
            </a:r>
          </a:p>
        </p:txBody>
      </p:sp>
    </p:spTree>
    <p:extLst>
      <p:ext uri="{BB962C8B-B14F-4D97-AF65-F5344CB8AC3E}">
        <p14:creationId xmlns:p14="http://schemas.microsoft.com/office/powerpoint/2010/main" val="14257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817747" cy="30004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3330"/>
            <a:ext cx="1224136" cy="11017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229200"/>
            <a:ext cx="8155363" cy="10801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95" y="4581128"/>
            <a:ext cx="1585097" cy="57307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11560" y="3861048"/>
            <a:ext cx="6192688" cy="336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765175"/>
            <a:ext cx="9175750" cy="6092825"/>
          </a:xfrm>
          <a:prstGeom prst="rect">
            <a:avLst/>
          </a:prstGeom>
        </p:spPr>
      </p:pic>
      <p:sp>
        <p:nvSpPr>
          <p:cNvPr id="7" name="Título 2"/>
          <p:cNvSpPr>
            <a:spLocks noGrp="1"/>
          </p:cNvSpPr>
          <p:nvPr>
            <p:ph type="title" idx="4294967295"/>
          </p:nvPr>
        </p:nvSpPr>
        <p:spPr>
          <a:xfrm>
            <a:off x="3887788" y="174625"/>
            <a:ext cx="5256212" cy="10795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Lei de Diretrizes Orçamentárias é o artista que controla os “movimentos” do Orçamento Anual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10024" y="404664"/>
            <a:ext cx="171553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Lei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Diretrizes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Orçamentárias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1763688" y="1484784"/>
            <a:ext cx="648072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361447" y="1490732"/>
            <a:ext cx="1337226" cy="353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Orçamento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4093820" y="1849602"/>
            <a:ext cx="432048" cy="100811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994435" y="2103239"/>
            <a:ext cx="120577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Execução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220072" y="2457182"/>
            <a:ext cx="708640" cy="4677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528392" cy="27943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04838" y="260350"/>
            <a:ext cx="8539162" cy="9128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ELABORAÇÃO, EXECUÇÃO E ALTERAÇÃO </a:t>
            </a:r>
            <a:br>
              <a:rPr lang="pt-BR" sz="2700" b="1" dirty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</a:br>
            <a:r>
              <a:rPr lang="pt-BR" sz="2700" b="1" dirty="0">
                <a:solidFill>
                  <a:schemeClr val="bg1"/>
                </a:solidFill>
                <a:latin typeface="Gill Sans MT"/>
                <a:ea typeface="+mn-ea"/>
                <a:cs typeface="+mn-cs"/>
              </a:rPr>
              <a:t>DO ORÇAMENTO</a:t>
            </a:r>
            <a:endParaRPr lang="pt-BR" sz="27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5968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Evidenciar, nas apresentações durante as audiências públicas quadrimestrais, o valor pago e não apenas empenhado e liquidado?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Aumentar a antecedência entre a publicação dos relatórios técnicos e a realização da audiência pública quadrimestral?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3429000"/>
            <a:ext cx="5166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Apresentar, durante as audiências públicas quadrimestrais, os impactos e não apenas as entregas físicas?</a:t>
            </a:r>
          </a:p>
        </p:txBody>
      </p:sp>
    </p:spTree>
    <p:extLst>
      <p:ext uri="{BB962C8B-B14F-4D97-AF65-F5344CB8AC3E}">
        <p14:creationId xmlns:p14="http://schemas.microsoft.com/office/powerpoint/2010/main" val="20159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578392" cy="23015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7" y="188640"/>
            <a:ext cx="936104" cy="5986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149080"/>
            <a:ext cx="8117025" cy="25619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356992"/>
            <a:ext cx="1184987" cy="67956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067944" y="2492896"/>
            <a:ext cx="14401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6381328"/>
            <a:ext cx="3888432" cy="32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24128" y="6093296"/>
            <a:ext cx="28803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36482" cy="260468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0" y="188640"/>
            <a:ext cx="1095521" cy="6212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42" y="4509120"/>
            <a:ext cx="8143486" cy="169485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55" y="3915632"/>
            <a:ext cx="1585097" cy="57917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31640" y="1916832"/>
            <a:ext cx="44644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08" y="-72008"/>
            <a:ext cx="9266328" cy="69573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ixaDeTexto 4"/>
          <p:cNvSpPr txBox="1"/>
          <p:nvPr/>
        </p:nvSpPr>
        <p:spPr>
          <a:xfrm>
            <a:off x="3923928" y="5373216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PROCESSO: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JOGO DEMOCRÁTICO</a:t>
            </a:r>
          </a:p>
        </p:txBody>
      </p:sp>
    </p:spTree>
    <p:extLst>
      <p:ext uri="{BB962C8B-B14F-4D97-AF65-F5344CB8AC3E}">
        <p14:creationId xmlns:p14="http://schemas.microsoft.com/office/powerpoint/2010/main" val="22511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339" y="1625603"/>
            <a:ext cx="3973170" cy="4589479"/>
          </a:xfrm>
          <a:prstGeom prst="rect">
            <a:avLst/>
          </a:prstGeom>
        </p:spPr>
      </p:pic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3699619" y="2998790"/>
            <a:ext cx="2322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 rot="-988536">
            <a:off x="1356084" y="3240225"/>
            <a:ext cx="28221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MUNICÍPIO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 BELO HORIZONTE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Promulgada em 21/03/90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CaixaDeTexto 13"/>
          <p:cNvSpPr txBox="1">
            <a:spLocks noChangeArrowheads="1"/>
          </p:cNvSpPr>
          <p:nvPr/>
        </p:nvSpPr>
        <p:spPr bwMode="auto">
          <a:xfrm rot="-914653">
            <a:off x="903365" y="2160854"/>
            <a:ext cx="2382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LEI ORGÂNICA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359" y="1355712"/>
            <a:ext cx="3973169" cy="45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 rot="-902849">
            <a:off x="4920913" y="1732121"/>
            <a:ext cx="2383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REGIMENTO INTERNO</a:t>
            </a:r>
          </a:p>
        </p:txBody>
      </p:sp>
      <p:sp>
        <p:nvSpPr>
          <p:cNvPr id="9" name="CaixaDeTexto 11"/>
          <p:cNvSpPr txBox="1">
            <a:spLocks noChangeArrowheads="1"/>
          </p:cNvSpPr>
          <p:nvPr/>
        </p:nvSpPr>
        <p:spPr bwMode="auto">
          <a:xfrm rot="-1055329">
            <a:off x="5793982" y="3028056"/>
            <a:ext cx="19402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CÂMARA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MUNICIPAL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DE BELO HORIZONTE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Resolução nº 1.480/1990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785320" y="162018"/>
            <a:ext cx="7787208" cy="59079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REGRAS DE PROCESSO</a:t>
            </a:r>
          </a:p>
        </p:txBody>
      </p:sp>
    </p:spTree>
    <p:extLst>
      <p:ext uri="{BB962C8B-B14F-4D97-AF65-F5344CB8AC3E}">
        <p14:creationId xmlns:p14="http://schemas.microsoft.com/office/powerpoint/2010/main" val="5023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Realiza audiências públicas 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Recebe sugestões populares e emite parecer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Emite emendas e emite parecer sobre emendas e projeto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Acompanha a execução orçamentária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Elabora projeto de resolução que julga as contas do chefe do Executivo.</a:t>
            </a:r>
          </a:p>
          <a:p>
            <a:pPr marL="266700" indent="0" algn="just">
              <a:buNone/>
            </a:pPr>
            <a:endParaRPr lang="pt-BR" sz="2400" dirty="0"/>
          </a:p>
          <a:p>
            <a:pPr marL="266700" indent="0" algn="ctr">
              <a:buNone/>
            </a:pPr>
            <a:r>
              <a:rPr lang="pt-BR" sz="2200" dirty="0">
                <a:latin typeface="Bookman Old Style" pitchFamily="18" charset="0"/>
                <a:cs typeface="Arial" panose="020B0604020202020204" pitchFamily="34" charset="0"/>
              </a:rPr>
              <a:t>(art. 132, § 1º, LOMBH, e </a:t>
            </a:r>
            <a:r>
              <a:rPr lang="pt-BR" sz="2200" dirty="0" err="1">
                <a:latin typeface="Bookman Old Style" pitchFamily="18" charset="0"/>
                <a:cs typeface="Arial" panose="020B0604020202020204" pitchFamily="34" charset="0"/>
              </a:rPr>
              <a:t>arts</a:t>
            </a:r>
            <a:r>
              <a:rPr lang="pt-BR" sz="2200" dirty="0">
                <a:latin typeface="Bookman Old Style" pitchFamily="18" charset="0"/>
                <a:cs typeface="Arial" panose="020B0604020202020204" pitchFamily="34" charset="0"/>
              </a:rPr>
              <a:t>. 120, 121, 125, do RI)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57567" y="260648"/>
            <a:ext cx="7787208" cy="504056"/>
          </a:xfrm>
        </p:spPr>
        <p:txBody>
          <a:bodyPr>
            <a:noAutofit/>
          </a:bodyPr>
          <a:lstStyle/>
          <a:p>
            <a:r>
              <a:rPr lang="pt-BR" sz="2600" b="1" dirty="0">
                <a:solidFill>
                  <a:srgbClr val="C00000"/>
                </a:solidFill>
              </a:rPr>
              <a:t>COMISSÃO DE ORÇAMENTO E FINANÇAS</a:t>
            </a:r>
          </a:p>
        </p:txBody>
      </p:sp>
    </p:spTree>
    <p:extLst>
      <p:ext uri="{BB962C8B-B14F-4D97-AF65-F5344CB8AC3E}">
        <p14:creationId xmlns:p14="http://schemas.microsoft.com/office/powerpoint/2010/main" val="30719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895979" cy="59766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92696"/>
            <a:ext cx="71287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black"/>
                </a:solidFill>
                <a:latin typeface="Bookman Old Style"/>
              </a:rPr>
              <a:t>Qual a participação da Câmara Municipal e dos Conselhos na elaboração do Plano Plurianual, da Lei de Diretrizes Orçamentárias e do Orçamento?</a:t>
            </a:r>
          </a:p>
        </p:txBody>
      </p:sp>
    </p:spTree>
    <p:extLst>
      <p:ext uri="{BB962C8B-B14F-4D97-AF65-F5344CB8AC3E}">
        <p14:creationId xmlns:p14="http://schemas.microsoft.com/office/powerpoint/2010/main" val="13367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C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/>
          <p:cNvSpPr txBox="1"/>
          <p:nvPr/>
        </p:nvSpPr>
        <p:spPr>
          <a:xfrm>
            <a:off x="0" y="0"/>
            <a:ext cx="563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Art. 120 e 121 do Regimento Interno</a:t>
            </a:r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2069512" y="727974"/>
            <a:ext cx="2016223" cy="648072"/>
          </a:xfrm>
          <a:prstGeom prst="flowChartDocumen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AutoShape 52"/>
          <p:cNvSpPr>
            <a:spLocks noChangeArrowheads="1"/>
          </p:cNvSpPr>
          <p:nvPr/>
        </p:nvSpPr>
        <p:spPr bwMode="auto">
          <a:xfrm>
            <a:off x="1997504" y="871990"/>
            <a:ext cx="2016223" cy="657418"/>
          </a:xfrm>
          <a:prstGeom prst="flowChartDocumen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1983151" y="1825688"/>
            <a:ext cx="2016223" cy="590573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Audiência pública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925496" y="2748174"/>
            <a:ext cx="2016222" cy="50482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recebe número</a:t>
            </a: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5402171" y="727974"/>
            <a:ext cx="1719374" cy="608013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 decidido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Legislação e Justiça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2253264" y="5264478"/>
            <a:ext cx="1204690" cy="790247"/>
          </a:xfrm>
          <a:prstGeom prst="flowChartDecision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</a:t>
            </a:r>
          </a:p>
        </p:txBody>
      </p:sp>
      <p:sp>
        <p:nvSpPr>
          <p:cNvPr id="49" name="Line 79"/>
          <p:cNvSpPr>
            <a:spLocks noChangeShapeType="1"/>
          </p:cNvSpPr>
          <p:nvPr/>
        </p:nvSpPr>
        <p:spPr bwMode="auto">
          <a:xfrm flipH="1">
            <a:off x="2861600" y="2384158"/>
            <a:ext cx="0" cy="3587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9"/>
          <p:cNvSpPr>
            <a:spLocks noGrp="1" noChangeArrowheads="1"/>
          </p:cNvSpPr>
          <p:nvPr/>
        </p:nvSpPr>
        <p:spPr bwMode="auto">
          <a:xfrm>
            <a:off x="1823115" y="4481112"/>
            <a:ext cx="2247764" cy="533386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Recebimento de Emendas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Presidente da Comissão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5367526" y="1737532"/>
            <a:ext cx="1799756" cy="684213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Parecer  sobre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e emendas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 Orçamento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5402170" y="2782107"/>
            <a:ext cx="1719374" cy="5048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Plenário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Line 72"/>
          <p:cNvSpPr>
            <a:spLocks noChangeShapeType="1"/>
          </p:cNvSpPr>
          <p:nvPr/>
        </p:nvSpPr>
        <p:spPr bwMode="auto">
          <a:xfrm>
            <a:off x="6157720" y="3285345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Line 73"/>
          <p:cNvSpPr>
            <a:spLocks noChangeShapeType="1"/>
          </p:cNvSpPr>
          <p:nvPr/>
        </p:nvSpPr>
        <p:spPr bwMode="auto">
          <a:xfrm flipV="1">
            <a:off x="4573047" y="1016006"/>
            <a:ext cx="82912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Line 74"/>
          <p:cNvSpPr>
            <a:spLocks noChangeShapeType="1"/>
          </p:cNvSpPr>
          <p:nvPr/>
        </p:nvSpPr>
        <p:spPr bwMode="auto">
          <a:xfrm>
            <a:off x="6157720" y="2421745"/>
            <a:ext cx="0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Line 76"/>
          <p:cNvSpPr>
            <a:spLocks noChangeShapeType="1"/>
          </p:cNvSpPr>
          <p:nvPr/>
        </p:nvSpPr>
        <p:spPr bwMode="auto">
          <a:xfrm>
            <a:off x="6157720" y="4219178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5367526" y="3645707"/>
            <a:ext cx="1800200" cy="575381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Redação final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Legislação e Justiça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Line 90"/>
          <p:cNvSpPr>
            <a:spLocks noChangeShapeType="1"/>
          </p:cNvSpPr>
          <p:nvPr/>
        </p:nvSpPr>
        <p:spPr bwMode="auto">
          <a:xfrm flipH="1">
            <a:off x="4556484" y="1016006"/>
            <a:ext cx="33307" cy="53896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402170" y="4544398"/>
            <a:ext cx="1719373" cy="50482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5439534" y="5365376"/>
            <a:ext cx="1713838" cy="490501"/>
          </a:xfrm>
          <a:prstGeom prst="rect">
            <a:avLst/>
          </a:prstGeom>
          <a:solidFill>
            <a:srgbClr val="CCFF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Sanção ou veto </a:t>
            </a:r>
          </a:p>
        </p:txBody>
      </p:sp>
      <p:sp>
        <p:nvSpPr>
          <p:cNvPr id="62" name="Line 79"/>
          <p:cNvSpPr>
            <a:spLocks noChangeShapeType="1"/>
          </p:cNvSpPr>
          <p:nvPr/>
        </p:nvSpPr>
        <p:spPr bwMode="auto">
          <a:xfrm flipH="1">
            <a:off x="6173968" y="5058352"/>
            <a:ext cx="6884" cy="31418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CaixaDeTexto 3"/>
          <p:cNvSpPr txBox="1"/>
          <p:nvPr/>
        </p:nvSpPr>
        <p:spPr>
          <a:xfrm>
            <a:off x="269312" y="3017533"/>
            <a:ext cx="1442268" cy="55399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 para  apresentação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emendas</a:t>
            </a:r>
          </a:p>
        </p:txBody>
      </p:sp>
      <p:sp>
        <p:nvSpPr>
          <p:cNvPr id="64" name="Line 74"/>
          <p:cNvSpPr>
            <a:spLocks noChangeShapeType="1"/>
          </p:cNvSpPr>
          <p:nvPr/>
        </p:nvSpPr>
        <p:spPr bwMode="auto">
          <a:xfrm flipH="1">
            <a:off x="6180852" y="1335987"/>
            <a:ext cx="0" cy="40154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CaixaDeTexto 39"/>
          <p:cNvSpPr txBox="1"/>
          <p:nvPr/>
        </p:nvSpPr>
        <p:spPr>
          <a:xfrm>
            <a:off x="210658" y="1767031"/>
            <a:ext cx="1442268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para apresentação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sugestões populares</a:t>
            </a:r>
          </a:p>
        </p:txBody>
      </p:sp>
      <p:cxnSp>
        <p:nvCxnSpPr>
          <p:cNvPr id="67" name="Conector reto 66"/>
          <p:cNvCxnSpPr>
            <a:stCxn id="66" idx="3"/>
            <a:endCxn id="44" idx="1"/>
          </p:cNvCxnSpPr>
          <p:nvPr/>
        </p:nvCxnSpPr>
        <p:spPr>
          <a:xfrm>
            <a:off x="1652926" y="2120974"/>
            <a:ext cx="330225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ine 77"/>
          <p:cNvSpPr>
            <a:spLocks noChangeShapeType="1"/>
          </p:cNvSpPr>
          <p:nvPr/>
        </p:nvSpPr>
        <p:spPr bwMode="auto">
          <a:xfrm>
            <a:off x="2852901" y="5014498"/>
            <a:ext cx="1453" cy="2565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1894359" y="3541031"/>
            <a:ext cx="2124141" cy="58949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Parecer  sobre sugestões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 Orçamento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Conector de seta reta 71"/>
          <p:cNvCxnSpPr/>
          <p:nvPr/>
        </p:nvCxnSpPr>
        <p:spPr>
          <a:xfrm>
            <a:off x="2861600" y="3252999"/>
            <a:ext cx="1" cy="2893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52"/>
          <p:cNvSpPr>
            <a:spLocks noChangeArrowheads="1"/>
          </p:cNvSpPr>
          <p:nvPr/>
        </p:nvSpPr>
        <p:spPr bwMode="auto">
          <a:xfrm>
            <a:off x="5439534" y="6128574"/>
            <a:ext cx="1656184" cy="468778"/>
          </a:xfrm>
          <a:prstGeom prst="flowChartDocumen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</a:t>
            </a:r>
          </a:p>
        </p:txBody>
      </p:sp>
      <p:cxnSp>
        <p:nvCxnSpPr>
          <p:cNvPr id="74" name="Conector de seta reta 73"/>
          <p:cNvCxnSpPr/>
          <p:nvPr/>
        </p:nvCxnSpPr>
        <p:spPr>
          <a:xfrm>
            <a:off x="6173968" y="5855877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stCxn id="63" idx="3"/>
            <a:endCxn id="45" idx="1"/>
          </p:cNvCxnSpPr>
          <p:nvPr/>
        </p:nvCxnSpPr>
        <p:spPr>
          <a:xfrm flipV="1">
            <a:off x="1711580" y="3000587"/>
            <a:ext cx="213916" cy="2939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>
            <a:off x="2861600" y="4130530"/>
            <a:ext cx="0" cy="3505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>
            <a:off x="2861600" y="1485945"/>
            <a:ext cx="0" cy="324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47" idx="2"/>
          </p:cNvCxnSpPr>
          <p:nvPr/>
        </p:nvCxnSpPr>
        <p:spPr>
          <a:xfrm>
            <a:off x="2855609" y="6054725"/>
            <a:ext cx="5992" cy="350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9"/>
          <p:cNvSpPr txBox="1"/>
          <p:nvPr/>
        </p:nvSpPr>
        <p:spPr>
          <a:xfrm>
            <a:off x="7380312" y="2648201"/>
            <a:ext cx="1635894" cy="57708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Sobrestamento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partir 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2ª reunião de junho</a:t>
            </a:r>
          </a:p>
        </p:txBody>
      </p:sp>
      <p:cxnSp>
        <p:nvCxnSpPr>
          <p:cNvPr id="80" name="Conector reto 79"/>
          <p:cNvCxnSpPr>
            <a:stCxn id="79" idx="1"/>
            <a:endCxn id="52" idx="3"/>
          </p:cNvCxnSpPr>
          <p:nvPr/>
        </p:nvCxnSpPr>
        <p:spPr>
          <a:xfrm flipH="1">
            <a:off x="7121544" y="2936742"/>
            <a:ext cx="258768" cy="9777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endCxn id="59" idx="1"/>
          </p:cNvCxnSpPr>
          <p:nvPr/>
        </p:nvCxnSpPr>
        <p:spPr>
          <a:xfrm>
            <a:off x="2852901" y="6405650"/>
            <a:ext cx="17035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22076"/>
            <a:ext cx="7632848" cy="57246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6" name="CaixaDeTexto 5"/>
          <p:cNvSpPr txBox="1"/>
          <p:nvPr/>
        </p:nvSpPr>
        <p:spPr>
          <a:xfrm>
            <a:off x="1352208" y="0"/>
            <a:ext cx="6439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Importância da figura do relator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 votação do parecer na Comissão </a:t>
            </a:r>
          </a:p>
        </p:txBody>
      </p:sp>
    </p:spTree>
    <p:extLst>
      <p:ext uri="{BB962C8B-B14F-4D97-AF65-F5344CB8AC3E}">
        <p14:creationId xmlns:p14="http://schemas.microsoft.com/office/powerpoint/2010/main" val="18493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/>
              <a:t>Na apreciação das </a:t>
            </a:r>
            <a:r>
              <a:rPr lang="pt-BR" sz="2400" b="1" dirty="0">
                <a:solidFill>
                  <a:srgbClr val="FF0000"/>
                </a:solidFill>
              </a:rPr>
              <a:t>sugestões populares </a:t>
            </a:r>
            <a:r>
              <a:rPr lang="pt-BR" sz="2400" b="1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emendas parlamentares</a:t>
            </a:r>
            <a:r>
              <a:rPr lang="pt-BR" sz="2400" b="1" dirty="0"/>
              <a:t> são feitos juízos de: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/>
              <a:t>FORMA (admissibilidade): tempestividade, clareza e técnica legislativa; (art. 99, RI)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/>
              <a:t>CONTEÚDO (mérito):  conveniência, oportunidade,  exequibilidade.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PARECER DA COMISSÃO: LEIAM</a:t>
            </a:r>
          </a:p>
        </p:txBody>
      </p:sp>
    </p:spTree>
    <p:extLst>
      <p:ext uri="{BB962C8B-B14F-4D97-AF65-F5344CB8AC3E}">
        <p14:creationId xmlns:p14="http://schemas.microsoft.com/office/powerpoint/2010/main" val="33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07904" y="1556792"/>
            <a:ext cx="4680520" cy="3600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Quórum: maioria simples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Votação: simbólica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Requerimento para votação do parecer da Comissão, com ressalva de destaque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1"/>
                </a:solidFill>
              </a:rPr>
              <a:t>PLENÁRIO</a:t>
            </a:r>
            <a:br>
              <a:rPr lang="pt-BR" b="1" dirty="0">
                <a:solidFill>
                  <a:srgbClr val="FF0000"/>
                </a:solidFill>
              </a:rPr>
            </a:br>
            <a:br>
              <a:rPr lang="pt-BR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> </a:t>
            </a: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2700" b="1" dirty="0">
                <a:solidFill>
                  <a:srgbClr val="C00000"/>
                </a:solidFill>
              </a:rPr>
              <a:t> </a:t>
            </a:r>
            <a:br>
              <a:rPr lang="pt-BR" sz="27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1800" b="1" dirty="0">
                <a:solidFill>
                  <a:srgbClr val="FF0000"/>
                </a:solidFill>
              </a:rPr>
            </a:br>
            <a:br>
              <a:rPr lang="pt-BR" sz="3100" b="1" dirty="0">
                <a:solidFill>
                  <a:srgbClr val="FF0000"/>
                </a:solidFill>
              </a:rPr>
            </a:br>
            <a:endParaRPr lang="pt-BR" sz="3100" b="1" dirty="0">
              <a:solidFill>
                <a:srgbClr val="C00000"/>
              </a:solidFill>
            </a:endParaRPr>
          </a:p>
        </p:txBody>
      </p:sp>
      <p:pic>
        <p:nvPicPr>
          <p:cNvPr id="43010" name="Picture 2" descr="http://leonardomattos.com.br/wp-content/uploads/2011/11/23.11-Reuni%C3%A3o-Extraordin%C3%A1ria-Plen%C3%A1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952328" cy="437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7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latin typeface="Calibri"/>
              </a:rPr>
              <a:t>PROCESSO NOMINAL  </a:t>
            </a:r>
            <a:r>
              <a:rPr lang="pt-BR" b="1" dirty="0">
                <a:solidFill>
                  <a:srgbClr val="C00000"/>
                </a:solidFill>
                <a:latin typeface="Calibri"/>
              </a:rPr>
              <a:t>(art. 136, IX, RI)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88740" y="1484784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Em regra, os projetos são apreciados pelo processo de votação simbólico.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Nesses casos, pode ser requerida votação pelo processo nominal: aquele no qual fica registrado, na folha de votação, o voto de cada vereador.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FOLHA DE VOTAÇÃO SIMBÓLICA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44562" cy="4525963"/>
          </a:xfrm>
        </p:spPr>
      </p:pic>
    </p:spTree>
    <p:extLst>
      <p:ext uri="{BB962C8B-B14F-4D97-AF65-F5344CB8AC3E}">
        <p14:creationId xmlns:p14="http://schemas.microsoft.com/office/powerpoint/2010/main" val="36106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060848"/>
            <a:ext cx="3744416" cy="187220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FOLHA DE </a:t>
            </a:r>
            <a:br>
              <a:rPr lang="pt-BR" b="1" dirty="0"/>
            </a:br>
            <a:r>
              <a:rPr lang="pt-BR" b="1" dirty="0"/>
              <a:t>VOTAÇÃO</a:t>
            </a:r>
            <a:br>
              <a:rPr lang="pt-BR" b="1" dirty="0"/>
            </a:br>
            <a:r>
              <a:rPr lang="pt-BR" b="1" dirty="0"/>
              <a:t> NOMINAL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276457" cy="6858000"/>
          </a:xfrm>
        </p:spPr>
      </p:pic>
    </p:spTree>
    <p:extLst>
      <p:ext uri="{BB962C8B-B14F-4D97-AF65-F5344CB8AC3E}">
        <p14:creationId xmlns:p14="http://schemas.microsoft.com/office/powerpoint/2010/main" val="3133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VOTAÇÃO DE PARECER</a:t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pt-BR" sz="2400" b="1" dirty="0">
                <a:solidFill>
                  <a:srgbClr val="C00000"/>
                </a:solidFill>
              </a:rPr>
              <a:t>(art. 135, XXVI, 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98" y="2708920"/>
            <a:ext cx="4752528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/>
              <a:t>Plenário vota SIM ou NÃO à conclusão do parecer.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Pergaminho vertical 3"/>
          <p:cNvSpPr/>
          <p:nvPr/>
        </p:nvSpPr>
        <p:spPr>
          <a:xfrm>
            <a:off x="87387" y="1700808"/>
            <a:ext cx="3908549" cy="4536504"/>
          </a:xfrm>
          <a:prstGeom prst="verticalScroll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Comissão de Orçamento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Parecer ao PL nº 373/2013</a:t>
            </a:r>
          </a:p>
        </p:txBody>
      </p:sp>
      <p:sp>
        <p:nvSpPr>
          <p:cNvPr id="13" name="Texto Explicativo 1 12"/>
          <p:cNvSpPr/>
          <p:nvPr/>
        </p:nvSpPr>
        <p:spPr>
          <a:xfrm>
            <a:off x="565497" y="4725144"/>
            <a:ext cx="2952328" cy="1152128"/>
          </a:xfrm>
          <a:prstGeom prst="borderCallout1">
            <a:avLst>
              <a:gd name="adj1" fmla="val 93"/>
              <a:gd name="adj2" fmla="val 97917"/>
              <a:gd name="adj3" fmla="val -2947"/>
              <a:gd name="adj4" fmla="val 10016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aprovação emendas 3, 4, 7, (...);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rejeição  emendas 1, 6, 8,  (...).</a:t>
            </a:r>
          </a:p>
        </p:txBody>
      </p:sp>
    </p:spTree>
    <p:extLst>
      <p:ext uri="{BB962C8B-B14F-4D97-AF65-F5344CB8AC3E}">
        <p14:creationId xmlns:p14="http://schemas.microsoft.com/office/powerpoint/2010/main" val="38890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DESTAQUE - EMENDA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2400" b="1" dirty="0">
                <a:solidFill>
                  <a:srgbClr val="C00000"/>
                </a:solidFill>
              </a:rPr>
              <a:t>(art. 135, XXVIII, 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2683520"/>
            <a:ext cx="4752528" cy="2113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Caso seja votado o parecer, o Plenário vota, separadamente,  emenda ou dispositivo</a:t>
            </a:r>
            <a:r>
              <a:rPr lang="pt-BR" dirty="0"/>
              <a:t>.</a:t>
            </a:r>
          </a:p>
        </p:txBody>
      </p:sp>
      <p:sp>
        <p:nvSpPr>
          <p:cNvPr id="4" name="Pergaminho vertical 3"/>
          <p:cNvSpPr/>
          <p:nvPr/>
        </p:nvSpPr>
        <p:spPr>
          <a:xfrm>
            <a:off x="87387" y="1844824"/>
            <a:ext cx="3908549" cy="4536504"/>
          </a:xfrm>
          <a:prstGeom prst="verticalScroll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aprovação emendas 3, 4, 7, (...);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rejeição  emendas 1,        , 8, (...).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Comissão de Orçamento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Parecer ao PL nº 373/2013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11760" y="5517232"/>
            <a:ext cx="288032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63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600" b="1" dirty="0">
                <a:solidFill>
                  <a:srgbClr val="C00000"/>
                </a:solidFill>
              </a:rPr>
              <a:t>E ACABOU?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95536" y="98072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Estamos no CICLO DAS POLÍTICAS PÚBLICAS:</a:t>
            </a:r>
          </a:p>
          <a:p>
            <a:pPr marL="447675" marR="0" lvl="0" indent="-44767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</a:t>
            </a:r>
          </a:p>
          <a:p>
            <a:pPr marL="447675" marR="0" lvl="0" indent="-44767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A emenda foi vetada pelo Prefeito? 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Uma vez no orçamento: a emenda foi executada?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 Uma vez executada: as metas e os objetivos do programa foram atingidos em termos de eficiência, eficácia e efetividade?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75856" y="260648"/>
            <a:ext cx="3506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CLARO QUE NÃO!!!</a:t>
            </a:r>
          </a:p>
        </p:txBody>
      </p:sp>
    </p:spTree>
    <p:extLst>
      <p:ext uri="{BB962C8B-B14F-4D97-AF65-F5344CB8AC3E}">
        <p14:creationId xmlns:p14="http://schemas.microsoft.com/office/powerpoint/2010/main" val="17572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undonsight.org/wp-content/uploads/2014/04/Batman66-P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97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2051720" y="0"/>
            <a:ext cx="2952328" cy="1700808"/>
          </a:xfrm>
          <a:prstGeom prst="wedgeEllipseCallout">
            <a:avLst>
              <a:gd name="adj1" fmla="val 63564"/>
              <a:gd name="adj2" fmla="val 984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Como fico sabendo das audiências públicas?</a:t>
            </a:r>
          </a:p>
        </p:txBody>
      </p:sp>
      <p:sp>
        <p:nvSpPr>
          <p:cNvPr id="3" name="Texto explicativo em elipse 2"/>
          <p:cNvSpPr/>
          <p:nvPr/>
        </p:nvSpPr>
        <p:spPr>
          <a:xfrm>
            <a:off x="4572000" y="5013176"/>
            <a:ext cx="2376264" cy="1440160"/>
          </a:xfrm>
          <a:prstGeom prst="wedgeEllipseCallout">
            <a:avLst>
              <a:gd name="adj1" fmla="val -56640"/>
              <a:gd name="adj2" fmla="val -6483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Como acompanho a tramitação?</a:t>
            </a:r>
          </a:p>
        </p:txBody>
      </p:sp>
    </p:spTree>
    <p:extLst>
      <p:ext uri="{BB962C8B-B14F-4D97-AF65-F5344CB8AC3E}">
        <p14:creationId xmlns:p14="http://schemas.microsoft.com/office/powerpoint/2010/main" val="32010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295571" y="1098610"/>
            <a:ext cx="8564268" cy="2376264"/>
          </a:xfrm>
          <a:noFill/>
        </p:spPr>
        <p:txBody>
          <a:bodyPr>
            <a:normAutofit/>
          </a:bodyPr>
          <a:lstStyle/>
          <a:p>
            <a:pPr marL="265112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 que foi previsto, no planejamento,  como prioridade para 2017 está sendo executado como prioridade?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83568" y="188640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A EXECUÇÃO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3474874"/>
            <a:ext cx="7654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Para saber a resposta, inscrevam-se no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Módulo Execução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40307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611560" y="1052736"/>
            <a:ext cx="7807325" cy="4752528"/>
          </a:xfrm>
          <a:noFill/>
        </p:spPr>
        <p:txBody>
          <a:bodyPr>
            <a:normAutofit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Pesquisar a tramitação do último projeto de Lei de Diretrizes Orçamentárias 2017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Entrar em Atividade Legislativa &gt;&gt; Ciclo Orçamentário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Entrar nos documentos: sugestões e parecer 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 uma sugestão, o que aconteceu com ela e porquê?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sugestão foi transformada em emenda, o que aconteceu com ela no Plenário?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31501" y="260648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 – Conhecer a tramitação</a:t>
            </a:r>
          </a:p>
        </p:txBody>
      </p:sp>
    </p:spTree>
    <p:extLst>
      <p:ext uri="{BB962C8B-B14F-4D97-AF65-F5344CB8AC3E}">
        <p14:creationId xmlns:p14="http://schemas.microsoft.com/office/powerpoint/2010/main" val="21568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503808" y="1134496"/>
            <a:ext cx="8280400" cy="4464050"/>
          </a:xfrm>
          <a:noFill/>
        </p:spPr>
        <p:txBody>
          <a:bodyPr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Que tipo de sugestão popular você apresentaria ao Projeto de Lei de Diretrizes Orçamentárias?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Navegue no texto do projeto de lei: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Tx/>
              <a:buSzTx/>
              <a:buAutoNum type="arabicPeriod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Utilize o formulário eletrônico para enviar: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http://172.16.255.245/orcamento-publico/sugestoes-ldo-2016</a:t>
            </a:r>
            <a:endParaRPr lang="pt-BR" sz="2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7788275" cy="504825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 – Elaborar sugestão popular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475656" y="2564904"/>
          <a:ext cx="6336704" cy="1603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67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ASSUNTO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ONDE ESTÁ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8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Prioridades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Art. 2º e Anexo I.7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8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Estrutura do orçamento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err="1"/>
                        <a:t>Arts</a:t>
                      </a:r>
                      <a:r>
                        <a:rPr lang="pt-BR" sz="1800" b="1" dirty="0"/>
                        <a:t>. 3º</a:t>
                      </a:r>
                      <a:r>
                        <a:rPr lang="pt-BR" sz="1800" b="1" baseline="0" dirty="0"/>
                        <a:t> a 10</a:t>
                      </a:r>
                      <a:endParaRPr lang="pt-B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8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Elaboração</a:t>
                      </a:r>
                      <a:r>
                        <a:rPr lang="pt-BR" sz="1800" b="1" baseline="0" dirty="0"/>
                        <a:t> e e</a:t>
                      </a:r>
                      <a:r>
                        <a:rPr lang="pt-BR" sz="1800" b="1" dirty="0"/>
                        <a:t>xecução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Art. 11 a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1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inspirationist.ro/wp-content/uploads/2013/08/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10679"/>
            <a:ext cx="5436096" cy="4354425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13584" y="1628801"/>
            <a:ext cx="5122912" cy="4525963"/>
          </a:xfrm>
        </p:spPr>
        <p:txBody>
          <a:bodyPr/>
          <a:lstStyle/>
          <a:p>
            <a:pPr algn="ctr">
              <a:buNone/>
            </a:pPr>
            <a:r>
              <a:rPr lang="pt-BR" sz="6000" dirty="0">
                <a:solidFill>
                  <a:schemeClr val="bg1"/>
                </a:solidFill>
              </a:rPr>
              <a:t>MUITO </a:t>
            </a:r>
          </a:p>
          <a:p>
            <a:pPr algn="ctr">
              <a:buNone/>
            </a:pPr>
            <a:r>
              <a:rPr lang="pt-BR" sz="6000" dirty="0">
                <a:solidFill>
                  <a:schemeClr val="bg1"/>
                </a:solidFill>
              </a:rPr>
              <a:t>OBRIGADA!!!</a:t>
            </a:r>
          </a:p>
          <a:p>
            <a:pPr algn="ct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marL="6350" indent="0" algn="r">
              <a:buNone/>
            </a:pPr>
            <a:r>
              <a:rPr lang="pt-BR" sz="1800" dirty="0">
                <a:solidFill>
                  <a:schemeClr val="bg1"/>
                </a:solidFill>
              </a:rPr>
              <a:t>Gisela Palmieri Torquato</a:t>
            </a:r>
          </a:p>
          <a:p>
            <a:pPr marL="6350" indent="0" algn="r">
              <a:buNone/>
            </a:pPr>
            <a:r>
              <a:rPr lang="pt-BR" sz="1400" dirty="0">
                <a:solidFill>
                  <a:schemeClr val="bg1"/>
                </a:solidFill>
              </a:rPr>
              <a:t>gisela@cmbh.mg.gov.br</a:t>
            </a:r>
          </a:p>
          <a:p>
            <a:pPr marL="6350" indent="0" algn="r">
              <a:buNone/>
            </a:pPr>
            <a:r>
              <a:rPr lang="pt-BR" sz="1400" dirty="0">
                <a:solidFill>
                  <a:schemeClr val="bg1"/>
                </a:solidFill>
              </a:rPr>
              <a:t>Divisão de Assessoramento ao Plenário e às Comissões (DIVAPC)</a:t>
            </a:r>
          </a:p>
          <a:p>
            <a:pPr marL="6350" indent="0" algn="r">
              <a:buNone/>
            </a:pPr>
            <a:r>
              <a:rPr lang="pt-BR" sz="1400" dirty="0" err="1">
                <a:solidFill>
                  <a:schemeClr val="bg1"/>
                </a:solidFill>
              </a:rPr>
              <a:t>Tel</a:t>
            </a:r>
            <a:r>
              <a:rPr lang="pt-BR" sz="1400" dirty="0">
                <a:solidFill>
                  <a:schemeClr val="bg1"/>
                </a:solidFill>
              </a:rPr>
              <a:t>: 3555-1116/1319</a:t>
            </a:r>
          </a:p>
          <a:p>
            <a:pPr algn="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9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64" y="1646582"/>
            <a:ext cx="5076056" cy="5211418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3672408" y="150040"/>
            <a:ext cx="5364088" cy="3422976"/>
          </a:xfrm>
          <a:prstGeom prst="wedgeEllipseCallout">
            <a:avLst>
              <a:gd name="adj1" fmla="val -43739"/>
              <a:gd name="adj2" fmla="val 4422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Como fico sabendo se o Orçamento está sendo executado “direito” e gerando os resultados pretendidos?</a:t>
            </a:r>
          </a:p>
        </p:txBody>
      </p:sp>
    </p:spTree>
    <p:extLst>
      <p:ext uri="{BB962C8B-B14F-4D97-AF65-F5344CB8AC3E}">
        <p14:creationId xmlns:p14="http://schemas.microsoft.com/office/powerpoint/2010/main" val="4511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ttp://veja.abril.com.br/blog/reinaldo/files/2014/09/Odor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020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3419872" y="0"/>
            <a:ext cx="2736304" cy="2060848"/>
          </a:xfrm>
          <a:prstGeom prst="wedgeEllipseCallout">
            <a:avLst>
              <a:gd name="adj1" fmla="val -49745"/>
              <a:gd name="adj2" fmla="val 6227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prstClr val="black"/>
                </a:solidFill>
              </a:rPr>
              <a:t>E se o Prefeito não executar o orçamento...</a:t>
            </a:r>
          </a:p>
        </p:txBody>
      </p:sp>
    </p:spTree>
    <p:extLst>
      <p:ext uri="{BB962C8B-B14F-4D97-AF65-F5344CB8AC3E}">
        <p14:creationId xmlns:p14="http://schemas.microsoft.com/office/powerpoint/2010/main" val="2799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igem">
  <a:themeElements>
    <a:clrScheme name="Personalizada 2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rigem">
  <a:themeElements>
    <a:clrScheme name="Personalizada 2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</TotalTime>
  <Words>2541</Words>
  <Application>Microsoft Office PowerPoint</Application>
  <PresentationFormat>Apresentação na tela (4:3)</PresentationFormat>
  <Paragraphs>484</Paragraphs>
  <Slides>73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7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9" baseType="lpstr">
      <vt:lpstr>Arial</vt:lpstr>
      <vt:lpstr>Bookman Old Style</vt:lpstr>
      <vt:lpstr>Bookman Old Style</vt:lpstr>
      <vt:lpstr>Calibri</vt:lpstr>
      <vt:lpstr>Georgia</vt:lpstr>
      <vt:lpstr>Gill Sans MT</vt:lpstr>
      <vt:lpstr>Wingdings</vt:lpstr>
      <vt:lpstr>Wingdings 3</vt:lpstr>
      <vt:lpstr>4_Origem</vt:lpstr>
      <vt:lpstr>Origem</vt:lpstr>
      <vt:lpstr>3_Origem</vt:lpstr>
      <vt:lpstr>Tema do Office</vt:lpstr>
      <vt:lpstr>1_Origem</vt:lpstr>
      <vt:lpstr>1_Tema do Office</vt:lpstr>
      <vt:lpstr>1_Design padrão</vt:lpstr>
      <vt:lpstr>CorelDRAW</vt:lpstr>
      <vt:lpstr>Orçamento Público e Mecanismos de Participação</vt:lpstr>
      <vt:lpstr>CONTEÚDO</vt:lpstr>
      <vt:lpstr>IMPORTANTE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 (ESPIRAL) DAS POLÍTICAS PÚBLICAS</vt:lpstr>
      <vt:lpstr>Espiral das Políticas Públicas</vt:lpstr>
      <vt:lpstr>Apresentação do PowerPoint</vt:lpstr>
      <vt:lpstr>Plano de Metas (art. 108-A, Lei Orgânica)</vt:lpstr>
      <vt:lpstr>CONHECER O PLANEJAMENTO</vt:lpstr>
      <vt:lpstr>ADI 4.049-MC/DF, Relator Min. Carlos Ayres Britto, p. 192-193</vt:lpstr>
      <vt:lpstr>Apresentação do PowerPoint</vt:lpstr>
      <vt:lpstr>Márcio Ferreira Kelles  </vt:lpstr>
      <vt:lpstr>INICIATIVA PRIVATIVA DO EXECUTIVO</vt:lpstr>
      <vt:lpstr>Apresentação do PowerPoint</vt:lpstr>
      <vt:lpstr>Apresentação do PowerPoint</vt:lpstr>
      <vt:lpstr>PARTICIPAÇÃO POPULAR</vt:lpstr>
      <vt:lpstr>ACESSO À INFORMAÇÃO </vt:lpstr>
      <vt:lpstr> DESAFIO nº1 </vt:lpstr>
      <vt:lpstr> DESAFIO nº 2 </vt:lpstr>
      <vt:lpstr>ONDE BUSCAR INFORMAÇÃO?</vt:lpstr>
      <vt:lpstr>ONDE BUSCAR INFORMAÇÃO?</vt:lpstr>
      <vt:lpstr> NÃO ENCONTRO AS INFORMAÇÕES!!!</vt:lpstr>
      <vt:lpstr> CAMINHO DAS PEDRAS... </vt:lpstr>
      <vt:lpstr>CONSELHOS DE POLÍTICAS PÚBLICAS</vt:lpstr>
      <vt:lpstr>Tramitação no Executivo</vt:lpstr>
      <vt:lpstr>CONFERÊNCIAS</vt:lpstr>
      <vt:lpstr>ORÇAMENTO PARTICIPATIVO</vt:lpstr>
      <vt:lpstr>AUDIÊNCIA PÚBLICA </vt:lpstr>
      <vt:lpstr>PARTICIPAÇÃO POPULAR NO CICLO ORÇAMENTÁRIO </vt:lpstr>
      <vt:lpstr>PARTICIPAÇÃO POPULAR NO CICLO ORÇAMENTÁRIO </vt:lpstr>
      <vt:lpstr>SUGESTÕES POPULARES</vt:lpstr>
      <vt:lpstr>Apresentação do PowerPoint</vt:lpstr>
      <vt:lpstr>Apresentação do PowerPoint</vt:lpstr>
      <vt:lpstr> </vt:lpstr>
      <vt:lpstr>Apresentação do PowerPoint</vt:lpstr>
      <vt:lpstr>APRESENTAÇÃO DA SUGESTÃO POPULAR</vt:lpstr>
      <vt:lpstr>SUGESTÕES POPULARES</vt:lpstr>
      <vt:lpstr>APRESENTAÇÃO DA SUGESTÃO POPULAR</vt:lpstr>
      <vt:lpstr>POTÊNCIAS – LEI DE DIRETRIZES ORÇAMENTÁRIAS </vt:lpstr>
      <vt:lpstr>DEFINIÇÃO DE PRIORIDADES E METAS  Conhecer os programas do Plano Plurianual:  objetivos, estratégia, metas, produtos, etc.</vt:lpstr>
      <vt:lpstr>DEFINIÇÃO DE PRIORIDADES E METAS</vt:lpstr>
      <vt:lpstr>Apresentação do PowerPoint</vt:lpstr>
      <vt:lpstr>Apresentação do PowerPoint</vt:lpstr>
      <vt:lpstr>Apresentação do PowerPoint</vt:lpstr>
      <vt:lpstr>Apresentação do PowerPoint</vt:lpstr>
      <vt:lpstr>ORGANIZAÇÃO E ESTRUTURA  DOS ORÇAMENTOS</vt:lpstr>
      <vt:lpstr>Apresentação do PowerPoint</vt:lpstr>
      <vt:lpstr>A Lei de Diretrizes Orçamentárias é o artista que controla os “movimentos” do Orçamento Anual</vt:lpstr>
      <vt:lpstr>ELABORAÇÃO, EXECUÇÃO E ALTERAÇÃO  DO ORÇAMENTO</vt:lpstr>
      <vt:lpstr>Apresentação do PowerPoint</vt:lpstr>
      <vt:lpstr>Apresentação do PowerPoint</vt:lpstr>
      <vt:lpstr>Apresentação do PowerPoint</vt:lpstr>
      <vt:lpstr>REGRAS DE PROCESSO</vt:lpstr>
      <vt:lpstr>COMISSÃO DE ORÇAMENTO E FINANÇAS</vt:lpstr>
      <vt:lpstr>Apresentação do PowerPoint</vt:lpstr>
      <vt:lpstr>Apresentação do PowerPoint</vt:lpstr>
      <vt:lpstr>PARECER DA COMISSÃO: LEIAM</vt:lpstr>
      <vt:lpstr>PLENÁRIO                 </vt:lpstr>
      <vt:lpstr>PROCESSO NOMINAL  (art. 136, IX, RI)</vt:lpstr>
      <vt:lpstr>FOLHA DE VOTAÇÃO SIMBÓLICA</vt:lpstr>
      <vt:lpstr>FOLHA DE  VOTAÇÃO  NOMINAL</vt:lpstr>
      <vt:lpstr>VOTAÇÃO DE PARECER (art. 135, XXVI, RI)</vt:lpstr>
      <vt:lpstr>DESTAQUE - EMENDA (art. 135, XXVIII, RI)</vt:lpstr>
      <vt:lpstr>E ACABOU? </vt:lpstr>
      <vt:lpstr>CONHECER A EXECUÇÃO</vt:lpstr>
      <vt:lpstr>EXERCÍCIO 1 – Conhecer a tramitação</vt:lpstr>
      <vt:lpstr>EXERCÍCIO 2 – Elaborar sugestão popular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Gisela Palmieri Torquato</cp:lastModifiedBy>
  <cp:revision>566</cp:revision>
  <dcterms:created xsi:type="dcterms:W3CDTF">2013-09-16T16:41:07Z</dcterms:created>
  <dcterms:modified xsi:type="dcterms:W3CDTF">2017-05-08T10:26:35Z</dcterms:modified>
</cp:coreProperties>
</file>