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70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68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422075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BBC008B-6512-4A07-8292-85843535964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50D2D2-4C25-417A-8A0B-5BC71960D117}" type="datetimeFigureOut">
              <a:rPr lang="pt-BR" smtClean="0"/>
              <a:pPr/>
              <a:t>29/09/2015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br/url?sa=i&amp;rct=j&amp;q=&amp;esrc=s&amp;source=images&amp;cd=&amp;cad=rja&amp;uact=8&amp;ved=0CAcQjRxqFQoTCI-P2anJksgCFYcQkAodAvwOzA&amp;url=http://pt.depositphotos.com/8274943/stock-photo-senior-and-young-holding-hands.html&amp;bvm=bv.103627116,d.Y2I&amp;psig=AFQjCNGmuJme8RozWkqIKaXzccBVtAUnZg&amp;ust=1443283734542038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br/url?sa=i&amp;rct=j&amp;q=&amp;esrc=s&amp;source=images&amp;cd=&amp;cad=rja&amp;uact=8&amp;ved=0CAcQjRxqFQoTCNrhmdfJksgCFcMhkAodX_wMBA&amp;url=http://pt.depositphotos.com/stock-photos/cadeira-de-rodas.html&amp;psig=AFQjCNGmuJme8RozWkqIKaXzccBVtAUnZg&amp;ust=144328373454203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543800" cy="4094311"/>
          </a:xfrm>
        </p:spPr>
        <p:txBody>
          <a:bodyPr/>
          <a:lstStyle/>
          <a:p>
            <a:r>
              <a:rPr lang="pt-BR" sz="4400" b="1" dirty="0">
                <a:latin typeface="+mn-lt"/>
              </a:rPr>
              <a:t>MODELO DE CENTRO DIA </a:t>
            </a:r>
            <a:br>
              <a:rPr lang="pt-BR" sz="4400" b="1" dirty="0">
                <a:latin typeface="+mn-lt"/>
              </a:rPr>
            </a:br>
            <a:r>
              <a:rPr lang="pt-BR" sz="4400" b="1" dirty="0">
                <a:latin typeface="+mn-lt"/>
              </a:rPr>
              <a:t>NA ASSISTÊNCIA SOCIAL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Profª</a:t>
            </a:r>
            <a:r>
              <a:rPr lang="pt-BR" dirty="0" smtClean="0">
                <a:solidFill>
                  <a:schemeClr val="tx1"/>
                </a:solidFill>
              </a:rPr>
              <a:t> Anna Cristina </a:t>
            </a:r>
            <a:r>
              <a:rPr lang="pt-BR" dirty="0" err="1">
                <a:solidFill>
                  <a:schemeClr val="tx1"/>
                </a:solidFill>
              </a:rPr>
              <a:t>P</a:t>
            </a:r>
            <a:r>
              <a:rPr lang="pt-BR" dirty="0" err="1" smtClean="0">
                <a:solidFill>
                  <a:schemeClr val="tx1"/>
                </a:solidFill>
              </a:rPr>
              <a:t>egoraro</a:t>
            </a:r>
            <a:r>
              <a:rPr lang="pt-BR" dirty="0" smtClean="0">
                <a:solidFill>
                  <a:schemeClr val="tx1"/>
                </a:solidFill>
              </a:rPr>
              <a:t> de Freitas</a:t>
            </a:r>
          </a:p>
          <a:p>
            <a:r>
              <a:rPr lang="pt-BR" dirty="0" err="1" smtClean="0">
                <a:solidFill>
                  <a:schemeClr val="tx1"/>
                </a:solidFill>
              </a:rPr>
              <a:t>Profª</a:t>
            </a:r>
            <a:r>
              <a:rPr lang="pt-BR" dirty="0" smtClean="0">
                <a:solidFill>
                  <a:schemeClr val="tx1"/>
                </a:solidFill>
              </a:rPr>
              <a:t> Ruth </a:t>
            </a:r>
            <a:r>
              <a:rPr lang="pt-BR" dirty="0" err="1" smtClean="0">
                <a:solidFill>
                  <a:schemeClr val="tx1"/>
                </a:solidFill>
              </a:rPr>
              <a:t>Necha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Myssior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                    PUC Minas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8460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Seminário </a:t>
            </a:r>
          </a:p>
          <a:p>
            <a:pPr algn="ctr"/>
            <a:r>
              <a:rPr lang="pt-BR" sz="2800" dirty="0" smtClean="0"/>
              <a:t> Políticas de Cuidados para Idosos</a:t>
            </a:r>
          </a:p>
          <a:p>
            <a:pPr algn="ctr"/>
            <a:r>
              <a:rPr lang="pt-BR" sz="2800" dirty="0" smtClean="0"/>
              <a:t>Câmara Municipal de Belo Horizonte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04886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uth\Pictures\imagens-imagens-de-quebra-cabeca-5c7279 (2).pn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9580" y="260648"/>
            <a:ext cx="7483201" cy="6192689"/>
          </a:xfrm>
          <a:noFill/>
        </p:spPr>
      </p:pic>
      <p:sp>
        <p:nvSpPr>
          <p:cNvPr id="8195" name="Retângulo 5"/>
          <p:cNvSpPr>
            <a:spLocks noChangeArrowheads="1"/>
          </p:cNvSpPr>
          <p:nvPr/>
        </p:nvSpPr>
        <p:spPr bwMode="auto">
          <a:xfrm>
            <a:off x="3000375" y="2071688"/>
            <a:ext cx="1706563" cy="42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altLang="pt-BR" sz="1100"/>
              <a:t>FONOAUDIOLOGIA</a:t>
            </a:r>
          </a:p>
        </p:txBody>
      </p:sp>
      <p:sp>
        <p:nvSpPr>
          <p:cNvPr id="8196" name="Retângulo 6"/>
          <p:cNvSpPr>
            <a:spLocks noChangeArrowheads="1"/>
          </p:cNvSpPr>
          <p:nvPr/>
        </p:nvSpPr>
        <p:spPr bwMode="auto">
          <a:xfrm>
            <a:off x="857250" y="4929188"/>
            <a:ext cx="1143000" cy="42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altLang="pt-BR" sz="1100"/>
              <a:t>FISIOTERAPIA</a:t>
            </a:r>
          </a:p>
        </p:txBody>
      </p:sp>
      <p:sp>
        <p:nvSpPr>
          <p:cNvPr id="8197" name="Retângulo 7"/>
          <p:cNvSpPr>
            <a:spLocks noChangeArrowheads="1"/>
          </p:cNvSpPr>
          <p:nvPr/>
        </p:nvSpPr>
        <p:spPr bwMode="auto">
          <a:xfrm>
            <a:off x="4071938" y="3857625"/>
            <a:ext cx="1000125" cy="285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altLang="pt-BR" sz="1100"/>
              <a:t>PSICOLOGIA</a:t>
            </a:r>
            <a:endParaRPr lang="pt-BR" altLang="pt-BR"/>
          </a:p>
        </p:txBody>
      </p:sp>
      <p:sp>
        <p:nvSpPr>
          <p:cNvPr id="8198" name="Retângulo 9"/>
          <p:cNvSpPr>
            <a:spLocks noChangeArrowheads="1"/>
          </p:cNvSpPr>
          <p:nvPr/>
        </p:nvSpPr>
        <p:spPr bwMode="auto">
          <a:xfrm>
            <a:off x="4143375" y="5072063"/>
            <a:ext cx="1128713" cy="357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altLang="pt-BR" sz="1100"/>
              <a:t>NUTRIÇÃO</a:t>
            </a:r>
          </a:p>
        </p:txBody>
      </p:sp>
      <p:sp>
        <p:nvSpPr>
          <p:cNvPr id="8199" name="Retângulo 10"/>
          <p:cNvSpPr>
            <a:spLocks noChangeArrowheads="1"/>
          </p:cNvSpPr>
          <p:nvPr/>
        </p:nvSpPr>
        <p:spPr bwMode="auto">
          <a:xfrm>
            <a:off x="1928813" y="3000375"/>
            <a:ext cx="1000125" cy="3571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altLang="pt-BR" sz="1100"/>
              <a:t>SERVIÇO</a:t>
            </a:r>
          </a:p>
          <a:p>
            <a:r>
              <a:rPr lang="pt-BR" altLang="pt-BR" sz="1100"/>
              <a:t> SOCIAL</a:t>
            </a:r>
          </a:p>
        </p:txBody>
      </p:sp>
      <p:sp>
        <p:nvSpPr>
          <p:cNvPr id="8200" name="Retângulo 11"/>
          <p:cNvSpPr>
            <a:spLocks noChangeArrowheads="1"/>
          </p:cNvSpPr>
          <p:nvPr/>
        </p:nvSpPr>
        <p:spPr bwMode="auto">
          <a:xfrm>
            <a:off x="971599" y="1714500"/>
            <a:ext cx="957213" cy="3571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altLang="pt-BR" sz="1100"/>
              <a:t>ENFERMAGEM</a:t>
            </a:r>
          </a:p>
        </p:txBody>
      </p:sp>
      <p:sp>
        <p:nvSpPr>
          <p:cNvPr id="8201" name="Retângulo 12"/>
          <p:cNvSpPr>
            <a:spLocks noChangeArrowheads="1"/>
          </p:cNvSpPr>
          <p:nvPr/>
        </p:nvSpPr>
        <p:spPr bwMode="auto">
          <a:xfrm>
            <a:off x="6357938" y="3786188"/>
            <a:ext cx="1143000" cy="42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altLang="pt-BR" sz="1100"/>
              <a:t>EDUCAÇÃO</a:t>
            </a:r>
          </a:p>
          <a:p>
            <a:r>
              <a:rPr lang="pt-BR" altLang="pt-BR" sz="1100"/>
              <a:t>FÍSICA</a:t>
            </a:r>
          </a:p>
        </p:txBody>
      </p:sp>
      <p:sp>
        <p:nvSpPr>
          <p:cNvPr id="8202" name="Retângulo 13"/>
          <p:cNvSpPr>
            <a:spLocks noChangeArrowheads="1"/>
          </p:cNvSpPr>
          <p:nvPr/>
        </p:nvSpPr>
        <p:spPr bwMode="auto">
          <a:xfrm>
            <a:off x="5429250" y="2643188"/>
            <a:ext cx="914400" cy="42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altLang="pt-BR" sz="1100"/>
              <a:t>OUTROS</a:t>
            </a:r>
          </a:p>
        </p:txBody>
      </p:sp>
      <p:sp>
        <p:nvSpPr>
          <p:cNvPr id="8204" name="Retângulo 2"/>
          <p:cNvSpPr>
            <a:spLocks noChangeArrowheads="1"/>
          </p:cNvSpPr>
          <p:nvPr/>
        </p:nvSpPr>
        <p:spPr bwMode="auto">
          <a:xfrm>
            <a:off x="6011863" y="1714500"/>
            <a:ext cx="1368425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400"/>
              <a:t>DIREITO</a:t>
            </a:r>
          </a:p>
        </p:txBody>
      </p:sp>
      <p:sp>
        <p:nvSpPr>
          <p:cNvPr id="8205" name="Retângulo 1"/>
          <p:cNvSpPr>
            <a:spLocks noChangeArrowheads="1"/>
          </p:cNvSpPr>
          <p:nvPr/>
        </p:nvSpPr>
        <p:spPr bwMode="auto">
          <a:xfrm>
            <a:off x="5886450" y="4929188"/>
            <a:ext cx="1616075" cy="42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400"/>
              <a:t>TERAPIA </a:t>
            </a:r>
          </a:p>
          <a:p>
            <a:r>
              <a:rPr lang="pt-BR" sz="1400"/>
              <a:t>OCUPACIONAL</a:t>
            </a:r>
          </a:p>
        </p:txBody>
      </p:sp>
      <p:sp>
        <p:nvSpPr>
          <p:cNvPr id="8206" name="Retângulo 2"/>
          <p:cNvSpPr>
            <a:spLocks noChangeArrowheads="1"/>
          </p:cNvSpPr>
          <p:nvPr/>
        </p:nvSpPr>
        <p:spPr bwMode="auto">
          <a:xfrm>
            <a:off x="1763713" y="4214813"/>
            <a:ext cx="1150937" cy="3667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pt-BR" sz="1400"/>
              <a:t>MEDICINA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28875" y="332656"/>
            <a:ext cx="3457575" cy="67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EQUIPE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19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latin typeface="+mn-lt"/>
              </a:rPr>
              <a:t>TRABALHO SOCIAL ESSENCIAL AO SERVIÇO:</a:t>
            </a:r>
            <a:br>
              <a:rPr lang="pt-BR" sz="3600" b="1" dirty="0">
                <a:latin typeface="+mn-lt"/>
              </a:rPr>
            </a:b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 fontScale="85000" lnSpcReduction="20000"/>
          </a:bodyPr>
          <a:lstStyle/>
          <a:p>
            <a:endParaRPr lang="pt-BR" sz="2400" b="1" dirty="0"/>
          </a:p>
          <a:p>
            <a:pPr algn="just"/>
            <a:r>
              <a:rPr lang="pt-BR" sz="2400" dirty="0"/>
              <a:t>“Acolhida; escuta; informação, comunicação e defesa de direitos</a:t>
            </a:r>
            <a:r>
              <a:rPr lang="pt-BR" sz="2400" dirty="0" smtClean="0"/>
              <a:t>;</a:t>
            </a:r>
          </a:p>
          <a:p>
            <a:pPr algn="just"/>
            <a:r>
              <a:rPr lang="pt-BR" sz="2400" dirty="0" smtClean="0"/>
              <a:t> </a:t>
            </a:r>
            <a:r>
              <a:rPr lang="pt-BR" sz="2400" dirty="0"/>
              <a:t>articulação com os serviços de políticas públicas setoriais</a:t>
            </a:r>
            <a:r>
              <a:rPr lang="pt-BR" sz="2400" dirty="0" smtClean="0"/>
              <a:t>;</a:t>
            </a:r>
          </a:p>
          <a:p>
            <a:pPr algn="just"/>
            <a:r>
              <a:rPr lang="pt-BR" sz="2400" dirty="0" smtClean="0"/>
              <a:t> </a:t>
            </a:r>
            <a:r>
              <a:rPr lang="pt-BR" sz="2400" dirty="0"/>
              <a:t>articulação da rede de serviços </a:t>
            </a:r>
            <a:r>
              <a:rPr lang="pt-BR" sz="2400" dirty="0" err="1"/>
              <a:t>socioassistenciais</a:t>
            </a:r>
            <a:r>
              <a:rPr lang="pt-BR" sz="2400" dirty="0"/>
              <a:t>; </a:t>
            </a:r>
            <a:endParaRPr lang="pt-BR" sz="2400" dirty="0" smtClean="0"/>
          </a:p>
          <a:p>
            <a:pPr algn="just"/>
            <a:r>
              <a:rPr lang="pt-BR" sz="2400" dirty="0" smtClean="0"/>
              <a:t>articulação </a:t>
            </a:r>
            <a:r>
              <a:rPr lang="pt-BR" sz="2400" dirty="0"/>
              <a:t>interinstitucional com o Sistema de Garantia de </a:t>
            </a:r>
            <a:r>
              <a:rPr lang="pt-BR" sz="2400" dirty="0" smtClean="0"/>
              <a:t>Direitos;</a:t>
            </a:r>
          </a:p>
          <a:p>
            <a:pPr algn="just"/>
            <a:r>
              <a:rPr lang="pt-BR" sz="2400" dirty="0" smtClean="0"/>
              <a:t>atividades </a:t>
            </a:r>
            <a:r>
              <a:rPr lang="pt-BR" sz="2400" dirty="0"/>
              <a:t>de convívio e de organização da vida cotidiana</a:t>
            </a:r>
            <a:r>
              <a:rPr lang="pt-BR" sz="2400" dirty="0" smtClean="0"/>
              <a:t>;</a:t>
            </a:r>
          </a:p>
          <a:p>
            <a:pPr algn="just"/>
            <a:r>
              <a:rPr lang="pt-BR" sz="2400" dirty="0" smtClean="0"/>
              <a:t> </a:t>
            </a:r>
            <a:r>
              <a:rPr lang="pt-BR" sz="2400" dirty="0"/>
              <a:t>orientação e encaminhamento para a rede de serviços locais</a:t>
            </a:r>
            <a:r>
              <a:rPr lang="pt-BR" sz="2400" dirty="0" smtClean="0"/>
              <a:t>;</a:t>
            </a:r>
          </a:p>
          <a:p>
            <a:pPr algn="just"/>
            <a:r>
              <a:rPr lang="pt-BR" sz="2400" dirty="0" smtClean="0"/>
              <a:t> </a:t>
            </a:r>
            <a:r>
              <a:rPr lang="pt-BR" sz="2400" dirty="0"/>
              <a:t>referência e </a:t>
            </a:r>
            <a:r>
              <a:rPr lang="pt-BR" sz="2400" dirty="0" err="1"/>
              <a:t>contrarreferência</a:t>
            </a:r>
            <a:r>
              <a:rPr lang="pt-BR" sz="2400" dirty="0"/>
              <a:t>; </a:t>
            </a:r>
            <a:endParaRPr lang="pt-BR" sz="2400" dirty="0" smtClean="0"/>
          </a:p>
          <a:p>
            <a:pPr algn="just"/>
            <a:r>
              <a:rPr lang="pt-BR" sz="2400" dirty="0" smtClean="0"/>
              <a:t>construção </a:t>
            </a:r>
            <a:r>
              <a:rPr lang="pt-BR" sz="2400" dirty="0"/>
              <a:t>de plano individual e/ou familiar </a:t>
            </a:r>
            <a:r>
              <a:rPr lang="pt-BR" sz="2400" dirty="0" smtClean="0"/>
              <a:t>de atendimento;</a:t>
            </a:r>
          </a:p>
          <a:p>
            <a:pPr algn="just"/>
            <a:r>
              <a:rPr lang="pt-BR" sz="2400" dirty="0" smtClean="0"/>
              <a:t> </a:t>
            </a:r>
            <a:r>
              <a:rPr lang="pt-BR" sz="2400" dirty="0"/>
              <a:t>orientação </a:t>
            </a:r>
            <a:r>
              <a:rPr lang="pt-BR" sz="2400" dirty="0" err="1"/>
              <a:t>sociofamiliar</a:t>
            </a:r>
            <a:r>
              <a:rPr lang="pt-BR" sz="2400" dirty="0" smtClean="0"/>
              <a:t>;</a:t>
            </a:r>
          </a:p>
          <a:p>
            <a:pPr algn="just"/>
            <a:r>
              <a:rPr lang="pt-BR" sz="2400" dirty="0" smtClean="0"/>
              <a:t> </a:t>
            </a:r>
            <a:r>
              <a:rPr lang="pt-BR" sz="2400" dirty="0"/>
              <a:t>estudo social; diagnóstico socioeconômico; cuidados pessoais; desenvolvimento do convívio familiar, grupal e social; acesso à documentação pessoal; apoio à família na sua função protetiva; mobilização de família extensa ou ampliada; mobilização e fortalecimento do convívio e de redes sociais de apoio; mobilização para o exercício da cidadania; elaboração de relatórios e/ou prontuários.” </a:t>
            </a:r>
            <a:r>
              <a:rPr lang="pt-BR" sz="1600" dirty="0"/>
              <a:t>(RESOLUÇÃO CNAS nº 109, 11/11/2009, página </a:t>
            </a:r>
            <a:r>
              <a:rPr lang="pt-BR" sz="1600" dirty="0" smtClean="0"/>
              <a:t>27)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5569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>
                <a:latin typeface="+mn-lt"/>
              </a:rPr>
              <a:t>DESAFIO:</a:t>
            </a:r>
            <a:endParaRPr lang="pt-BR" sz="36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556792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 smtClean="0"/>
              <a:t>“O desafio do presente é a efetiva consolidação das políticas públicas setoriais de proteção aos idosos, destacando-se aquelas que compõe o tripé da seguridade social – saúde, assistência social e previdência social.” </a:t>
            </a:r>
            <a:r>
              <a:rPr lang="pt-BR" sz="1400" dirty="0" smtClean="0"/>
              <a:t>(BERZINS; BORGES, 2012, p.10)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41561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dirty="0" smtClean="0">
                <a:latin typeface="+mn-lt"/>
              </a:rPr>
              <a:t>IMPLEMENTAÇÃO DE POLÍTICAS DE CUIDADO AO IDOSO</a:t>
            </a:r>
            <a:endParaRPr lang="pt-BR" sz="2400" b="1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7363" y="1340768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“As </a:t>
            </a:r>
            <a:r>
              <a:rPr lang="pt-BR" sz="2000" dirty="0"/>
              <a:t>políticas de cuidado com o idoso não constituem um campo claramente</a:t>
            </a:r>
          </a:p>
          <a:p>
            <a:pPr algn="just"/>
            <a:r>
              <a:rPr lang="pt-BR" sz="2000" dirty="0"/>
              <a:t>definido na atenção ao idoso no </a:t>
            </a:r>
            <a:r>
              <a:rPr lang="pt-BR" sz="2000" dirty="0" smtClean="0"/>
              <a:t>Brasil”: </a:t>
            </a:r>
            <a:r>
              <a:rPr lang="pt-BR" sz="1200" dirty="0"/>
              <a:t>(CAMARANO, 2010, p.69</a:t>
            </a:r>
            <a:r>
              <a:rPr lang="pt-BR" sz="1200" dirty="0" smtClean="0"/>
              <a:t>)</a:t>
            </a:r>
            <a:endParaRPr lang="pt-BR" sz="1200" dirty="0"/>
          </a:p>
          <a:p>
            <a:pPr algn="just"/>
            <a:r>
              <a:rPr lang="pt-BR" sz="1200" dirty="0" smtClean="0"/>
              <a:t> 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Apesar da Constituição Federal de 1988 estabelecer que a </a:t>
            </a:r>
            <a:r>
              <a:rPr lang="pt-BR" sz="2000" dirty="0"/>
              <a:t>família, a sociedade e o Estado têm o dever de amparar as pessoas </a:t>
            </a:r>
            <a:r>
              <a:rPr lang="pt-BR" sz="2000" dirty="0" smtClean="0"/>
              <a:t>idosas, dispõe porém, </a:t>
            </a:r>
            <a:r>
              <a:rPr lang="pt-BR" sz="2000" dirty="0"/>
              <a:t>que “os programas </a:t>
            </a:r>
            <a:r>
              <a:rPr lang="pt-BR" sz="2000" dirty="0" smtClean="0"/>
              <a:t>de amparo </a:t>
            </a:r>
            <a:r>
              <a:rPr lang="pt-BR" sz="2000" dirty="0"/>
              <a:t>aos idosos serão executados preferencialmente em seus </a:t>
            </a:r>
            <a:r>
              <a:rPr lang="pt-BR" sz="2000" dirty="0" smtClean="0"/>
              <a:t>lares – expressa também </a:t>
            </a:r>
            <a:r>
              <a:rPr lang="pt-BR" sz="2000" dirty="0"/>
              <a:t>na PNI, de </a:t>
            </a:r>
            <a:r>
              <a:rPr lang="pt-BR" sz="2000" dirty="0" smtClean="0"/>
              <a:t>1994 e </a:t>
            </a:r>
            <a:r>
              <a:rPr lang="pt-BR" sz="2000" dirty="0"/>
              <a:t>no Estatuto do </a:t>
            </a:r>
            <a:r>
              <a:rPr lang="pt-BR" sz="2000" dirty="0" smtClean="0"/>
              <a:t>Idoso, de </a:t>
            </a:r>
            <a:r>
              <a:rPr lang="pt-BR" sz="2000" dirty="0"/>
              <a:t>2003</a:t>
            </a:r>
            <a:r>
              <a:rPr lang="pt-BR" sz="2000" dirty="0" smtClean="0"/>
              <a:t>.”  </a:t>
            </a:r>
            <a:r>
              <a:rPr lang="pt-BR" sz="1200" dirty="0" smtClean="0"/>
              <a:t>(</a:t>
            </a:r>
            <a:r>
              <a:rPr lang="pt-BR" sz="1200" i="1" dirty="0" err="1" smtClean="0"/>
              <a:t>Ibdem</a:t>
            </a:r>
            <a:r>
              <a:rPr lang="pt-BR" sz="1200" dirty="0" smtClean="0"/>
              <a:t>).</a:t>
            </a:r>
          </a:p>
          <a:p>
            <a:pPr algn="just"/>
            <a:endParaRPr lang="pt-BR" sz="1200" dirty="0" smtClean="0"/>
          </a:p>
          <a:p>
            <a:pPr algn="just"/>
            <a:endParaRPr lang="pt-B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A realidade brasileira demonstra a falta de capacidade das famílias em proporcionar um cuidado adequado ao idoso com alguma fragilidade e ainda não se avançou na regularização de políticas de cuidado à este idoso.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20159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dirty="0" smtClean="0">
                <a:latin typeface="+mn-lt"/>
              </a:rPr>
              <a:t>IMPLEMENTAÇÃO DE POLÍTICAS DE CUIDADO AO IDOSO</a:t>
            </a:r>
            <a:endParaRPr lang="pt-BR" sz="24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556792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A sociedade brasileira hoje é composta por diversas formações diferentes de famílias e a disponibilidade ao cuidado tornou-se cada vez mais complicada, sobrecarregando seriamente todo o núcleo familiar onde o idoso com alguma fragilidade está inserido.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/>
              <a:t>É primordial considerar-se que cada idoso apresenta uma necessidade específica de cuidado, o que reforça a importância de uma equipe multidisciplinar para desenvolve-los, a fim de intensificar a preocupação com a melhoria da sua qualidade de vida.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rc_mi" descr="http://static8.depositphotos.com/1350793/827/i/950/depositphotos_8274943-Senior-and-young-holding-hands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725144"/>
            <a:ext cx="3636404" cy="1932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8076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dirty="0">
                <a:latin typeface="+mn-lt"/>
              </a:rPr>
              <a:t>IMPLEMENTAÇÃO DE POLÍTICAS DE </a:t>
            </a:r>
            <a:r>
              <a:rPr lang="pt-BR" sz="2400" b="1" dirty="0" smtClean="0">
                <a:latin typeface="+mn-lt"/>
              </a:rPr>
              <a:t>CUIDADO AO IDOSO</a:t>
            </a:r>
            <a:endParaRPr lang="pt-BR" sz="24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628800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“Cuidadores familiares submetidos a estresse extremo apresentam envelhecimento prematuro.” </a:t>
            </a:r>
            <a:r>
              <a:rPr lang="pt-BR" sz="1200" dirty="0"/>
              <a:t>(CAMARANO, 2010 </a:t>
            </a:r>
            <a:r>
              <a:rPr lang="pt-BR" sz="1200" dirty="0" smtClean="0"/>
              <a:t>p.35)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/>
          </a:p>
          <a:p>
            <a:pPr algn="just"/>
            <a:endParaRPr lang="pt-BR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“A </a:t>
            </a:r>
            <a:r>
              <a:rPr lang="pt-BR" sz="2400" dirty="0"/>
              <a:t>ausência de atenção ao cuidador informal é agravada pela inexistência de atendimento alternativo para a população idosa, como os centros-dia e os hospitais-dia, uma das modalidades não-asilares, que segundo o artigo </a:t>
            </a:r>
            <a:r>
              <a:rPr lang="pt-BR" sz="2400" dirty="0" smtClean="0"/>
              <a:t>4º </a:t>
            </a:r>
            <a:r>
              <a:rPr lang="pt-BR" sz="2400" dirty="0"/>
              <a:t>da Política Nacional do Idoso, seriam destinadas “à permanência diurna do idoso dependente ou que possua deficiência temporária e necessite de assistência médica ou de assistência multiprofissional”. (CRESS-SP, 2004, p. 174</a:t>
            </a:r>
            <a:r>
              <a:rPr lang="pt-BR" sz="2400" dirty="0" smtClean="0"/>
              <a:t>).”</a:t>
            </a:r>
            <a:r>
              <a:rPr lang="pt-BR" sz="1200" dirty="0" smtClean="0"/>
              <a:t> (</a:t>
            </a:r>
            <a:r>
              <a:rPr lang="pt-BR" sz="1200" dirty="0"/>
              <a:t>SÁ, 2010, p.91)</a:t>
            </a:r>
          </a:p>
          <a:p>
            <a:pPr algn="just"/>
            <a:endParaRPr lang="pt-BR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99565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dirty="0">
                <a:latin typeface="+mn-lt"/>
              </a:rPr>
              <a:t>IMPLEMENTAÇÃO DE POLÍTICAS DE CUIDADO AO IDOSO</a:t>
            </a:r>
            <a:endParaRPr lang="pt-BR" sz="24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4215" y="1412776"/>
            <a:ext cx="81369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“A </a:t>
            </a:r>
            <a:r>
              <a:rPr lang="pt-BR" sz="2400" dirty="0"/>
              <a:t>implantação desses centros de atendimento e a preparação e o acompanhamento dos cuidadores informais de idosos certamente imprimiriam qualidade de vida àqueles que já não apresentam autonomia em todas as atividades diárias</a:t>
            </a:r>
            <a:r>
              <a:rPr lang="pt-BR" sz="2400" dirty="0" smtClean="0"/>
              <a:t>.”</a:t>
            </a:r>
            <a:r>
              <a:rPr lang="pt-BR" dirty="0" smtClean="0"/>
              <a:t> </a:t>
            </a:r>
            <a:r>
              <a:rPr lang="pt-BR" sz="1200" dirty="0"/>
              <a:t>(SÁ, 2010, p.91</a:t>
            </a:r>
            <a:r>
              <a:rPr lang="pt-BR" sz="1200" dirty="0" smtClean="0"/>
              <a:t>)</a:t>
            </a:r>
          </a:p>
          <a:p>
            <a:pPr algn="just"/>
            <a:endParaRPr lang="pt-BR" sz="1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Faz-se necessária uma vontade </a:t>
            </a:r>
            <a:endParaRPr lang="pt-BR" sz="2400" dirty="0" smtClean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política </a:t>
            </a:r>
            <a:r>
              <a:rPr lang="pt-BR" sz="2400" dirty="0"/>
              <a:t>na efetuação de ações </a:t>
            </a:r>
            <a:endParaRPr lang="pt-BR" sz="2400" dirty="0" smtClean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e serviços, como a criação de </a:t>
            </a:r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Centros Dia, que </a:t>
            </a:r>
            <a:r>
              <a:rPr lang="pt-BR" sz="2400" dirty="0"/>
              <a:t>possam </a:t>
            </a:r>
            <a:endParaRPr lang="pt-BR" sz="2400" dirty="0" smtClean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atender </a:t>
            </a:r>
            <a:r>
              <a:rPr lang="pt-BR" sz="2400" dirty="0"/>
              <a:t>a todas estas </a:t>
            </a:r>
            <a:endParaRPr lang="pt-BR" sz="2400" dirty="0" smtClean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necessidades</a:t>
            </a:r>
            <a:r>
              <a:rPr lang="pt-BR" sz="2400" dirty="0"/>
              <a:t>, cada vez mais </a:t>
            </a:r>
            <a:endParaRPr lang="pt-BR" sz="2400" dirty="0" smtClean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indispensáveis </a:t>
            </a:r>
            <a:r>
              <a:rPr lang="pt-BR" sz="2400" dirty="0"/>
              <a:t>no cuidado </a:t>
            </a:r>
            <a:endParaRPr lang="pt-BR" sz="2400" dirty="0" smtClean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ao idoso em nossa sociedade.</a:t>
            </a: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026" name="Picture 2" descr="http://www.sinpojud.org.br/UserFiles/Image/casal%20de%20idosos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2289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121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6113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Programa PUC Mais Idade/PROEX/PUC Minas</a:t>
            </a:r>
            <a:endParaRPr lang="pt-BR" sz="2400" b="1" dirty="0"/>
          </a:p>
        </p:txBody>
      </p:sp>
      <p:pic>
        <p:nvPicPr>
          <p:cNvPr id="3" name="Picture 2" descr="H:\Núcleos\NUMAS\Arquivos 2015\Projetos - Convênios - Parceiro\PUC Mais Idade - Programa\Coreu\FOTOS 2015 - PUC MAIS IDADE\29.04.15 - Oficina de Fisioterapia - Profª Cláudia Venturini\IMG_20150429_154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756" y="4653136"/>
            <a:ext cx="2344762" cy="20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:\Núcleos\NUMAS\Arquivos 2015\Projetos - Convênios - Parceiro\PUC Mais Idade - Programa\2014\Projeto - PUC Mais Idade\Coreu\FOTOS\Puc Mais Idade\informatica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3424" y="2029226"/>
            <a:ext cx="2627344" cy="197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Núcleos\NUMAS\Arquivos 2015\Projetos - Convênios - Parceiro\PUC Mais Idade - Programa\Coreu\FOTOS 2015 - PUC MAIS IDADE\29.04.15 - Oficina de Fisioterapia - Profª Cláudia Venturini\IMG_20150429_154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205" y="4653136"/>
            <a:ext cx="2311888" cy="18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258572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808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88640"/>
            <a:ext cx="7836024" cy="655272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t-BR" sz="3200" i="1" dirty="0">
                <a:cs typeface="Tahoma" pitchFamily="34" charset="0"/>
              </a:rPr>
              <a:t>“É um paradoxo que a </a:t>
            </a:r>
            <a:r>
              <a:rPr lang="pt-BR" sz="3200" i="1" dirty="0" smtClean="0">
                <a:cs typeface="Tahoma" pitchFamily="34" charset="0"/>
              </a:rPr>
              <a:t>ideia </a:t>
            </a:r>
            <a:r>
              <a:rPr lang="pt-BR" sz="3200" i="1" dirty="0">
                <a:cs typeface="Tahoma" pitchFamily="34" charset="0"/>
              </a:rPr>
              <a:t>de ter vida longa agrade a todos e a </a:t>
            </a:r>
            <a:r>
              <a:rPr lang="pt-BR" sz="3200" i="1" dirty="0" smtClean="0">
                <a:cs typeface="Tahoma" pitchFamily="34" charset="0"/>
              </a:rPr>
              <a:t>ideia </a:t>
            </a:r>
            <a:r>
              <a:rPr lang="pt-BR" sz="3200" i="1" dirty="0">
                <a:cs typeface="Tahoma" pitchFamily="34" charset="0"/>
              </a:rPr>
              <a:t>de envelhecer não agrade a ninguém”. </a:t>
            </a:r>
            <a:r>
              <a:rPr lang="pt-BR" sz="3200" b="1" dirty="0" smtClean="0"/>
              <a:t>                         </a:t>
            </a:r>
            <a:endParaRPr lang="pt-BR" sz="3200" b="1" dirty="0"/>
          </a:p>
          <a:p>
            <a:pPr algn="r">
              <a:buFontTx/>
              <a:buNone/>
            </a:pPr>
            <a:r>
              <a:rPr lang="pt-BR" dirty="0">
                <a:cs typeface="Tahoma" pitchFamily="34" charset="0"/>
              </a:rPr>
              <a:t>Andy Roney</a:t>
            </a:r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 smtClean="0"/>
          </a:p>
          <a:p>
            <a:r>
              <a:rPr lang="pt-BR" sz="3200" i="1" dirty="0">
                <a:latin typeface="Calibri" pitchFamily="34" charset="0"/>
                <a:cs typeface="Calibri" pitchFamily="34" charset="0"/>
              </a:rPr>
              <a:t>Uma sociedade solidária é uma sociedade que </a:t>
            </a:r>
            <a:r>
              <a:rPr lang="pt-BR" sz="3200" i="1" dirty="0" smtClean="0">
                <a:latin typeface="Calibri" pitchFamily="34" charset="0"/>
                <a:cs typeface="Calibri" pitchFamily="34" charset="0"/>
              </a:rPr>
              <a:t>envelhece.</a:t>
            </a:r>
          </a:p>
          <a:p>
            <a:pPr marL="114300" indent="0">
              <a:buNone/>
            </a:pPr>
            <a:r>
              <a:rPr lang="pt-BR" sz="3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i="1" dirty="0" smtClean="0">
                <a:latin typeface="Calibri" pitchFamily="34" charset="0"/>
                <a:cs typeface="Calibri" pitchFamily="34" charset="0"/>
              </a:rPr>
              <a:t>                             Grata,</a:t>
            </a:r>
          </a:p>
          <a:p>
            <a:pPr marL="114300" indent="0">
              <a:buNone/>
            </a:pPr>
            <a:r>
              <a:rPr lang="pt-BR" sz="3200" i="1" dirty="0" smtClean="0">
                <a:latin typeface="Calibri" pitchFamily="34" charset="0"/>
                <a:cs typeface="Calibri" pitchFamily="34" charset="0"/>
              </a:rPr>
              <a:t>                                           Ruth e Anna Cristina</a:t>
            </a:r>
            <a:endParaRPr lang="pt-BR" sz="32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rc_mi" descr="http://static8.depositphotos.com/1350793/822/i/170/depositphotos_8228656-Holding-seniors-hand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3384376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006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+mn-lt"/>
              </a:rPr>
              <a:t>    ASSISTÊNCIA À PESSOA IDOSA</a:t>
            </a:r>
            <a:endParaRPr lang="pt-BR" sz="40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Para lembrar: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/>
              <a:t>“A assistência à pessoa idosa se inscreve tanto na rede de proteção básica quanto na rede de proteção especial, dependendo do nível de vulnerabilidade que apresenta.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/>
              <a:t>A pessoa idosa conta com dispositivos legais que, se cumpridos à risca, diminuiriam os agravos da velhice.” </a:t>
            </a:r>
          </a:p>
          <a:p>
            <a:pPr marL="114300" indent="0">
              <a:buNone/>
            </a:pPr>
            <a:r>
              <a:rPr lang="pt-BR" sz="2800" dirty="0" smtClean="0"/>
              <a:t>                                  </a:t>
            </a:r>
            <a:r>
              <a:rPr lang="pt-BR" sz="2400" dirty="0" smtClean="0"/>
              <a:t>Goldman, 2007</a:t>
            </a:r>
          </a:p>
          <a:p>
            <a:pPr>
              <a:buFont typeface="Wingdings" pitchFamily="2" charset="2"/>
              <a:buChar char="v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14834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  <p:sp>
        <p:nvSpPr>
          <p:cNvPr id="5" name="Espaço Reservado para Conteúdo 5"/>
          <p:cNvSpPr txBox="1">
            <a:spLocks/>
          </p:cNvSpPr>
          <p:nvPr/>
        </p:nvSpPr>
        <p:spPr>
          <a:xfrm>
            <a:off x="468313" y="620688"/>
            <a:ext cx="4040187" cy="576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 smtClean="0"/>
          </a:p>
          <a:p>
            <a:pPr marL="114300" indent="0">
              <a:buNone/>
            </a:pPr>
            <a:endParaRPr lang="pt-BR" sz="24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5" y="1988840"/>
            <a:ext cx="4826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3225" y="116632"/>
            <a:ext cx="4240783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 smtClean="0">
              <a:latin typeface="+mn-lt"/>
              <a:cs typeface="Tahoma" pitchFamily="34" charset="0"/>
            </a:endParaRPr>
          </a:p>
          <a:p>
            <a:r>
              <a:rPr lang="pt-BR" sz="2800" dirty="0" smtClean="0">
                <a:latin typeface="+mn-lt"/>
                <a:cs typeface="Tahoma" pitchFamily="34" charset="0"/>
              </a:rPr>
              <a:t>PARA REFLETIR:</a:t>
            </a:r>
            <a:endParaRPr lang="pt-BR" sz="2800" dirty="0">
              <a:latin typeface="+mn-lt"/>
              <a:cs typeface="Tahoma" pitchFamily="34" charset="0"/>
            </a:endParaRPr>
          </a:p>
          <a:p>
            <a:r>
              <a:rPr lang="pt-BR" sz="2800" dirty="0" smtClean="0">
                <a:latin typeface="+mn-lt"/>
                <a:cs typeface="Tahoma" pitchFamily="34" charset="0"/>
              </a:rPr>
              <a:t>Falta de conhecimento</a:t>
            </a:r>
            <a:br>
              <a:rPr lang="pt-BR" sz="2800" dirty="0" smtClean="0">
                <a:latin typeface="+mn-lt"/>
                <a:cs typeface="Tahoma" pitchFamily="34" charset="0"/>
              </a:rPr>
            </a:br>
            <a:r>
              <a:rPr lang="pt-BR" sz="2800" dirty="0" smtClean="0">
                <a:latin typeface="+mn-lt"/>
                <a:cs typeface="Tahoma" pitchFamily="34" charset="0"/>
              </a:rPr>
              <a:t>dos direitos pelos, familiares, sociedade, profissionais</a:t>
            </a:r>
          </a:p>
          <a:p>
            <a:endParaRPr lang="pt-BR" sz="2800" dirty="0" smtClean="0">
              <a:latin typeface="+mn-lt"/>
              <a:cs typeface="Tahoma" pitchFamily="34" charset="0"/>
            </a:endParaRPr>
          </a:p>
          <a:p>
            <a:r>
              <a:rPr lang="pt-BR" sz="2800" b="1" dirty="0" smtClean="0">
                <a:latin typeface="+mn-lt"/>
                <a:cs typeface="Tahoma" pitchFamily="34" charset="0"/>
              </a:rPr>
              <a:t>IDOSOS =</a:t>
            </a:r>
            <a:br>
              <a:rPr lang="pt-BR" sz="2800" b="1" dirty="0" smtClean="0">
                <a:latin typeface="+mn-lt"/>
                <a:cs typeface="Tahoma" pitchFamily="34" charset="0"/>
              </a:rPr>
            </a:br>
            <a:r>
              <a:rPr lang="pt-BR" sz="2400" b="1" dirty="0" smtClean="0">
                <a:latin typeface="+mn-lt"/>
                <a:cs typeface="Tahoma" pitchFamily="34" charset="0"/>
              </a:rPr>
              <a:t>DESCONHECEMENTO</a:t>
            </a:r>
          </a:p>
          <a:p>
            <a:endParaRPr lang="pt-BR" sz="2400" dirty="0" smtClean="0">
              <a:latin typeface="+mn-lt"/>
              <a:cs typeface="Tahoma" pitchFamily="34" charset="0"/>
            </a:endParaRPr>
          </a:p>
          <a:p>
            <a:pPr fontAlgn="base"/>
            <a:r>
              <a:rPr lang="pt-BR" sz="2400" b="1" dirty="0">
                <a:latin typeface="+mn-lt"/>
              </a:rPr>
              <a:t>30</a:t>
            </a:r>
            <a:r>
              <a:rPr lang="pt-BR" sz="2400" b="1" dirty="0" smtClean="0">
                <a:latin typeface="+mn-lt"/>
              </a:rPr>
              <a:t>%- o </a:t>
            </a:r>
            <a:r>
              <a:rPr lang="pt-BR" sz="2400" b="1" dirty="0">
                <a:latin typeface="+mn-lt"/>
              </a:rPr>
              <a:t>direito à Saúde</a:t>
            </a:r>
            <a:endParaRPr lang="pt-BR" sz="2400" dirty="0">
              <a:latin typeface="+mn-lt"/>
            </a:endParaRPr>
          </a:p>
          <a:p>
            <a:pPr fontAlgn="base"/>
            <a:r>
              <a:rPr lang="pt-BR" sz="2400" b="1" dirty="0">
                <a:latin typeface="+mn-lt"/>
              </a:rPr>
              <a:t>19</a:t>
            </a:r>
            <a:r>
              <a:rPr lang="pt-BR" sz="2400" b="1" dirty="0" smtClean="0">
                <a:latin typeface="+mn-lt"/>
              </a:rPr>
              <a:t>%- o </a:t>
            </a:r>
            <a:r>
              <a:rPr lang="pt-BR" sz="2400" b="1" dirty="0">
                <a:latin typeface="+mn-lt"/>
              </a:rPr>
              <a:t>direito à aposentadoria</a:t>
            </a:r>
            <a:endParaRPr lang="pt-BR" sz="2400" dirty="0">
              <a:latin typeface="+mn-lt"/>
            </a:endParaRPr>
          </a:p>
          <a:p>
            <a:pPr fontAlgn="base"/>
            <a:r>
              <a:rPr lang="pt-BR" sz="2400" b="1" dirty="0">
                <a:latin typeface="+mn-lt"/>
              </a:rPr>
              <a:t>10</a:t>
            </a:r>
            <a:r>
              <a:rPr lang="pt-BR" sz="2400" b="1" dirty="0" smtClean="0">
                <a:latin typeface="+mn-lt"/>
              </a:rPr>
              <a:t>%- o </a:t>
            </a:r>
            <a:r>
              <a:rPr lang="pt-BR" sz="2400" b="1" dirty="0">
                <a:latin typeface="+mn-lt"/>
              </a:rPr>
              <a:t>direito ao respeito</a:t>
            </a:r>
            <a:endParaRPr lang="pt-BR" sz="2400" dirty="0">
              <a:latin typeface="+mn-lt"/>
            </a:endParaRPr>
          </a:p>
          <a:p>
            <a:pPr fontAlgn="base"/>
            <a:r>
              <a:rPr lang="pt-BR" sz="2400" b="1" dirty="0">
                <a:latin typeface="+mn-lt"/>
              </a:rPr>
              <a:t>4</a:t>
            </a:r>
            <a:r>
              <a:rPr lang="pt-BR" sz="2400" b="1" dirty="0" smtClean="0">
                <a:latin typeface="+mn-lt"/>
              </a:rPr>
              <a:t>%-    à prioridades </a:t>
            </a:r>
            <a:r>
              <a:rPr lang="pt-BR" sz="2400" b="1" dirty="0">
                <a:latin typeface="+mn-lt"/>
              </a:rPr>
              <a:t>nas filas</a:t>
            </a:r>
            <a:endParaRPr lang="pt-BR" sz="2400" dirty="0">
              <a:latin typeface="+mn-lt"/>
            </a:endParaRPr>
          </a:p>
          <a:p>
            <a:pPr fontAlgn="base"/>
            <a:r>
              <a:rPr lang="pt-BR" sz="2400" b="1" dirty="0">
                <a:latin typeface="+mn-lt"/>
              </a:rPr>
              <a:t>2</a:t>
            </a:r>
            <a:r>
              <a:rPr lang="pt-BR" sz="2400" b="1" dirty="0" smtClean="0">
                <a:latin typeface="+mn-lt"/>
              </a:rPr>
              <a:t>%-     à </a:t>
            </a:r>
            <a:r>
              <a:rPr lang="pt-BR" sz="2400" b="1" dirty="0">
                <a:latin typeface="+mn-lt"/>
              </a:rPr>
              <a:t>habitação e ao </a:t>
            </a:r>
            <a:endParaRPr lang="pt-BR" sz="2400" b="1" dirty="0" smtClean="0">
              <a:latin typeface="+mn-lt"/>
            </a:endParaRPr>
          </a:p>
          <a:p>
            <a:pPr fontAlgn="base"/>
            <a:r>
              <a:rPr lang="pt-BR" sz="2400" b="1" dirty="0">
                <a:latin typeface="+mn-lt"/>
              </a:rPr>
              <a:t> </a:t>
            </a:r>
            <a:r>
              <a:rPr lang="pt-BR" sz="2400" b="1" dirty="0" smtClean="0">
                <a:latin typeface="+mn-lt"/>
              </a:rPr>
              <a:t>              emprego</a:t>
            </a:r>
          </a:p>
          <a:p>
            <a:pPr fontAlgn="base"/>
            <a:r>
              <a:rPr lang="pt-BR" sz="2400" b="1" dirty="0" smtClean="0">
                <a:latin typeface="+mn-lt"/>
              </a:rPr>
              <a:t>- Direito aos Centros Dia</a:t>
            </a:r>
          </a:p>
          <a:p>
            <a:pPr fontAlgn="base"/>
            <a:endParaRPr lang="pt-BR" sz="2400" dirty="0"/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5220072" y="216021"/>
            <a:ext cx="1079697" cy="1196755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6793"/>
            <a:ext cx="3168029" cy="410445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esquerda e para cima 10"/>
          <p:cNvSpPr/>
          <p:nvPr/>
        </p:nvSpPr>
        <p:spPr>
          <a:xfrm rot="17574451">
            <a:off x="2655588" y="2060994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076824" y="5661249"/>
            <a:ext cx="3023567" cy="673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Fonte: SESC/ FPA, 2007</a:t>
            </a:r>
          </a:p>
        </p:txBody>
      </p:sp>
    </p:spTree>
    <p:extLst>
      <p:ext uri="{BB962C8B-B14F-4D97-AF65-F5344CB8AC3E}">
        <p14:creationId xmlns:p14="http://schemas.microsoft.com/office/powerpoint/2010/main" xmlns="" val="70099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89" y="2133600"/>
            <a:ext cx="77898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ítulo 3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sz="4400" dirty="0">
                <a:latin typeface="+mn-lt"/>
              </a:rPr>
              <a:t>RESPOSTAS SOCIAIS</a:t>
            </a:r>
            <a:endParaRPr lang="pt-BR" sz="4400" dirty="0" smtClean="0">
              <a:latin typeface="+mn-lt"/>
            </a:endParaRPr>
          </a:p>
        </p:txBody>
      </p:sp>
      <p:sp>
        <p:nvSpPr>
          <p:cNvPr id="8196" name="Espaço Reservado para Texto 4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8686800" cy="639762"/>
          </a:xfrm>
        </p:spPr>
        <p:txBody>
          <a:bodyPr anchor="b"/>
          <a:lstStyle/>
          <a:p>
            <a:pPr marL="0" indent="0">
              <a:buFontTx/>
              <a:buNone/>
            </a:pPr>
            <a:r>
              <a:rPr lang="pt-BR" sz="2400" b="1" dirty="0" smtClean="0"/>
              <a:t>A favor</a:t>
            </a:r>
          </a:p>
        </p:txBody>
      </p:sp>
      <p:sp>
        <p:nvSpPr>
          <p:cNvPr id="8197" name="Espaço Reservado para Conteúdo 5"/>
          <p:cNvSpPr>
            <a:spLocks noGrp="1"/>
          </p:cNvSpPr>
          <p:nvPr>
            <p:ph sz="half" idx="4294967295"/>
          </p:nvPr>
        </p:nvSpPr>
        <p:spPr>
          <a:xfrm>
            <a:off x="468313" y="1268760"/>
            <a:ext cx="4040187" cy="5472608"/>
          </a:xfrm>
        </p:spPr>
        <p:txBody>
          <a:bodyPr>
            <a:normAutofit fontScale="92500" lnSpcReduction="20000"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 marL="114300" indent="0">
              <a:buNone/>
            </a:pPr>
            <a:r>
              <a:rPr lang="pt-BR" sz="2400" dirty="0" smtClean="0"/>
              <a:t> </a:t>
            </a:r>
          </a:p>
          <a:p>
            <a:pPr marL="114300" indent="0">
              <a:buNone/>
            </a:pPr>
            <a:endParaRPr lang="pt-BR" sz="2400" dirty="0" smtClean="0"/>
          </a:p>
          <a:p>
            <a:pPr marL="114300" indent="0">
              <a:buNone/>
            </a:pPr>
            <a:r>
              <a:rPr lang="pt-BR" sz="2400" dirty="0" smtClean="0"/>
              <a:t> </a:t>
            </a:r>
          </a:p>
          <a:p>
            <a:pPr marL="114300" indent="0">
              <a:buNone/>
            </a:pPr>
            <a:r>
              <a:rPr lang="pt-BR" sz="2400" dirty="0" smtClean="0"/>
              <a:t>    Instrumentos legais </a:t>
            </a:r>
          </a:p>
          <a:p>
            <a:pPr marL="11430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(PNI/1994, SUS/PNSI,</a:t>
            </a:r>
          </a:p>
          <a:p>
            <a:pPr>
              <a:buFontTx/>
              <a:buNone/>
            </a:pPr>
            <a:r>
              <a:rPr lang="pt-BR" sz="2400" dirty="0" smtClean="0"/>
              <a:t>   Estatuto/2003, SUAS/ 2004,  LOAS, 1993.....PNAS ( CNAS,</a:t>
            </a:r>
          </a:p>
          <a:p>
            <a:pPr>
              <a:buFontTx/>
              <a:buNone/>
            </a:pPr>
            <a:r>
              <a:rPr lang="pt-BR" sz="2400" dirty="0" smtClean="0"/>
              <a:t>    resolução </a:t>
            </a:r>
            <a:r>
              <a:rPr lang="pt-BR" sz="2400" dirty="0"/>
              <a:t>nº 109, de 11 </a:t>
            </a:r>
            <a:r>
              <a:rPr lang="pt-BR" sz="2400" dirty="0" smtClean="0"/>
              <a:t>de</a:t>
            </a:r>
          </a:p>
          <a:p>
            <a:pPr>
              <a:buFontTx/>
              <a:buNone/>
            </a:pPr>
            <a:r>
              <a:rPr lang="pt-BR" sz="2400" dirty="0"/>
              <a:t> </a:t>
            </a:r>
            <a:r>
              <a:rPr lang="pt-BR" sz="2400" dirty="0" smtClean="0"/>
              <a:t>   novembro </a:t>
            </a:r>
            <a:r>
              <a:rPr lang="pt-BR" sz="2400" dirty="0"/>
              <a:t>de </a:t>
            </a:r>
            <a:r>
              <a:rPr lang="pt-BR" sz="2400" dirty="0" smtClean="0"/>
              <a:t>2009)</a:t>
            </a:r>
          </a:p>
          <a:p>
            <a:pPr>
              <a:buFontTx/>
              <a:buNone/>
            </a:pPr>
            <a:endParaRPr lang="pt-BR" sz="2400" dirty="0" smtClean="0"/>
          </a:p>
        </p:txBody>
      </p:sp>
      <p:sp>
        <p:nvSpPr>
          <p:cNvPr id="8198" name="Espaço Reservado para Texto 6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>
              <a:buFontTx/>
              <a:buNone/>
            </a:pPr>
            <a:r>
              <a:rPr lang="pt-BR" sz="2400" b="1" smtClean="0"/>
              <a:t>     Contra</a:t>
            </a:r>
          </a:p>
        </p:txBody>
      </p:sp>
      <p:sp>
        <p:nvSpPr>
          <p:cNvPr id="8199" name="Espaço Reservado para Conteúdo 7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3599383" cy="3951288"/>
          </a:xfrm>
        </p:spPr>
        <p:txBody>
          <a:bodyPr/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Desconhecimento e cultura de tolerância com a violência</a:t>
            </a:r>
          </a:p>
        </p:txBody>
      </p:sp>
      <p:sp>
        <p:nvSpPr>
          <p:cNvPr id="8200" name="AutoShape 9"/>
          <p:cNvSpPr>
            <a:spLocks noChangeArrowheads="1"/>
          </p:cNvSpPr>
          <p:nvPr/>
        </p:nvSpPr>
        <p:spPr bwMode="auto">
          <a:xfrm>
            <a:off x="5940153" y="1160810"/>
            <a:ext cx="936104" cy="1547814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1" name="AutoShape 10"/>
          <p:cNvSpPr>
            <a:spLocks noChangeArrowheads="1"/>
          </p:cNvSpPr>
          <p:nvPr/>
        </p:nvSpPr>
        <p:spPr bwMode="auto">
          <a:xfrm>
            <a:off x="1659420" y="1018842"/>
            <a:ext cx="1439862" cy="143986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15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98178"/>
          </a:xfrm>
        </p:spPr>
        <p:txBody>
          <a:bodyPr/>
          <a:lstStyle/>
          <a:p>
            <a:r>
              <a:rPr lang="pt-BR" sz="3600" dirty="0" smtClean="0">
                <a:latin typeface="Cambria" pitchFamily="18" charset="0"/>
                <a:cs typeface="Tahoma" pitchFamily="34" charset="0"/>
              </a:rPr>
              <a:t>         </a:t>
            </a:r>
            <a:r>
              <a:rPr lang="pt-BR" sz="3600" dirty="0" smtClean="0">
                <a:latin typeface="+mn-lt"/>
                <a:cs typeface="Tahoma" pitchFamily="34" charset="0"/>
              </a:rPr>
              <a:t>Necessidade de conhecimento</a:t>
            </a:r>
            <a:r>
              <a:rPr lang="pt-BR" sz="3600" dirty="0">
                <a:latin typeface="+mn-lt"/>
                <a:cs typeface="Tahoma" pitchFamily="34" charset="0"/>
              </a:rPr>
              <a:t/>
            </a:r>
            <a:br>
              <a:rPr lang="pt-BR" sz="3600" dirty="0">
                <a:latin typeface="+mn-lt"/>
                <a:cs typeface="Tahoma" pitchFamily="34" charset="0"/>
              </a:rPr>
            </a:br>
            <a:r>
              <a:rPr lang="pt-BR" sz="3600" dirty="0">
                <a:latin typeface="+mn-lt"/>
                <a:cs typeface="Tahoma" pitchFamily="34" charset="0"/>
              </a:rPr>
              <a:t>dos direitos sociais e civis pelos </a:t>
            </a:r>
            <a:r>
              <a:rPr lang="pt-BR" sz="3600" dirty="0" smtClean="0">
                <a:latin typeface="+mn-lt"/>
                <a:cs typeface="Tahoma" pitchFamily="34" charset="0"/>
              </a:rPr>
              <a:t>idosos, familiares, sociedade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620000" cy="4627984"/>
          </a:xfrm>
        </p:spPr>
        <p:txBody>
          <a:bodyPr>
            <a:normAutofit/>
          </a:bodyPr>
          <a:lstStyle/>
          <a:p>
            <a:pPr fontAlgn="t">
              <a:lnSpc>
                <a:spcPct val="80000"/>
              </a:lnSpc>
            </a:pPr>
            <a:endParaRPr lang="pt-BR" sz="2000" dirty="0" smtClean="0"/>
          </a:p>
          <a:p>
            <a:pPr marL="114300" indent="0" fontAlgn="t">
              <a:lnSpc>
                <a:spcPct val="80000"/>
              </a:lnSpc>
              <a:buNone/>
            </a:pPr>
            <a:r>
              <a:rPr lang="pt-BR" sz="2000" dirty="0" smtClean="0"/>
              <a:t>    ATRAVÉS</a:t>
            </a:r>
          </a:p>
          <a:p>
            <a:pPr fontAlgn="t">
              <a:lnSpc>
                <a:spcPct val="80000"/>
              </a:lnSpc>
            </a:pPr>
            <a:endParaRPr lang="pt-BR" sz="2000" dirty="0"/>
          </a:p>
          <a:p>
            <a:pPr fontAlgn="t">
              <a:lnSpc>
                <a:spcPct val="80000"/>
              </a:lnSpc>
            </a:pPr>
            <a:r>
              <a:rPr lang="pt-BR" sz="2000" dirty="0" smtClean="0"/>
              <a:t>Capacitação</a:t>
            </a:r>
            <a:r>
              <a:rPr lang="pt-BR" sz="2000" dirty="0"/>
              <a:t>/ informação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Mudança de </a:t>
            </a:r>
            <a:r>
              <a:rPr lang="pt-BR" sz="2000" dirty="0" smtClean="0"/>
              <a:t>cultura                                            </a:t>
            </a:r>
            <a:endParaRPr lang="pt-BR" sz="2000" dirty="0"/>
          </a:p>
          <a:p>
            <a:pPr>
              <a:lnSpc>
                <a:spcPct val="80000"/>
              </a:lnSpc>
            </a:pPr>
            <a:r>
              <a:rPr lang="pt-BR" sz="2000" dirty="0"/>
              <a:t>Enfrentamento de preconceitos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Discussão sobre mitos e estereótipos 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Sensibilização 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Legislação 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Campanhas e 	</a:t>
            </a:r>
            <a:r>
              <a:rPr lang="pt-BR" sz="2000" dirty="0" smtClean="0"/>
              <a:t>Debates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dirty="0"/>
          </a:p>
          <a:p>
            <a:pPr>
              <a:lnSpc>
                <a:spcPct val="80000"/>
              </a:lnSpc>
              <a:buFontTx/>
              <a:buNone/>
            </a:pPr>
            <a:endParaRPr lang="pt-BR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dirty="0" smtClean="0"/>
              <a:t>                                                                           UNAI- Universidade Aberta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dirty="0"/>
              <a:t> </a:t>
            </a:r>
            <a:r>
              <a:rPr lang="pt-BR" sz="2000" dirty="0" smtClean="0"/>
              <a:t>                                                                      ao Idoso/PUC Minas Contagem                                                    </a:t>
            </a:r>
            <a:endParaRPr lang="pt-BR" sz="2000" dirty="0"/>
          </a:p>
          <a:p>
            <a:pPr>
              <a:lnSpc>
                <a:spcPct val="80000"/>
              </a:lnSpc>
            </a:pPr>
            <a:endParaRPr lang="pt-BR" sz="2000" dirty="0"/>
          </a:p>
          <a:p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940" y="1772816"/>
            <a:ext cx="2880395" cy="345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6108">
            <a:off x="2351941" y="4765242"/>
            <a:ext cx="2039307" cy="17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074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89" y="2133600"/>
            <a:ext cx="793382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ítulo 3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628800"/>
          </a:xfrm>
        </p:spPr>
        <p:txBody>
          <a:bodyPr/>
          <a:lstStyle/>
          <a:p>
            <a:r>
              <a:rPr lang="pt-BR" sz="3600" dirty="0">
                <a:latin typeface="+mn-lt"/>
                <a:cs typeface="Tahoma" pitchFamily="34" charset="0"/>
              </a:rPr>
              <a:t>Necessidade de conhecimento</a:t>
            </a:r>
            <a:br>
              <a:rPr lang="pt-BR" sz="3600" dirty="0">
                <a:latin typeface="+mn-lt"/>
                <a:cs typeface="Tahoma" pitchFamily="34" charset="0"/>
              </a:rPr>
            </a:br>
            <a:r>
              <a:rPr lang="pt-BR" sz="3600" dirty="0">
                <a:latin typeface="+mn-lt"/>
                <a:cs typeface="Tahoma" pitchFamily="34" charset="0"/>
              </a:rPr>
              <a:t>dos direitos sociais e civis pelos </a:t>
            </a:r>
            <a:r>
              <a:rPr lang="pt-BR" sz="3600" dirty="0" smtClean="0">
                <a:latin typeface="+mn-lt"/>
                <a:cs typeface="Tahoma" pitchFamily="34" charset="0"/>
              </a:rPr>
              <a:t>idosos,</a:t>
            </a:r>
            <a:br>
              <a:rPr lang="pt-BR" sz="3600" dirty="0" smtClean="0">
                <a:latin typeface="+mn-lt"/>
                <a:cs typeface="Tahoma" pitchFamily="34" charset="0"/>
              </a:rPr>
            </a:br>
            <a:r>
              <a:rPr lang="pt-BR" sz="3600" dirty="0" smtClean="0">
                <a:latin typeface="+mn-lt"/>
                <a:cs typeface="Tahoma" pitchFamily="34" charset="0"/>
              </a:rPr>
              <a:t>familiares, sociedade</a:t>
            </a:r>
            <a:endParaRPr lang="pt-BR" sz="3600" dirty="0" smtClean="0">
              <a:latin typeface="+mn-lt"/>
            </a:endParaRPr>
          </a:p>
        </p:txBody>
      </p:sp>
      <p:sp>
        <p:nvSpPr>
          <p:cNvPr id="12292" name="Espaço Reservado para Texto 4"/>
          <p:cNvSpPr>
            <a:spLocks noGrp="1"/>
          </p:cNvSpPr>
          <p:nvPr>
            <p:ph type="body" idx="4294967295"/>
          </p:nvPr>
        </p:nvSpPr>
        <p:spPr>
          <a:xfrm>
            <a:off x="382588" y="1556791"/>
            <a:ext cx="4114800" cy="618083"/>
          </a:xfrm>
        </p:spPr>
        <p:txBody>
          <a:bodyPr anchor="b"/>
          <a:lstStyle/>
          <a:p>
            <a:pPr marL="0" indent="0">
              <a:buFontTx/>
              <a:buNone/>
            </a:pPr>
            <a:r>
              <a:rPr lang="pt-BR" sz="2400" b="1" dirty="0" smtClean="0"/>
              <a:t>A favor</a:t>
            </a:r>
          </a:p>
        </p:txBody>
      </p:sp>
      <p:sp>
        <p:nvSpPr>
          <p:cNvPr id="12293" name="Espaço Reservado para Conteúdo 5"/>
          <p:cNvSpPr>
            <a:spLocks noGrp="1"/>
          </p:cNvSpPr>
          <p:nvPr>
            <p:ph sz="half" idx="4294967295"/>
          </p:nvPr>
        </p:nvSpPr>
        <p:spPr>
          <a:xfrm>
            <a:off x="382587" y="2133600"/>
            <a:ext cx="4114799" cy="3992563"/>
          </a:xfrm>
        </p:spPr>
        <p:txBody>
          <a:bodyPr/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Programas que incentivam o </a:t>
            </a:r>
            <a:r>
              <a:rPr lang="pt-BR" sz="2400" dirty="0" err="1"/>
              <a:t>e</a:t>
            </a:r>
            <a:r>
              <a:rPr lang="pt-BR" sz="2400" dirty="0" err="1" smtClean="0"/>
              <a:t>mpoderamento</a:t>
            </a:r>
            <a:r>
              <a:rPr lang="pt-BR" sz="2400" dirty="0" smtClean="0"/>
              <a:t> e estímulo ao protagonismo- idosos e famílias</a:t>
            </a:r>
          </a:p>
        </p:txBody>
      </p:sp>
      <p:sp>
        <p:nvSpPr>
          <p:cNvPr id="12294" name="Espaço Reservado para Texto 6"/>
          <p:cNvSpPr>
            <a:spLocks noGrp="1"/>
          </p:cNvSpPr>
          <p:nvPr>
            <p:ph type="body" sz="quarter" idx="4294967295"/>
          </p:nvPr>
        </p:nvSpPr>
        <p:spPr>
          <a:xfrm>
            <a:off x="4637881" y="1628799"/>
            <a:ext cx="4048919" cy="546075"/>
          </a:xfrm>
        </p:spPr>
        <p:txBody>
          <a:bodyPr anchor="b"/>
          <a:lstStyle/>
          <a:p>
            <a:pPr marL="0" indent="0">
              <a:buFontTx/>
              <a:buNone/>
            </a:pPr>
            <a:r>
              <a:rPr lang="pt-BR" sz="2400" b="1" dirty="0" smtClean="0"/>
              <a:t>Contra</a:t>
            </a:r>
          </a:p>
        </p:txBody>
      </p:sp>
      <p:sp>
        <p:nvSpPr>
          <p:cNvPr id="12295" name="Espaço Reservado para Conteúdo 7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endParaRPr lang="pt-BR" sz="2400" b="1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Programas que limitam a autonomia e reforçam a tutela</a:t>
            </a:r>
          </a:p>
        </p:txBody>
      </p:sp>
    </p:spTree>
    <p:extLst>
      <p:ext uri="{BB962C8B-B14F-4D97-AF65-F5344CB8AC3E}">
        <p14:creationId xmlns:p14="http://schemas.microsoft.com/office/powerpoint/2010/main" xmlns="" val="22618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+mn-lt"/>
              </a:rPr>
              <a:t>         ALGUMAS INFORMAÇÕES</a:t>
            </a:r>
            <a:endParaRPr lang="pt-BR" sz="40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Entre as diversas modalidades de atendimento previstas na </a:t>
            </a:r>
            <a:r>
              <a:rPr lang="pt-BR" b="1" dirty="0"/>
              <a:t>Política Nacional de Assistência Social </a:t>
            </a:r>
            <a:r>
              <a:rPr lang="pt-BR" dirty="0"/>
              <a:t>e na </a:t>
            </a:r>
            <a:r>
              <a:rPr lang="pt-BR" b="1" dirty="0"/>
              <a:t>Política Nacional do Idoso,</a:t>
            </a:r>
            <a:r>
              <a:rPr lang="pt-BR" dirty="0"/>
              <a:t> o </a:t>
            </a:r>
            <a:r>
              <a:rPr lang="pt-BR" dirty="0" smtClean="0"/>
              <a:t>CENTRO DIA caracteriza-se </a:t>
            </a:r>
            <a:r>
              <a:rPr lang="pt-BR" dirty="0"/>
              <a:t>como um espaço destinado a proporcionar acolhimento, proteção e convivência a idosos </a:t>
            </a:r>
            <a:r>
              <a:rPr lang="pt-BR" dirty="0" err="1"/>
              <a:t>semidependentes</a:t>
            </a:r>
            <a:r>
              <a:rPr lang="pt-BR" dirty="0"/>
              <a:t>, cujas famílias não tenham condições de prover estes cuidados durante todo o dia ou parte </a:t>
            </a:r>
            <a:r>
              <a:rPr lang="pt-BR" dirty="0" smtClean="0"/>
              <a:t>dele.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</a:t>
            </a:r>
            <a:r>
              <a:rPr lang="pt-BR" dirty="0" smtClean="0"/>
              <a:t>CENTRO DIA DO IDOSO, </a:t>
            </a:r>
            <a:r>
              <a:rPr lang="pt-BR" dirty="0"/>
              <a:t>em consonância com a </a:t>
            </a:r>
            <a:r>
              <a:rPr lang="pt-BR" b="1" dirty="0"/>
              <a:t>Política </a:t>
            </a:r>
            <a:r>
              <a:rPr lang="pt-BR" b="1" dirty="0" smtClean="0"/>
              <a:t>Nacional de </a:t>
            </a:r>
            <a:r>
              <a:rPr lang="pt-BR" b="1" dirty="0"/>
              <a:t>Assistência Social,</a:t>
            </a:r>
            <a:r>
              <a:rPr lang="pt-BR" dirty="0"/>
              <a:t> é um equipamento destinado a ofertar o serviço da </a:t>
            </a:r>
            <a:r>
              <a:rPr lang="pt-BR" b="1" dirty="0"/>
              <a:t>Proteção Social Especial de Média Complexidade</a:t>
            </a:r>
            <a:r>
              <a:rPr lang="pt-BR" dirty="0"/>
              <a:t>, classificado como </a:t>
            </a:r>
            <a:r>
              <a:rPr lang="pt-BR" b="1" dirty="0"/>
              <a:t>Serviço de Proteção Social Especial para Pessoas com Deficiência, Idosas e suas Famílias</a:t>
            </a:r>
            <a:r>
              <a:rPr lang="pt-BR" dirty="0"/>
              <a:t> na </a:t>
            </a:r>
            <a:r>
              <a:rPr lang="pt-BR" b="1" dirty="0"/>
              <a:t>Tipificação Nacional dos Serviços </a:t>
            </a:r>
            <a:r>
              <a:rPr lang="pt-BR" b="1" dirty="0" err="1"/>
              <a:t>Socioassistenciais</a:t>
            </a:r>
            <a:r>
              <a:rPr lang="pt-BR" dirty="0"/>
              <a:t>, aprovada pelo Conselho Nacional da Assistência Social, conforme resolução nº 109, de 11 de novembro de </a:t>
            </a:r>
            <a:r>
              <a:rPr lang="pt-BR" dirty="0" smtClean="0"/>
              <a:t>2009.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1870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+mn-lt"/>
              </a:rPr>
              <a:t>ALGUMAS INFORMAÇÕES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t-BR" dirty="0"/>
              <a:t>O serviço tem a </a:t>
            </a:r>
            <a:r>
              <a:rPr lang="pt-BR" b="1" dirty="0"/>
              <a:t>finalidade</a:t>
            </a:r>
            <a:r>
              <a:rPr lang="pt-BR" dirty="0"/>
              <a:t> de promover </a:t>
            </a:r>
            <a:r>
              <a:rPr lang="pt-BR" dirty="0" smtClean="0"/>
              <a:t>:</a:t>
            </a:r>
          </a:p>
          <a:p>
            <a:r>
              <a:rPr lang="pt-BR" dirty="0" smtClean="0"/>
              <a:t>a </a:t>
            </a:r>
            <a:r>
              <a:rPr lang="pt-BR" dirty="0"/>
              <a:t>autonomia, a inclusão social e a melhoria da qualidade de vida das pessoas participantes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É destinado a indivíduos </a:t>
            </a:r>
            <a:r>
              <a:rPr lang="pt-BR" dirty="0"/>
              <a:t>e famílias em situação de risco;</a:t>
            </a:r>
          </a:p>
          <a:p>
            <a:pPr algn="just"/>
            <a:r>
              <a:rPr lang="pt-BR" dirty="0" smtClean="0"/>
              <a:t>Exigem </a:t>
            </a:r>
            <a:r>
              <a:rPr lang="pt-BR" dirty="0"/>
              <a:t>maior complexidade pela natureza dos riscos que protegem, das atenções que requerem, e da estreita interface com o sistema de garantia de direitos. </a:t>
            </a:r>
            <a:endParaRPr lang="pt-BR" dirty="0" smtClean="0"/>
          </a:p>
          <a:p>
            <a:pPr algn="just"/>
            <a:r>
              <a:rPr lang="pt-BR" dirty="0" smtClean="0"/>
              <a:t>Estruturada </a:t>
            </a:r>
            <a:r>
              <a:rPr lang="pt-BR" dirty="0"/>
              <a:t>a partir de iniciativas do poder público e da sociedade </a:t>
            </a:r>
            <a:r>
              <a:rPr lang="pt-BR" dirty="0" smtClean="0"/>
              <a:t>civil, com </a:t>
            </a:r>
            <a:r>
              <a:rPr lang="pt-BR" dirty="0"/>
              <a:t>primazia do Estado;</a:t>
            </a:r>
          </a:p>
          <a:p>
            <a:pPr algn="just"/>
            <a:r>
              <a:rPr lang="pt-BR" dirty="0"/>
              <a:t>O</a:t>
            </a:r>
            <a:r>
              <a:rPr lang="pt-BR" dirty="0" smtClean="0"/>
              <a:t> cumprimento </a:t>
            </a:r>
            <a:r>
              <a:rPr lang="pt-BR" dirty="0"/>
              <a:t>das funções de proteção social, básica e especial, de </a:t>
            </a:r>
            <a:r>
              <a:rPr lang="pt-BR" dirty="0" smtClean="0"/>
              <a:t>média complexidade, com </a:t>
            </a:r>
            <a:r>
              <a:rPr lang="pt-BR" dirty="0"/>
              <a:t>o objetivo de viabilizar a </a:t>
            </a:r>
            <a:r>
              <a:rPr lang="en-US" dirty="0" err="1"/>
              <a:t>cobertura</a:t>
            </a:r>
            <a:r>
              <a:rPr lang="en-US" dirty="0"/>
              <a:t> de </a:t>
            </a:r>
            <a:r>
              <a:rPr lang="en-US" dirty="0" err="1"/>
              <a:t>riscos</a:t>
            </a:r>
            <a:r>
              <a:rPr lang="en-US" dirty="0"/>
              <a:t>, </a:t>
            </a:r>
            <a:r>
              <a:rPr lang="en-US" dirty="0" err="1"/>
              <a:t>vulnerabilidades</a:t>
            </a:r>
            <a:r>
              <a:rPr lang="en-US" dirty="0"/>
              <a:t>, </a:t>
            </a:r>
            <a:r>
              <a:rPr lang="en-US" dirty="0" err="1"/>
              <a:t>danos</a:t>
            </a:r>
            <a:r>
              <a:rPr lang="en-US" dirty="0"/>
              <a:t>, </a:t>
            </a:r>
            <a:r>
              <a:rPr lang="en-US" dirty="0" err="1"/>
              <a:t>vitimizações</a:t>
            </a:r>
            <a:r>
              <a:rPr lang="en-US" dirty="0"/>
              <a:t>, </a:t>
            </a:r>
            <a:r>
              <a:rPr lang="en-US" dirty="0" err="1"/>
              <a:t>agressões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ciclo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, à </a:t>
            </a:r>
            <a:r>
              <a:rPr lang="en-US" dirty="0" err="1"/>
              <a:t>dignidade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/>
              <a:t> e à </a:t>
            </a:r>
            <a:r>
              <a:rPr lang="en-US" dirty="0" err="1"/>
              <a:t>fragilidade</a:t>
            </a:r>
            <a:r>
              <a:rPr lang="en-US" dirty="0"/>
              <a:t> das </a:t>
            </a:r>
            <a:r>
              <a:rPr lang="en-US" dirty="0" err="1"/>
              <a:t>famílias</a:t>
            </a:r>
            <a:r>
              <a:rPr lang="en-US" dirty="0"/>
              <a:t> e dos </a:t>
            </a:r>
            <a:r>
              <a:rPr lang="en-US" dirty="0" err="1" smtClean="0"/>
              <a:t>indivíduos</a:t>
            </a:r>
            <a:r>
              <a:rPr lang="en-US" dirty="0" smtClean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7043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latin typeface="+mn-lt"/>
              </a:rPr>
              <a:t>TRABALHO SOCIAL ESSENCIAL AO SERVIÇO</a:t>
            </a:r>
            <a:r>
              <a:rPr lang="pt-BR" sz="3600" b="1" dirty="0" smtClean="0">
                <a:latin typeface="+mn-lt"/>
              </a:rPr>
              <a:t>: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Deve </a:t>
            </a:r>
            <a:r>
              <a:rPr lang="pt-BR" dirty="0"/>
              <a:t>contar com </a:t>
            </a:r>
            <a:r>
              <a:rPr lang="pt-BR" b="1" dirty="0"/>
              <a:t>equipe </a:t>
            </a:r>
            <a:r>
              <a:rPr lang="pt-BR" dirty="0"/>
              <a:t>específica e habilitada para a prestação de serviços especializados a pessoas em situação de dependência que requeiram cuidados permanentes ou temporários. A ação da equipe será sempre pautada no reconhecimento do potencial da família e do cuidador, na aceitação e valorização da diversidade e na redução da sobrecarga do cuidador, decorrente da prestação de cuidados diários prolongados.</a:t>
            </a:r>
          </a:p>
        </p:txBody>
      </p:sp>
      <p:pic>
        <p:nvPicPr>
          <p:cNvPr id="2052" name="Picture 4" descr="http://portal.vpgroup.com.br/imagem/odonto-magazine/midia/thumb-gengivite-e-principal-causa-de-perda-dos-dentes-em-idosos-5-5-2015-15-25-45-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94556"/>
            <a:ext cx="3155504" cy="22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forbusiness.com.br/UserFiles/images/assistente-social-andyr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94556"/>
            <a:ext cx="2536676" cy="22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jundiaionline.com.br/useruploads/images/julho_2011/creche25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37" y="4494557"/>
            <a:ext cx="2913387" cy="21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0694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383</TotalTime>
  <Words>1237</Words>
  <Application>Microsoft Office PowerPoint</Application>
  <PresentationFormat>Apresentação na tela (4:3)</PresentationFormat>
  <Paragraphs>171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Adjacência</vt:lpstr>
      <vt:lpstr>MODELO DE CENTRO DIA  NA ASSISTÊNCIA SOCIAL </vt:lpstr>
      <vt:lpstr>    ASSISTÊNCIA À PESSOA IDOSA</vt:lpstr>
      <vt:lpstr>Slide 3</vt:lpstr>
      <vt:lpstr>RESPOSTAS SOCIAIS</vt:lpstr>
      <vt:lpstr>         Necessidade de conhecimento dos direitos sociais e civis pelos idosos, familiares, sociedade</vt:lpstr>
      <vt:lpstr>Necessidade de conhecimento dos direitos sociais e civis pelos idosos, familiares, sociedade</vt:lpstr>
      <vt:lpstr>         ALGUMAS INFORMAÇÕES</vt:lpstr>
      <vt:lpstr>ALGUMAS INFORMAÇÕES</vt:lpstr>
      <vt:lpstr>TRABALHO SOCIAL ESSENCIAL AO SERVIÇO:</vt:lpstr>
      <vt:lpstr>Slide 10</vt:lpstr>
      <vt:lpstr>TRABALHO SOCIAL ESSENCIAL AO SERVIÇO: </vt:lpstr>
      <vt:lpstr>DESAFIO:</vt:lpstr>
      <vt:lpstr>IMPLEMENTAÇÃO DE POLÍTICAS DE CUIDADO AO IDOSO</vt:lpstr>
      <vt:lpstr>IMPLEMENTAÇÃO DE POLÍTICAS DE CUIDADO AO IDOSO</vt:lpstr>
      <vt:lpstr>IMPLEMENTAÇÃO DE POLÍTICAS DE CUIDADO AO IDOSO</vt:lpstr>
      <vt:lpstr>IMPLEMENTAÇÃO DE POLÍTICAS DE CUIDADO AO IDOSO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CENTRO DIA  NA ASSISTÊNCIA SOCIAL</dc:title>
  <dc:creator>User</dc:creator>
  <cp:lastModifiedBy>eva.gonzaga</cp:lastModifiedBy>
  <cp:revision>52</cp:revision>
  <dcterms:created xsi:type="dcterms:W3CDTF">2015-09-22T01:18:22Z</dcterms:created>
  <dcterms:modified xsi:type="dcterms:W3CDTF">2015-09-29T20:11:14Z</dcterms:modified>
</cp:coreProperties>
</file>