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4" r:id="rId16"/>
    <p:sldId id="308" r:id="rId17"/>
    <p:sldId id="309" r:id="rId18"/>
    <p:sldId id="310" r:id="rId19"/>
    <p:sldId id="315" r:id="rId20"/>
    <p:sldId id="305" r:id="rId21"/>
    <p:sldId id="311" r:id="rId22"/>
    <p:sldId id="312" r:id="rId23"/>
    <p:sldId id="313" r:id="rId24"/>
    <p:sldId id="314" r:id="rId25"/>
    <p:sldId id="303" r:id="rId2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46"/>
    <a:srgbClr val="006600"/>
    <a:srgbClr val="008000"/>
    <a:srgbClr val="339933"/>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54" autoAdjust="0"/>
    <p:restoredTop sz="81041" autoAdjust="0"/>
  </p:normalViewPr>
  <p:slideViewPr>
    <p:cSldViewPr>
      <p:cViewPr varScale="1">
        <p:scale>
          <a:sx n="116" d="100"/>
          <a:sy n="116" d="100"/>
        </p:scale>
        <p:origin x="2118"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38"/>
    </p:cViewPr>
  </p:sorterViewPr>
  <p:notesViewPr>
    <p:cSldViewPr>
      <p:cViewPr varScale="1">
        <p:scale>
          <a:sx n="69" d="100"/>
          <a:sy n="69" d="100"/>
        </p:scale>
        <p:origin x="-279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B9FF89-AD68-4FA6-86A1-2E3A3AFC64D6}" type="datetimeFigureOut">
              <a:rPr lang="pt-BR" smtClean="0"/>
              <a:pPr/>
              <a:t>18/04/2017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F3970D-CF8D-43E1-98FD-3F60CC79348D}" type="slidenum">
              <a:rPr lang="pt-BR" smtClean="0"/>
              <a:pPr/>
              <a:t>‹nº›</a:t>
            </a:fld>
            <a:endParaRPr lang="pt-BR"/>
          </a:p>
        </p:txBody>
      </p:sp>
    </p:spTree>
    <p:extLst>
      <p:ext uri="{BB962C8B-B14F-4D97-AF65-F5344CB8AC3E}">
        <p14:creationId xmlns:p14="http://schemas.microsoft.com/office/powerpoint/2010/main" val="145654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6BF3970D-CF8D-43E1-98FD-3F60CC79348D}" type="slidenum">
              <a:rPr lang="pt-BR" smtClean="0"/>
              <a:pPr/>
              <a:t>1</a:t>
            </a:fld>
            <a:endParaRPr lang="pt-BR"/>
          </a:p>
        </p:txBody>
      </p:sp>
    </p:spTree>
    <p:extLst>
      <p:ext uri="{BB962C8B-B14F-4D97-AF65-F5344CB8AC3E}">
        <p14:creationId xmlns:p14="http://schemas.microsoft.com/office/powerpoint/2010/main" val="1858790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solidFill>
                <a:schemeClr val="accent4">
                  <a:lumMod val="75000"/>
                </a:schemeClr>
              </a:solidFill>
            </a:endParaRPr>
          </a:p>
        </p:txBody>
      </p:sp>
      <p:sp>
        <p:nvSpPr>
          <p:cNvPr id="4" name="Espaço Reservado para Número de Slide 3"/>
          <p:cNvSpPr>
            <a:spLocks noGrp="1"/>
          </p:cNvSpPr>
          <p:nvPr>
            <p:ph type="sldNum" sz="quarter" idx="10"/>
          </p:nvPr>
        </p:nvSpPr>
        <p:spPr/>
        <p:txBody>
          <a:bodyPr/>
          <a:lstStyle/>
          <a:p>
            <a:fld id="{6BF3970D-CF8D-43E1-98FD-3F60CC79348D}" type="slidenum">
              <a:rPr lang="pt-BR" smtClean="0"/>
              <a:pPr/>
              <a:t>2</a:t>
            </a:fld>
            <a:endParaRPr lang="pt-BR"/>
          </a:p>
        </p:txBody>
      </p:sp>
    </p:spTree>
    <p:extLst>
      <p:ext uri="{BB962C8B-B14F-4D97-AF65-F5344CB8AC3E}">
        <p14:creationId xmlns:p14="http://schemas.microsoft.com/office/powerpoint/2010/main" val="203545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solidFill>
                <a:schemeClr val="accent4">
                  <a:lumMod val="75000"/>
                </a:schemeClr>
              </a:solidFill>
            </a:endParaRPr>
          </a:p>
        </p:txBody>
      </p:sp>
      <p:sp>
        <p:nvSpPr>
          <p:cNvPr id="4" name="Espaço Reservado para Número de Slide 3"/>
          <p:cNvSpPr>
            <a:spLocks noGrp="1"/>
          </p:cNvSpPr>
          <p:nvPr>
            <p:ph type="sldNum" sz="quarter" idx="10"/>
          </p:nvPr>
        </p:nvSpPr>
        <p:spPr/>
        <p:txBody>
          <a:bodyPr/>
          <a:lstStyle/>
          <a:p>
            <a:fld id="{6BF3970D-CF8D-43E1-98FD-3F60CC79348D}" type="slidenum">
              <a:rPr lang="pt-BR" smtClean="0"/>
              <a:pPr/>
              <a:t>3</a:t>
            </a:fld>
            <a:endParaRPr lang="pt-BR"/>
          </a:p>
        </p:txBody>
      </p:sp>
    </p:spTree>
    <p:extLst>
      <p:ext uri="{BB962C8B-B14F-4D97-AF65-F5344CB8AC3E}">
        <p14:creationId xmlns:p14="http://schemas.microsoft.com/office/powerpoint/2010/main" val="3700313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solidFill>
                <a:schemeClr val="accent4">
                  <a:lumMod val="75000"/>
                </a:schemeClr>
              </a:solidFill>
            </a:endParaRPr>
          </a:p>
        </p:txBody>
      </p:sp>
      <p:sp>
        <p:nvSpPr>
          <p:cNvPr id="4" name="Espaço Reservado para Número de Slide 3"/>
          <p:cNvSpPr>
            <a:spLocks noGrp="1"/>
          </p:cNvSpPr>
          <p:nvPr>
            <p:ph type="sldNum" sz="quarter" idx="10"/>
          </p:nvPr>
        </p:nvSpPr>
        <p:spPr/>
        <p:txBody>
          <a:bodyPr/>
          <a:lstStyle/>
          <a:p>
            <a:fld id="{6BF3970D-CF8D-43E1-98FD-3F60CC79348D}" type="slidenum">
              <a:rPr lang="pt-BR" smtClean="0"/>
              <a:pPr/>
              <a:t>4</a:t>
            </a:fld>
            <a:endParaRPr lang="pt-BR"/>
          </a:p>
        </p:txBody>
      </p:sp>
    </p:spTree>
    <p:extLst>
      <p:ext uri="{BB962C8B-B14F-4D97-AF65-F5344CB8AC3E}">
        <p14:creationId xmlns:p14="http://schemas.microsoft.com/office/powerpoint/2010/main" val="3380783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solidFill>
                <a:schemeClr val="accent4">
                  <a:lumMod val="75000"/>
                </a:schemeClr>
              </a:solidFill>
            </a:endParaRPr>
          </a:p>
        </p:txBody>
      </p:sp>
      <p:sp>
        <p:nvSpPr>
          <p:cNvPr id="4" name="Espaço Reservado para Número de Slide 3"/>
          <p:cNvSpPr>
            <a:spLocks noGrp="1"/>
          </p:cNvSpPr>
          <p:nvPr>
            <p:ph type="sldNum" sz="quarter" idx="10"/>
          </p:nvPr>
        </p:nvSpPr>
        <p:spPr/>
        <p:txBody>
          <a:bodyPr/>
          <a:lstStyle/>
          <a:p>
            <a:fld id="{6BF3970D-CF8D-43E1-98FD-3F60CC79348D}" type="slidenum">
              <a:rPr lang="pt-BR" smtClean="0"/>
              <a:pPr/>
              <a:t>5</a:t>
            </a:fld>
            <a:endParaRPr lang="pt-BR"/>
          </a:p>
        </p:txBody>
      </p:sp>
    </p:spTree>
    <p:extLst>
      <p:ext uri="{BB962C8B-B14F-4D97-AF65-F5344CB8AC3E}">
        <p14:creationId xmlns:p14="http://schemas.microsoft.com/office/powerpoint/2010/main" val="1840477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solidFill>
                <a:schemeClr val="accent4">
                  <a:lumMod val="75000"/>
                </a:schemeClr>
              </a:solidFill>
            </a:endParaRPr>
          </a:p>
        </p:txBody>
      </p:sp>
      <p:sp>
        <p:nvSpPr>
          <p:cNvPr id="4" name="Espaço Reservado para Número de Slide 3"/>
          <p:cNvSpPr>
            <a:spLocks noGrp="1"/>
          </p:cNvSpPr>
          <p:nvPr>
            <p:ph type="sldNum" sz="quarter" idx="10"/>
          </p:nvPr>
        </p:nvSpPr>
        <p:spPr/>
        <p:txBody>
          <a:bodyPr/>
          <a:lstStyle/>
          <a:p>
            <a:fld id="{6BF3970D-CF8D-43E1-98FD-3F60CC79348D}" type="slidenum">
              <a:rPr lang="pt-BR" smtClean="0"/>
              <a:pPr/>
              <a:t>8</a:t>
            </a:fld>
            <a:endParaRPr lang="pt-BR"/>
          </a:p>
        </p:txBody>
      </p:sp>
    </p:spTree>
    <p:extLst>
      <p:ext uri="{BB962C8B-B14F-4D97-AF65-F5344CB8AC3E}">
        <p14:creationId xmlns:p14="http://schemas.microsoft.com/office/powerpoint/2010/main" val="1127889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16" name="Imagem 15" descr="1.jpg"/>
          <p:cNvPicPr>
            <a:picLocks noChangeAspect="1"/>
          </p:cNvPicPr>
          <p:nvPr userDrawn="1"/>
        </p:nvPicPr>
        <p:blipFill>
          <a:blip r:embed="rId2" cstate="print">
            <a:clrChange>
              <a:clrFrom>
                <a:srgbClr val="F6F6F6"/>
              </a:clrFrom>
              <a:clrTo>
                <a:srgbClr val="F6F6F6">
                  <a:alpha val="0"/>
                </a:srgbClr>
              </a:clrTo>
            </a:clrChange>
          </a:blip>
          <a:srcRect t="17761" b="50000"/>
          <a:stretch>
            <a:fillRect/>
          </a:stretch>
        </p:blipFill>
        <p:spPr>
          <a:xfrm>
            <a:off x="0" y="1772817"/>
            <a:ext cx="9144000" cy="4248472"/>
          </a:xfrm>
          <a:prstGeom prst="rect">
            <a:avLst/>
          </a:prstGeom>
        </p:spPr>
      </p:pic>
      <p:sp>
        <p:nvSpPr>
          <p:cNvPr id="8" name="Título 7"/>
          <p:cNvSpPr>
            <a:spLocks noGrp="1"/>
          </p:cNvSpPr>
          <p:nvPr>
            <p:ph type="ctrTitle" hasCustomPrompt="1"/>
          </p:nvPr>
        </p:nvSpPr>
        <p:spPr>
          <a:xfrm>
            <a:off x="421830" y="357014"/>
            <a:ext cx="8539223" cy="551706"/>
          </a:xfrm>
          <a:prstGeom prst="rect">
            <a:avLst/>
          </a:prstGeom>
        </p:spPr>
        <p:txBody>
          <a:bodyPr anchor="t" anchorCtr="0">
            <a:normAutofit/>
          </a:bodyPr>
          <a:lstStyle>
            <a:lvl1pPr algn="l">
              <a:defRPr sz="2400" baseline="0">
                <a:solidFill>
                  <a:srgbClr val="006600"/>
                </a:solidFill>
              </a:defRPr>
            </a:lvl1pPr>
          </a:lstStyle>
          <a:p>
            <a:r>
              <a:rPr kumimoji="0" lang="pt-BR" dirty="0" smtClean="0"/>
              <a:t>Orçamento Público e Mecanismos de Participação</a:t>
            </a:r>
            <a:endParaRPr kumimoji="0" lang="en-US" dirty="0"/>
          </a:p>
        </p:txBody>
      </p:sp>
      <p:sp>
        <p:nvSpPr>
          <p:cNvPr id="9" name="Subtítulo 8"/>
          <p:cNvSpPr>
            <a:spLocks noGrp="1"/>
          </p:cNvSpPr>
          <p:nvPr>
            <p:ph type="subTitle" idx="1" hasCustomPrompt="1"/>
          </p:nvPr>
        </p:nvSpPr>
        <p:spPr>
          <a:xfrm>
            <a:off x="412305" y="1163216"/>
            <a:ext cx="8539223" cy="533400"/>
          </a:xfrm>
        </p:spPr>
        <p:txBody>
          <a:bodyPr>
            <a:normAutofit/>
          </a:bodyPr>
          <a:lstStyle>
            <a:lvl1pPr marL="0" indent="0" algn="l">
              <a:buNone/>
              <a:defRPr sz="18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dirty="0" smtClean="0"/>
              <a:t>Módulo 1: Cidadania Fiscal e Participação Popular</a:t>
            </a:r>
          </a:p>
          <a:p>
            <a:endParaRPr kumimoji="0" lang="en-US" dirty="0"/>
          </a:p>
        </p:txBody>
      </p:sp>
      <p:sp>
        <p:nvSpPr>
          <p:cNvPr id="21" name="Retângulo 20"/>
          <p:cNvSpPr/>
          <p:nvPr/>
        </p:nvSpPr>
        <p:spPr>
          <a:xfrm>
            <a:off x="107504" y="118890"/>
            <a:ext cx="8928992" cy="933847"/>
          </a:xfrm>
          <a:prstGeom prst="rect">
            <a:avLst/>
          </a:prstGeom>
          <a:noFill/>
          <a:ln w="6350" cap="rnd" cmpd="sng" algn="ctr">
            <a:solidFill>
              <a:srgbClr val="00660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tângulo 32"/>
          <p:cNvSpPr/>
          <p:nvPr/>
        </p:nvSpPr>
        <p:spPr>
          <a:xfrm>
            <a:off x="107504" y="1087016"/>
            <a:ext cx="8928992" cy="685800"/>
          </a:xfrm>
          <a:prstGeom prst="rect">
            <a:avLst/>
          </a:prstGeom>
          <a:noFill/>
          <a:ln w="6350" cap="rnd" cmpd="sng" algn="ctr">
            <a:solidFill>
              <a:srgbClr val="00800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ângulo 21"/>
          <p:cNvSpPr/>
          <p:nvPr/>
        </p:nvSpPr>
        <p:spPr>
          <a:xfrm>
            <a:off x="107505" y="118890"/>
            <a:ext cx="284641" cy="933847"/>
          </a:xfrm>
          <a:prstGeom prst="rect">
            <a:avLst/>
          </a:prstGeom>
          <a:solidFill>
            <a:srgbClr val="006600"/>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ângulo 31"/>
          <p:cNvSpPr/>
          <p:nvPr/>
        </p:nvSpPr>
        <p:spPr>
          <a:xfrm>
            <a:off x="107505" y="1087016"/>
            <a:ext cx="284641" cy="685800"/>
          </a:xfrm>
          <a:prstGeom prst="rect">
            <a:avLst/>
          </a:prstGeom>
          <a:solidFill>
            <a:srgbClr val="008000"/>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4" name="Imagem 23" descr="edfiscal.jpg"/>
          <p:cNvPicPr>
            <a:picLocks noChangeAspect="1"/>
          </p:cNvPicPr>
          <p:nvPr userDrawn="1"/>
        </p:nvPicPr>
        <p:blipFill>
          <a:blip r:embed="rId3" cstate="print"/>
          <a:srcRect l="13043" r="17391"/>
          <a:stretch>
            <a:fillRect/>
          </a:stretch>
        </p:blipFill>
        <p:spPr>
          <a:xfrm>
            <a:off x="8028385" y="6204270"/>
            <a:ext cx="565011" cy="537101"/>
          </a:xfrm>
          <a:prstGeom prst="rect">
            <a:avLst/>
          </a:prstGeom>
        </p:spPr>
      </p:pic>
      <p:pic>
        <p:nvPicPr>
          <p:cNvPr id="25" name="Imagem 24" descr="esaf.jpg"/>
          <p:cNvPicPr>
            <a:picLocks noChangeAspect="1"/>
          </p:cNvPicPr>
          <p:nvPr userDrawn="1"/>
        </p:nvPicPr>
        <p:blipFill>
          <a:blip r:embed="rId4" cstate="print"/>
          <a:srcRect l="25636" r="24600"/>
          <a:stretch>
            <a:fillRect/>
          </a:stretch>
        </p:blipFill>
        <p:spPr>
          <a:xfrm>
            <a:off x="6876103" y="6309323"/>
            <a:ext cx="1165332" cy="433391"/>
          </a:xfrm>
          <a:prstGeom prst="rect">
            <a:avLst/>
          </a:prstGeom>
        </p:spPr>
      </p:pic>
      <p:sp>
        <p:nvSpPr>
          <p:cNvPr id="26" name="Subtítulo 8"/>
          <p:cNvSpPr txBox="1">
            <a:spLocks/>
          </p:cNvSpPr>
          <p:nvPr userDrawn="1"/>
        </p:nvSpPr>
        <p:spPr>
          <a:xfrm>
            <a:off x="179513" y="5949280"/>
            <a:ext cx="8730208" cy="288032"/>
          </a:xfrm>
          <a:prstGeom prst="rect">
            <a:avLst/>
          </a:prstGeom>
        </p:spPr>
        <p:txBody>
          <a:bodyPr vert="horz">
            <a:normAutofit/>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gn="l">
              <a:spcBef>
                <a:spcPts val="600"/>
              </a:spcBef>
              <a:buClr>
                <a:srgbClr val="727CA3"/>
              </a:buClr>
              <a:buSzPct val="76000"/>
              <a:buFont typeface="Wingdings 3"/>
              <a:buNone/>
              <a:defRPr/>
            </a:pPr>
            <a:r>
              <a:rPr lang="pt-BR" sz="1000" dirty="0" smtClean="0">
                <a:solidFill>
                  <a:srgbClr val="464653"/>
                </a:solidFill>
              </a:rPr>
              <a:t>Realização:                                                                                                                                                  Parceria:</a:t>
            </a:r>
            <a:endParaRPr lang="en-US" sz="1000" dirty="0">
              <a:solidFill>
                <a:srgbClr val="464653"/>
              </a:solidFill>
            </a:endParaRPr>
          </a:p>
        </p:txBody>
      </p:sp>
      <p:grpSp>
        <p:nvGrpSpPr>
          <p:cNvPr id="27" name="Grupo 26"/>
          <p:cNvGrpSpPr/>
          <p:nvPr userDrawn="1"/>
        </p:nvGrpSpPr>
        <p:grpSpPr>
          <a:xfrm>
            <a:off x="3636195" y="6065912"/>
            <a:ext cx="2840806" cy="792088"/>
            <a:chOff x="323528" y="5877272"/>
            <a:chExt cx="3024336" cy="792088"/>
          </a:xfrm>
        </p:grpSpPr>
        <p:pic>
          <p:nvPicPr>
            <p:cNvPr id="28" name="Imagem 27" descr="download.png"/>
            <p:cNvPicPr>
              <a:picLocks noChangeAspect="1"/>
            </p:cNvPicPr>
            <p:nvPr/>
          </p:nvPicPr>
          <p:blipFill>
            <a:blip r:embed="rId5" cstate="print"/>
            <a:stretch>
              <a:fillRect/>
            </a:stretch>
          </p:blipFill>
          <p:spPr>
            <a:xfrm>
              <a:off x="323528" y="5877272"/>
              <a:ext cx="792088" cy="648072"/>
            </a:xfrm>
            <a:prstGeom prst="rect">
              <a:avLst/>
            </a:prstGeom>
          </p:spPr>
        </p:pic>
        <p:pic>
          <p:nvPicPr>
            <p:cNvPr id="29" name="Imagem 28" descr="download.jpg"/>
            <p:cNvPicPr>
              <a:picLocks noChangeAspect="1"/>
            </p:cNvPicPr>
            <p:nvPr/>
          </p:nvPicPr>
          <p:blipFill>
            <a:blip r:embed="rId6" cstate="print"/>
            <a:stretch>
              <a:fillRect/>
            </a:stretch>
          </p:blipFill>
          <p:spPr>
            <a:xfrm>
              <a:off x="1403648" y="5949280"/>
              <a:ext cx="936104" cy="720080"/>
            </a:xfrm>
            <a:prstGeom prst="rect">
              <a:avLst/>
            </a:prstGeom>
          </p:spPr>
        </p:pic>
        <p:pic>
          <p:nvPicPr>
            <p:cNvPr id="30" name="Imagem 29" descr="download (1).jpg"/>
            <p:cNvPicPr>
              <a:picLocks noChangeAspect="1"/>
            </p:cNvPicPr>
            <p:nvPr/>
          </p:nvPicPr>
          <p:blipFill>
            <a:blip r:embed="rId7" cstate="print"/>
            <a:stretch>
              <a:fillRect/>
            </a:stretch>
          </p:blipFill>
          <p:spPr>
            <a:xfrm>
              <a:off x="2771800" y="6021288"/>
              <a:ext cx="576064" cy="576064"/>
            </a:xfrm>
            <a:prstGeom prst="rect">
              <a:avLst/>
            </a:prstGeom>
          </p:spPr>
        </p:pic>
      </p:grpSp>
      <p:pic>
        <p:nvPicPr>
          <p:cNvPr id="31" name="Imagem 3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29664" y="6231517"/>
            <a:ext cx="2118745" cy="482606"/>
          </a:xfrm>
          <a:prstGeom prst="rect">
            <a:avLst/>
          </a:prstGeom>
        </p:spPr>
      </p:pic>
      <p:pic>
        <p:nvPicPr>
          <p:cNvPr id="34" name="Imagem 3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633260" y="6204270"/>
            <a:ext cx="629992" cy="62999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8" name="Espaço Reservado para Conteúdo 7"/>
          <p:cNvSpPr>
            <a:spLocks noGrp="1"/>
          </p:cNvSpPr>
          <p:nvPr>
            <p:ph sz="quarter" idx="1"/>
          </p:nvPr>
        </p:nvSpPr>
        <p:spPr>
          <a:xfrm>
            <a:off x="539552" y="1196752"/>
            <a:ext cx="8424936" cy="4680520"/>
          </a:xfrm>
          <a:solidFill>
            <a:schemeClr val="bg1">
              <a:alpha val="75000"/>
            </a:schemeClr>
          </a:solidFill>
        </p:spPr>
        <p:txBody>
          <a:bodyPr/>
          <a:lstStyle>
            <a:lvl1pPr>
              <a:buClr>
                <a:srgbClr val="006600"/>
              </a:buClr>
              <a:defRPr/>
            </a:lvl1pPr>
            <a:lvl2pPr>
              <a:buClr>
                <a:srgbClr val="006600"/>
              </a:buClr>
              <a:defRPr/>
            </a:lvl2pPr>
            <a:lvl3pPr>
              <a:buClr>
                <a:srgbClr val="006600"/>
              </a:buClr>
              <a:defRPr/>
            </a:lvl3pPr>
            <a:lvl4pPr>
              <a:buClr>
                <a:srgbClr val="006600"/>
              </a:buClr>
              <a:defRPr/>
            </a:lvl4pPr>
            <a:lvl5pPr>
              <a:buClr>
                <a:srgbClr val="006600"/>
              </a:buClr>
              <a:defRPr/>
            </a:lvl5pPr>
          </a:lstStyle>
          <a:p>
            <a:pPr lvl="0" eaLnBrk="1" latinLnBrk="0" hangingPunct="1"/>
            <a:r>
              <a:rPr lang="pt-BR" dirty="0" smtClean="0"/>
              <a:t>Clique para editar os estilos do texto mestre</a:t>
            </a:r>
          </a:p>
          <a:p>
            <a:pPr lvl="1" eaLnBrk="1" latinLnBrk="0" hangingPunct="1"/>
            <a:r>
              <a:rPr lang="pt-BR" dirty="0" smtClean="0"/>
              <a:t>Segundo nível</a:t>
            </a:r>
          </a:p>
          <a:p>
            <a:pPr lvl="2" eaLnBrk="1" latinLnBrk="0" hangingPunct="1"/>
            <a:r>
              <a:rPr lang="pt-BR" dirty="0" smtClean="0"/>
              <a:t>Terceiro nível</a:t>
            </a:r>
          </a:p>
          <a:p>
            <a:pPr lvl="3" eaLnBrk="1" latinLnBrk="0" hangingPunct="1"/>
            <a:r>
              <a:rPr lang="pt-BR" dirty="0" smtClean="0"/>
              <a:t>Quarto nível</a:t>
            </a:r>
          </a:p>
          <a:p>
            <a:pPr lvl="4" eaLnBrk="1" latinLnBrk="0" hangingPunct="1"/>
            <a:r>
              <a:rPr lang="pt-BR" dirty="0" smtClean="0"/>
              <a:t>Quinto nível</a:t>
            </a:r>
            <a:endParaRPr kumimoji="0" lang="en-US" dirty="0"/>
          </a:p>
        </p:txBody>
      </p:sp>
      <p:sp>
        <p:nvSpPr>
          <p:cNvPr id="17" name="Título 1"/>
          <p:cNvSpPr>
            <a:spLocks noGrp="1"/>
          </p:cNvSpPr>
          <p:nvPr>
            <p:ph type="title"/>
          </p:nvPr>
        </p:nvSpPr>
        <p:spPr>
          <a:xfrm>
            <a:off x="827584" y="260649"/>
            <a:ext cx="7787208" cy="504056"/>
          </a:xfrm>
          <a:prstGeom prst="rect">
            <a:avLst/>
          </a:prstGeom>
        </p:spPr>
        <p:txBody>
          <a:bodyPr/>
          <a:lstStyle>
            <a:lvl1pPr>
              <a:defRPr sz="2400"/>
            </a:lvl1pPr>
          </a:lstStyle>
          <a:p>
            <a:r>
              <a:rPr lang="pt-BR" dirty="0" smtClean="0"/>
              <a:t>Clique para editar o estilo do título mestre</a:t>
            </a:r>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
        <p:nvSpPr>
          <p:cNvPr id="9" name="Espaço Reservado para Conteúdo 8"/>
          <p:cNvSpPr>
            <a:spLocks noGrp="1"/>
          </p:cNvSpPr>
          <p:nvPr>
            <p:ph sz="quarter" idx="1"/>
          </p:nvPr>
        </p:nvSpPr>
        <p:spPr>
          <a:xfrm>
            <a:off x="539552" y="1196752"/>
            <a:ext cx="4176464" cy="4680520"/>
          </a:xfrm>
          <a:solidFill>
            <a:schemeClr val="bg1">
              <a:alpha val="75000"/>
            </a:schemeClr>
          </a:solidFill>
        </p:spPr>
        <p:txBody>
          <a:bodyPr/>
          <a:lstStyle>
            <a:lvl1pPr>
              <a:buClr>
                <a:srgbClr val="006600"/>
              </a:buClr>
              <a:defRPr/>
            </a:lvl1pPr>
            <a:lvl2pPr>
              <a:buClr>
                <a:srgbClr val="006600"/>
              </a:buClr>
              <a:defRPr/>
            </a:lvl2pPr>
            <a:lvl3pPr>
              <a:buClr>
                <a:srgbClr val="006600"/>
              </a:buClr>
              <a:defRPr/>
            </a:lvl3pPr>
            <a:lvl4pPr>
              <a:buClr>
                <a:srgbClr val="006600"/>
              </a:buClr>
              <a:defRPr/>
            </a:lvl4pPr>
            <a:lvl5pPr>
              <a:buClr>
                <a:srgbClr val="006600"/>
              </a:buClr>
              <a:defRPr/>
            </a:lvl5pPr>
          </a:lstStyle>
          <a:p>
            <a:pPr lvl="0" eaLnBrk="1" latinLnBrk="0" hangingPunct="1"/>
            <a:r>
              <a:rPr lang="pt-BR" dirty="0" smtClean="0"/>
              <a:t>Clique para editar os estilos do texto mestre</a:t>
            </a:r>
          </a:p>
          <a:p>
            <a:pPr lvl="1" eaLnBrk="1" latinLnBrk="0" hangingPunct="1"/>
            <a:r>
              <a:rPr lang="pt-BR" dirty="0" smtClean="0"/>
              <a:t>Segundo nível</a:t>
            </a:r>
          </a:p>
          <a:p>
            <a:pPr lvl="2" eaLnBrk="1" latinLnBrk="0" hangingPunct="1"/>
            <a:r>
              <a:rPr lang="pt-BR" dirty="0" smtClean="0"/>
              <a:t>Terceiro nível</a:t>
            </a:r>
          </a:p>
          <a:p>
            <a:pPr lvl="3" eaLnBrk="1" latinLnBrk="0" hangingPunct="1"/>
            <a:r>
              <a:rPr lang="pt-BR" dirty="0" smtClean="0"/>
              <a:t>Quarto nível</a:t>
            </a:r>
          </a:p>
          <a:p>
            <a:pPr lvl="4" eaLnBrk="1" latinLnBrk="0" hangingPunct="1"/>
            <a:r>
              <a:rPr lang="pt-BR" dirty="0" smtClean="0"/>
              <a:t>Quinto nível</a:t>
            </a:r>
            <a:endParaRPr kumimoji="0" lang="en-US" dirty="0"/>
          </a:p>
        </p:txBody>
      </p:sp>
      <p:sp>
        <p:nvSpPr>
          <p:cNvPr id="11" name="Espaço Reservado para Conteúdo 10"/>
          <p:cNvSpPr>
            <a:spLocks noGrp="1"/>
          </p:cNvSpPr>
          <p:nvPr>
            <p:ph sz="quarter" idx="2"/>
          </p:nvPr>
        </p:nvSpPr>
        <p:spPr>
          <a:xfrm>
            <a:off x="4776213" y="1196753"/>
            <a:ext cx="4188275" cy="4677472"/>
          </a:xfrm>
          <a:solidFill>
            <a:schemeClr val="bg1">
              <a:alpha val="75000"/>
            </a:schemeClr>
          </a:solidFill>
        </p:spPr>
        <p:txBody>
          <a:bodyPr/>
          <a:lstStyle>
            <a:lvl1pPr>
              <a:buClr>
                <a:srgbClr val="006600"/>
              </a:buClr>
              <a:defRPr/>
            </a:lvl1pPr>
            <a:lvl2pPr>
              <a:buClr>
                <a:srgbClr val="006600"/>
              </a:buClr>
              <a:defRPr/>
            </a:lvl2pPr>
            <a:lvl3pPr>
              <a:buClr>
                <a:srgbClr val="006600"/>
              </a:buClr>
              <a:defRPr/>
            </a:lvl3pPr>
            <a:lvl4pPr>
              <a:buClr>
                <a:srgbClr val="006600"/>
              </a:buClr>
              <a:defRPr/>
            </a:lvl4pPr>
            <a:lvl5pPr>
              <a:buClr>
                <a:srgbClr val="006600"/>
              </a:buClr>
              <a:defRPr/>
            </a:lvl5pPr>
          </a:lstStyle>
          <a:p>
            <a:pPr lvl="0" eaLnBrk="1" latinLnBrk="0" hangingPunct="1"/>
            <a:r>
              <a:rPr lang="pt-BR" dirty="0" smtClean="0"/>
              <a:t>Clique para editar os estilos do texto mestre</a:t>
            </a:r>
          </a:p>
          <a:p>
            <a:pPr lvl="1" eaLnBrk="1" latinLnBrk="0" hangingPunct="1"/>
            <a:r>
              <a:rPr lang="pt-BR" dirty="0" smtClean="0"/>
              <a:t>Segundo nível</a:t>
            </a:r>
          </a:p>
          <a:p>
            <a:pPr lvl="2" eaLnBrk="1" latinLnBrk="0" hangingPunct="1"/>
            <a:r>
              <a:rPr lang="pt-BR" dirty="0" smtClean="0"/>
              <a:t>Terceiro nível</a:t>
            </a:r>
          </a:p>
          <a:p>
            <a:pPr lvl="3" eaLnBrk="1" latinLnBrk="0" hangingPunct="1"/>
            <a:r>
              <a:rPr lang="pt-BR" dirty="0" smtClean="0"/>
              <a:t>Quarto nível</a:t>
            </a:r>
          </a:p>
          <a:p>
            <a:pPr lvl="4" eaLnBrk="1" latinLnBrk="0" hangingPunct="1"/>
            <a:r>
              <a:rPr lang="pt-BR" dirty="0" smtClean="0"/>
              <a:t>Quinto nível</a:t>
            </a:r>
            <a:endParaRPr kumimoji="0" lang="en-US" dirty="0"/>
          </a:p>
        </p:txBody>
      </p:sp>
      <p:sp>
        <p:nvSpPr>
          <p:cNvPr id="14" name="Título 1"/>
          <p:cNvSpPr>
            <a:spLocks noGrp="1"/>
          </p:cNvSpPr>
          <p:nvPr>
            <p:ph type="title"/>
          </p:nvPr>
        </p:nvSpPr>
        <p:spPr>
          <a:xfrm>
            <a:off x="827584" y="260649"/>
            <a:ext cx="7787208" cy="504056"/>
          </a:xfrm>
          <a:prstGeom prst="rect">
            <a:avLst/>
          </a:prstGeom>
        </p:spPr>
        <p:txBody>
          <a:bodyPr/>
          <a:lstStyle>
            <a:lvl1pPr>
              <a:defRPr sz="2400"/>
            </a:lvl1pPr>
          </a:lstStyle>
          <a:p>
            <a:r>
              <a:rPr lang="pt-BR" dirty="0" smtClean="0"/>
              <a:t>Clique para editar o estilo do título mestre</a:t>
            </a:r>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539552" y="1196752"/>
            <a:ext cx="4104456" cy="720080"/>
          </a:xfrm>
          <a:noFill/>
          <a:ln>
            <a:noFill/>
          </a:ln>
        </p:spPr>
        <p:txBody>
          <a:bodyPr lIns="91440" anchor="b" anchorCtr="0">
            <a:noAutofit/>
          </a:bodyPr>
          <a:lstStyle>
            <a:lvl1pPr marL="0" indent="0">
              <a:buNone/>
              <a:defRPr sz="2400" b="1">
                <a:solidFill>
                  <a:srgbClr val="006600"/>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dirty="0" smtClean="0"/>
              <a:t>Clique para editar os estilos do texto mestre</a:t>
            </a:r>
          </a:p>
        </p:txBody>
      </p:sp>
      <p:sp>
        <p:nvSpPr>
          <p:cNvPr id="4" name="Espaço Reservado para Texto 3"/>
          <p:cNvSpPr>
            <a:spLocks noGrp="1"/>
          </p:cNvSpPr>
          <p:nvPr>
            <p:ph type="body" sz="half" idx="3"/>
          </p:nvPr>
        </p:nvSpPr>
        <p:spPr>
          <a:xfrm>
            <a:off x="4716016" y="1196752"/>
            <a:ext cx="4248472" cy="720080"/>
          </a:xfrm>
          <a:noFill/>
          <a:ln>
            <a:noFill/>
          </a:ln>
        </p:spPr>
        <p:txBody>
          <a:bodyPr lIns="91440" anchor="b" anchorCtr="0"/>
          <a:lstStyle>
            <a:lvl1pPr marL="0" indent="0">
              <a:buNone/>
              <a:defRPr sz="2400" b="1">
                <a:solidFill>
                  <a:srgbClr val="006600"/>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dirty="0" smtClean="0"/>
              <a:t>Clique para editar os estilos do texto mestre</a:t>
            </a:r>
          </a:p>
        </p:txBody>
      </p:sp>
      <p:sp>
        <p:nvSpPr>
          <p:cNvPr id="11" name="Espaço Reservado para Conteúdo 10"/>
          <p:cNvSpPr>
            <a:spLocks noGrp="1"/>
          </p:cNvSpPr>
          <p:nvPr>
            <p:ph sz="quarter" idx="2"/>
          </p:nvPr>
        </p:nvSpPr>
        <p:spPr>
          <a:xfrm>
            <a:off x="539552" y="1988840"/>
            <a:ext cx="4104456" cy="3888432"/>
          </a:xfrm>
          <a:solidFill>
            <a:schemeClr val="bg1">
              <a:alpha val="75000"/>
            </a:schemeClr>
          </a:solidFill>
        </p:spPr>
        <p:txBody>
          <a:bodyPr/>
          <a:lstStyle>
            <a:lvl1pPr>
              <a:buClr>
                <a:srgbClr val="006600"/>
              </a:buClr>
              <a:defRPr/>
            </a:lvl1pPr>
            <a:lvl2pPr>
              <a:buClr>
                <a:srgbClr val="006600"/>
              </a:buClr>
              <a:defRPr/>
            </a:lvl2pPr>
            <a:lvl3pPr>
              <a:buClr>
                <a:srgbClr val="006600"/>
              </a:buClr>
              <a:defRPr/>
            </a:lvl3pPr>
            <a:lvl4pPr>
              <a:buClr>
                <a:srgbClr val="006600"/>
              </a:buClr>
              <a:defRPr/>
            </a:lvl4pPr>
            <a:lvl5pPr>
              <a:buClr>
                <a:srgbClr val="006600"/>
              </a:buClr>
              <a:defRPr/>
            </a:lvl5pPr>
          </a:lstStyle>
          <a:p>
            <a:pPr lvl="0" eaLnBrk="1" latinLnBrk="0" hangingPunct="1"/>
            <a:r>
              <a:rPr lang="pt-BR" dirty="0" smtClean="0"/>
              <a:t>Clique para editar os estilos do texto mestre</a:t>
            </a:r>
          </a:p>
          <a:p>
            <a:pPr lvl="1" eaLnBrk="1" latinLnBrk="0" hangingPunct="1"/>
            <a:r>
              <a:rPr lang="pt-BR" dirty="0" smtClean="0"/>
              <a:t>Segundo nível</a:t>
            </a:r>
          </a:p>
          <a:p>
            <a:pPr lvl="2" eaLnBrk="1" latinLnBrk="0" hangingPunct="1"/>
            <a:r>
              <a:rPr lang="pt-BR" dirty="0" smtClean="0"/>
              <a:t>Terceiro nível</a:t>
            </a:r>
          </a:p>
          <a:p>
            <a:pPr lvl="3" eaLnBrk="1" latinLnBrk="0" hangingPunct="1"/>
            <a:r>
              <a:rPr lang="pt-BR" dirty="0" smtClean="0"/>
              <a:t>Quarto nível</a:t>
            </a:r>
          </a:p>
          <a:p>
            <a:pPr lvl="4" eaLnBrk="1" latinLnBrk="0" hangingPunct="1"/>
            <a:r>
              <a:rPr lang="pt-BR" dirty="0" smtClean="0"/>
              <a:t>Quinto nível</a:t>
            </a:r>
            <a:endParaRPr kumimoji="0" lang="en-US" dirty="0"/>
          </a:p>
        </p:txBody>
      </p:sp>
      <p:sp>
        <p:nvSpPr>
          <p:cNvPr id="13" name="Espaço Reservado para Conteúdo 12"/>
          <p:cNvSpPr>
            <a:spLocks noGrp="1"/>
          </p:cNvSpPr>
          <p:nvPr>
            <p:ph sz="quarter" idx="4"/>
          </p:nvPr>
        </p:nvSpPr>
        <p:spPr>
          <a:xfrm>
            <a:off x="4720208" y="1988840"/>
            <a:ext cx="4244280" cy="3888432"/>
          </a:xfrm>
          <a:solidFill>
            <a:schemeClr val="bg1">
              <a:alpha val="75000"/>
            </a:schemeClr>
          </a:solidFill>
        </p:spPr>
        <p:txBody>
          <a:bodyPr/>
          <a:lstStyle>
            <a:lvl1pPr>
              <a:buClr>
                <a:srgbClr val="006600"/>
              </a:buClr>
              <a:defRPr/>
            </a:lvl1pPr>
            <a:lvl2pPr>
              <a:buClr>
                <a:srgbClr val="006600"/>
              </a:buClr>
              <a:defRPr/>
            </a:lvl2pPr>
            <a:lvl3pPr>
              <a:buClr>
                <a:srgbClr val="006600"/>
              </a:buClr>
              <a:defRPr/>
            </a:lvl3pPr>
            <a:lvl4pPr>
              <a:buClr>
                <a:srgbClr val="006600"/>
              </a:buClr>
              <a:defRPr/>
            </a:lvl4pPr>
            <a:lvl5pPr>
              <a:buClr>
                <a:srgbClr val="006600"/>
              </a:buClr>
              <a:defRPr/>
            </a:lvl5pPr>
          </a:lstStyle>
          <a:p>
            <a:pPr lvl="0" eaLnBrk="1" latinLnBrk="0" hangingPunct="1"/>
            <a:r>
              <a:rPr lang="pt-BR" dirty="0" smtClean="0"/>
              <a:t>Clique para editar os estilos do texto mestre</a:t>
            </a:r>
          </a:p>
          <a:p>
            <a:pPr lvl="1" eaLnBrk="1" latinLnBrk="0" hangingPunct="1"/>
            <a:r>
              <a:rPr lang="pt-BR" dirty="0" smtClean="0"/>
              <a:t>Segundo nível</a:t>
            </a:r>
          </a:p>
          <a:p>
            <a:pPr lvl="2" eaLnBrk="1" latinLnBrk="0" hangingPunct="1"/>
            <a:r>
              <a:rPr lang="pt-BR" dirty="0" smtClean="0"/>
              <a:t>Terceiro nível</a:t>
            </a:r>
          </a:p>
          <a:p>
            <a:pPr lvl="3" eaLnBrk="1" latinLnBrk="0" hangingPunct="1"/>
            <a:r>
              <a:rPr lang="pt-BR" dirty="0" smtClean="0"/>
              <a:t>Quarto nível</a:t>
            </a:r>
          </a:p>
          <a:p>
            <a:pPr lvl="4" eaLnBrk="1" latinLnBrk="0" hangingPunct="1"/>
            <a:r>
              <a:rPr lang="pt-BR" dirty="0" smtClean="0"/>
              <a:t>Quinto nível</a:t>
            </a:r>
            <a:endParaRPr kumimoji="0" lang="en-US" dirty="0"/>
          </a:p>
        </p:txBody>
      </p:sp>
      <p:sp>
        <p:nvSpPr>
          <p:cNvPr id="21" name="Título 1"/>
          <p:cNvSpPr>
            <a:spLocks noGrp="1"/>
          </p:cNvSpPr>
          <p:nvPr>
            <p:ph type="title"/>
          </p:nvPr>
        </p:nvSpPr>
        <p:spPr>
          <a:xfrm>
            <a:off x="827584" y="260649"/>
            <a:ext cx="7787208" cy="504056"/>
          </a:xfrm>
          <a:prstGeom prst="rect">
            <a:avLst/>
          </a:prstGeom>
        </p:spPr>
        <p:txBody>
          <a:bodyPr/>
          <a:lstStyle>
            <a:lvl1pPr>
              <a:defRPr sz="2400"/>
            </a:lvl1pPr>
          </a:lstStyle>
          <a:p>
            <a:r>
              <a:rPr lang="pt-BR" dirty="0" smtClean="0"/>
              <a:t>Clique para editar o estilo do título mestre</a:t>
            </a:r>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
        <p:nvSpPr>
          <p:cNvPr id="10" name="Título 1"/>
          <p:cNvSpPr>
            <a:spLocks noGrp="1"/>
          </p:cNvSpPr>
          <p:nvPr>
            <p:ph type="title"/>
          </p:nvPr>
        </p:nvSpPr>
        <p:spPr>
          <a:xfrm>
            <a:off x="827584" y="260649"/>
            <a:ext cx="7787208" cy="504056"/>
          </a:xfrm>
          <a:prstGeom prst="rect">
            <a:avLst/>
          </a:prstGeom>
        </p:spPr>
        <p:txBody>
          <a:bodyPr/>
          <a:lstStyle>
            <a:lvl1pPr>
              <a:defRPr sz="2400"/>
            </a:lvl1pPr>
          </a:lstStyle>
          <a:p>
            <a:r>
              <a:rPr lang="pt-BR" dirty="0" smtClean="0"/>
              <a:t>Clique para editar o estilo do título mestre</a:t>
            </a:r>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03850" y="6041363"/>
            <a:ext cx="683954" cy="365125"/>
          </a:xfrm>
          <a:prstGeom prst="rect">
            <a:avLst/>
          </a:prstGeom>
        </p:spPr>
        <p:txBody>
          <a:bodyPr/>
          <a:lstStyle/>
          <a:p>
            <a:fld id="{B61BEF0D-F0BB-DE4B-95CE-6DB70DBA9567}" type="datetimeFigureOut">
              <a:rPr lang="en-US" dirty="0"/>
              <a:pPr/>
              <a:t>4/18/2017</a:t>
            </a:fld>
            <a:endParaRPr lang="en-US" dirty="0"/>
          </a:p>
        </p:txBody>
      </p:sp>
      <p:sp>
        <p:nvSpPr>
          <p:cNvPr id="3" name="Footer Placeholder 2"/>
          <p:cNvSpPr>
            <a:spLocks noGrp="1"/>
          </p:cNvSpPr>
          <p:nvPr>
            <p:ph type="ftr" sz="quarter" idx="11"/>
          </p:nvPr>
        </p:nvSpPr>
        <p:spPr>
          <a:xfrm>
            <a:off x="508001" y="6041363"/>
            <a:ext cx="4723209"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42998" y="6041363"/>
            <a:ext cx="512504" cy="365125"/>
          </a:xfrm>
          <a:prstGeom prst="rect">
            <a:avLst/>
          </a:prstGeom>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7846635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5.jpe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jpeg"/><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Espaço Reservado para Texto 12"/>
          <p:cNvSpPr>
            <a:spLocks noGrp="1"/>
          </p:cNvSpPr>
          <p:nvPr>
            <p:ph type="body" idx="1"/>
          </p:nvPr>
        </p:nvSpPr>
        <p:spPr>
          <a:xfrm>
            <a:off x="107504" y="980728"/>
            <a:ext cx="8856984" cy="4968552"/>
          </a:xfrm>
          <a:prstGeom prst="rect">
            <a:avLst/>
          </a:prstGeom>
        </p:spPr>
        <p:txBody>
          <a:bodyPr vert="horz">
            <a:normAutofit/>
          </a:bodyPr>
          <a:lstStyle/>
          <a:p>
            <a:pPr lvl="0" eaLnBrk="1" latinLnBrk="0" hangingPunct="1"/>
            <a:r>
              <a:rPr kumimoji="0" lang="pt-BR" dirty="0" smtClean="0"/>
              <a:t>Clique para editar os estilos do texto mestre</a:t>
            </a:r>
          </a:p>
          <a:p>
            <a:pPr lvl="1" eaLnBrk="1" latinLnBrk="0" hangingPunct="1"/>
            <a:r>
              <a:rPr kumimoji="0" lang="pt-BR" dirty="0" smtClean="0"/>
              <a:t>Segundo nível</a:t>
            </a:r>
          </a:p>
          <a:p>
            <a:pPr lvl="2" eaLnBrk="1" latinLnBrk="0" hangingPunct="1"/>
            <a:r>
              <a:rPr kumimoji="0" lang="pt-BR" dirty="0" smtClean="0"/>
              <a:t>Terceiro nível</a:t>
            </a:r>
          </a:p>
          <a:p>
            <a:pPr lvl="3" eaLnBrk="1" latinLnBrk="0" hangingPunct="1"/>
            <a:r>
              <a:rPr kumimoji="0" lang="pt-BR" dirty="0" smtClean="0"/>
              <a:t>Quarto nível</a:t>
            </a:r>
          </a:p>
          <a:p>
            <a:pPr lvl="4" eaLnBrk="1" latinLnBrk="0" hangingPunct="1"/>
            <a:r>
              <a:rPr kumimoji="0" lang="pt-BR" dirty="0" smtClean="0"/>
              <a:t>Quinto nível</a:t>
            </a:r>
            <a:endParaRPr kumimoji="0" lang="en-US" dirty="0"/>
          </a:p>
        </p:txBody>
      </p:sp>
      <p:sp>
        <p:nvSpPr>
          <p:cNvPr id="21" name="Retângulo 20"/>
          <p:cNvSpPr/>
          <p:nvPr userDrawn="1"/>
        </p:nvSpPr>
        <p:spPr>
          <a:xfrm>
            <a:off x="107504" y="116632"/>
            <a:ext cx="8856984" cy="720080"/>
          </a:xfrm>
          <a:prstGeom prst="rect">
            <a:avLst/>
          </a:prstGeom>
          <a:noFill/>
          <a:ln w="6350" cap="rnd" cmpd="sng" algn="ctr">
            <a:solidFill>
              <a:srgbClr val="00660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tângulo 23"/>
          <p:cNvSpPr/>
          <p:nvPr userDrawn="1"/>
        </p:nvSpPr>
        <p:spPr>
          <a:xfrm>
            <a:off x="107504" y="116632"/>
            <a:ext cx="268573" cy="720080"/>
          </a:xfrm>
          <a:prstGeom prst="rect">
            <a:avLst/>
          </a:prstGeom>
          <a:solidFill>
            <a:srgbClr val="008000"/>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5" name="Imagem 14" descr="edfiscal.jpg"/>
          <p:cNvPicPr>
            <a:picLocks noChangeAspect="1"/>
          </p:cNvPicPr>
          <p:nvPr userDrawn="1"/>
        </p:nvPicPr>
        <p:blipFill>
          <a:blip r:embed="rId8" cstate="print"/>
          <a:srcRect l="13043" r="17391"/>
          <a:stretch>
            <a:fillRect/>
          </a:stretch>
        </p:blipFill>
        <p:spPr>
          <a:xfrm>
            <a:off x="8028385" y="6204270"/>
            <a:ext cx="565011" cy="537101"/>
          </a:xfrm>
          <a:prstGeom prst="rect">
            <a:avLst/>
          </a:prstGeom>
        </p:spPr>
      </p:pic>
      <p:pic>
        <p:nvPicPr>
          <p:cNvPr id="16" name="Imagem 15" descr="esaf.jpg"/>
          <p:cNvPicPr>
            <a:picLocks noChangeAspect="1"/>
          </p:cNvPicPr>
          <p:nvPr userDrawn="1"/>
        </p:nvPicPr>
        <p:blipFill>
          <a:blip r:embed="rId9" cstate="print"/>
          <a:srcRect l="25636" r="24600"/>
          <a:stretch>
            <a:fillRect/>
          </a:stretch>
        </p:blipFill>
        <p:spPr>
          <a:xfrm>
            <a:off x="6876103" y="6309323"/>
            <a:ext cx="1165332" cy="433391"/>
          </a:xfrm>
          <a:prstGeom prst="rect">
            <a:avLst/>
          </a:prstGeom>
        </p:spPr>
      </p:pic>
      <p:sp>
        <p:nvSpPr>
          <p:cNvPr id="17" name="Subtítulo 8"/>
          <p:cNvSpPr txBox="1">
            <a:spLocks/>
          </p:cNvSpPr>
          <p:nvPr userDrawn="1"/>
        </p:nvSpPr>
        <p:spPr>
          <a:xfrm>
            <a:off x="179513" y="5949280"/>
            <a:ext cx="8730208" cy="288032"/>
          </a:xfrm>
          <a:prstGeom prst="rect">
            <a:avLst/>
          </a:prstGeom>
        </p:spPr>
        <p:txBody>
          <a:bodyPr vert="horz">
            <a:normAutofit/>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gn="l">
              <a:spcBef>
                <a:spcPts val="600"/>
              </a:spcBef>
              <a:buClr>
                <a:srgbClr val="727CA3"/>
              </a:buClr>
              <a:buSzPct val="76000"/>
              <a:buFont typeface="Wingdings 3"/>
              <a:buNone/>
              <a:defRPr/>
            </a:pPr>
            <a:r>
              <a:rPr lang="pt-BR" sz="1000" dirty="0" smtClean="0">
                <a:solidFill>
                  <a:srgbClr val="464653"/>
                </a:solidFill>
              </a:rPr>
              <a:t>Realização:                                                                                                                                                  Parceria:</a:t>
            </a:r>
            <a:endParaRPr lang="en-US" sz="1000" dirty="0">
              <a:solidFill>
                <a:srgbClr val="464653"/>
              </a:solidFill>
            </a:endParaRPr>
          </a:p>
        </p:txBody>
      </p:sp>
      <p:grpSp>
        <p:nvGrpSpPr>
          <p:cNvPr id="18" name="Grupo 17"/>
          <p:cNvGrpSpPr/>
          <p:nvPr userDrawn="1"/>
        </p:nvGrpSpPr>
        <p:grpSpPr>
          <a:xfrm>
            <a:off x="3636195" y="6065912"/>
            <a:ext cx="2840806" cy="792088"/>
            <a:chOff x="323528" y="5877272"/>
            <a:chExt cx="3024336" cy="792088"/>
          </a:xfrm>
        </p:grpSpPr>
        <p:pic>
          <p:nvPicPr>
            <p:cNvPr id="19" name="Imagem 18" descr="download.png"/>
            <p:cNvPicPr>
              <a:picLocks noChangeAspect="1"/>
            </p:cNvPicPr>
            <p:nvPr/>
          </p:nvPicPr>
          <p:blipFill>
            <a:blip r:embed="rId10" cstate="print"/>
            <a:stretch>
              <a:fillRect/>
            </a:stretch>
          </p:blipFill>
          <p:spPr>
            <a:xfrm>
              <a:off x="323528" y="5877272"/>
              <a:ext cx="792088" cy="648072"/>
            </a:xfrm>
            <a:prstGeom prst="rect">
              <a:avLst/>
            </a:prstGeom>
          </p:spPr>
        </p:pic>
        <p:pic>
          <p:nvPicPr>
            <p:cNvPr id="20" name="Imagem 19" descr="download.jpg"/>
            <p:cNvPicPr>
              <a:picLocks noChangeAspect="1"/>
            </p:cNvPicPr>
            <p:nvPr/>
          </p:nvPicPr>
          <p:blipFill>
            <a:blip r:embed="rId11" cstate="print"/>
            <a:stretch>
              <a:fillRect/>
            </a:stretch>
          </p:blipFill>
          <p:spPr>
            <a:xfrm>
              <a:off x="1403648" y="5949280"/>
              <a:ext cx="936104" cy="720080"/>
            </a:xfrm>
            <a:prstGeom prst="rect">
              <a:avLst/>
            </a:prstGeom>
          </p:spPr>
        </p:pic>
        <p:pic>
          <p:nvPicPr>
            <p:cNvPr id="22" name="Imagem 21" descr="download (1).jpg"/>
            <p:cNvPicPr>
              <a:picLocks noChangeAspect="1"/>
            </p:cNvPicPr>
            <p:nvPr/>
          </p:nvPicPr>
          <p:blipFill>
            <a:blip r:embed="rId12" cstate="print"/>
            <a:stretch>
              <a:fillRect/>
            </a:stretch>
          </p:blipFill>
          <p:spPr>
            <a:xfrm>
              <a:off x="2771800" y="6021288"/>
              <a:ext cx="576064" cy="576064"/>
            </a:xfrm>
            <a:prstGeom prst="rect">
              <a:avLst/>
            </a:prstGeom>
          </p:spPr>
        </p:pic>
      </p:grpSp>
      <p:pic>
        <p:nvPicPr>
          <p:cNvPr id="23" name="Imagem 2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9664" y="6231517"/>
            <a:ext cx="2118745" cy="482606"/>
          </a:xfrm>
          <a:prstGeom prst="rect">
            <a:avLst/>
          </a:prstGeom>
        </p:spPr>
      </p:pic>
      <p:pic>
        <p:nvPicPr>
          <p:cNvPr id="25" name="Imagem 2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33260" y="6204270"/>
            <a:ext cx="629992" cy="62999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rgbClr val="006600"/>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rgbClr val="006600"/>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rgbClr val="006600"/>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rgbClr val="006600"/>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rgbClr val="006600"/>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convenios.gov.br/" TargetMode="External"/><Relationship Id="rId2" Type="http://schemas.openxmlformats.org/officeDocument/2006/relationships/hyperlink" Target="http://www.portaldatransparencia.gov.br/"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portal.convenios.gov.br/"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Orçamento Público e Mecanismos de Participação</a:t>
            </a:r>
            <a:endParaRPr lang="pt-BR" dirty="0"/>
          </a:p>
        </p:txBody>
      </p:sp>
      <p:sp>
        <p:nvSpPr>
          <p:cNvPr id="5" name="Subtítulo 4"/>
          <p:cNvSpPr>
            <a:spLocks noGrp="1"/>
          </p:cNvSpPr>
          <p:nvPr>
            <p:ph type="subTitle" idx="1"/>
          </p:nvPr>
        </p:nvSpPr>
        <p:spPr/>
        <p:txBody>
          <a:bodyPr/>
          <a:lstStyle/>
          <a:p>
            <a:endParaRPr lang="pt-BR" dirty="0"/>
          </a:p>
        </p:txBody>
      </p:sp>
      <p:sp>
        <p:nvSpPr>
          <p:cNvPr id="14" name="Retângulo 13"/>
          <p:cNvSpPr/>
          <p:nvPr/>
        </p:nvSpPr>
        <p:spPr>
          <a:xfrm>
            <a:off x="0" y="1182507"/>
            <a:ext cx="914400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cxnSp>
        <p:nvCxnSpPr>
          <p:cNvPr id="20" name="Conector reto 19"/>
          <p:cNvCxnSpPr/>
          <p:nvPr/>
        </p:nvCxnSpPr>
        <p:spPr>
          <a:xfrm>
            <a:off x="395536" y="1052736"/>
            <a:ext cx="8640960" cy="0"/>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4" name="Retângulo 3"/>
          <p:cNvSpPr/>
          <p:nvPr/>
        </p:nvSpPr>
        <p:spPr>
          <a:xfrm>
            <a:off x="611560" y="1196753"/>
            <a:ext cx="7776864" cy="1384995"/>
          </a:xfrm>
          <a:prstGeom prst="rect">
            <a:avLst/>
          </a:prstGeom>
        </p:spPr>
        <p:txBody>
          <a:bodyPr wrap="square">
            <a:spAutoFit/>
          </a:bodyPr>
          <a:lstStyle/>
          <a:p>
            <a:pPr algn="ctr"/>
            <a:r>
              <a:rPr lang="pt-BR" sz="3200" b="1" dirty="0">
                <a:solidFill>
                  <a:srgbClr val="003446"/>
                </a:solidFill>
                <a:latin typeface="Times New Roman" panose="02020603050405020304" pitchFamily="18" charset="0"/>
                <a:cs typeface="Times New Roman" panose="02020603050405020304" pitchFamily="18" charset="0"/>
              </a:rPr>
              <a:t>Transferências </a:t>
            </a:r>
            <a:r>
              <a:rPr lang="pt-BR" sz="3200" b="1" dirty="0" smtClean="0">
                <a:solidFill>
                  <a:srgbClr val="003446"/>
                </a:solidFill>
                <a:latin typeface="Times New Roman" panose="02020603050405020304" pitchFamily="18" charset="0"/>
                <a:cs typeface="Times New Roman" panose="02020603050405020304" pitchFamily="18" charset="0"/>
              </a:rPr>
              <a:t>de Recursos </a:t>
            </a:r>
          </a:p>
          <a:p>
            <a:pPr algn="ctr"/>
            <a:r>
              <a:rPr lang="pt-BR" sz="3200" b="1" dirty="0" smtClean="0">
                <a:solidFill>
                  <a:srgbClr val="003446"/>
                </a:solidFill>
                <a:latin typeface="Times New Roman" panose="02020603050405020304" pitchFamily="18" charset="0"/>
                <a:cs typeface="Times New Roman" panose="02020603050405020304" pitchFamily="18" charset="0"/>
              </a:rPr>
              <a:t>entre Entes Federados</a:t>
            </a:r>
          </a:p>
          <a:p>
            <a:pPr algn="ctr"/>
            <a:r>
              <a:rPr lang="pt-BR" sz="2000" b="1" dirty="0" smtClean="0">
                <a:solidFill>
                  <a:srgbClr val="003446"/>
                </a:solidFill>
                <a:latin typeface="Times New Roman" panose="02020603050405020304" pitchFamily="18" charset="0"/>
                <a:cs typeface="Times New Roman" panose="02020603050405020304" pitchFamily="18" charset="0"/>
              </a:rPr>
              <a:t>Paulo Bruno  abril/maio de 2017</a:t>
            </a:r>
            <a:endParaRPr lang="pt-BR" sz="2000" b="1" dirty="0">
              <a:solidFill>
                <a:srgbClr val="003446"/>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19672" y="188640"/>
            <a:ext cx="6183552" cy="646331"/>
          </a:xfrm>
          <a:prstGeom prst="rect">
            <a:avLst/>
          </a:prstGeom>
        </p:spPr>
        <p:txBody>
          <a:bodyPr wrap="none">
            <a:spAutoFit/>
          </a:bodyPr>
          <a:lstStyle/>
          <a:p>
            <a:r>
              <a:rPr lang="pt-BR" sz="3600" b="1" dirty="0"/>
              <a:t>CHAMAMENTO PÚBLICO</a:t>
            </a:r>
            <a:endParaRPr lang="en-US" sz="3600" dirty="0"/>
          </a:p>
        </p:txBody>
      </p:sp>
      <p:sp>
        <p:nvSpPr>
          <p:cNvPr id="3" name="Retângulo 2"/>
          <p:cNvSpPr/>
          <p:nvPr/>
        </p:nvSpPr>
        <p:spPr>
          <a:xfrm>
            <a:off x="251520" y="1268760"/>
            <a:ext cx="8568952" cy="4362733"/>
          </a:xfrm>
          <a:prstGeom prst="rect">
            <a:avLst/>
          </a:prstGeom>
        </p:spPr>
        <p:txBody>
          <a:bodyPr wrap="square">
            <a:spAutoFit/>
          </a:bodyPr>
          <a:lstStyle/>
          <a:p>
            <a:pPr algn="just">
              <a:spcAft>
                <a:spcPts val="875"/>
              </a:spcAft>
              <a:buClr>
                <a:srgbClr val="FF9933"/>
              </a:buClr>
              <a:buFont typeface="Monotype Sorts" pitchFamily="2" charset="2"/>
              <a:buChar char="n"/>
            </a:pPr>
            <a:r>
              <a:rPr lang="pt-BR" altLang="pt-BR" sz="2400" dirty="0">
                <a:latin typeface="Times New Roman" panose="02020603050405020304" pitchFamily="18" charset="0"/>
                <a:cs typeface="Times New Roman" panose="02020603050405020304" pitchFamily="18" charset="0"/>
              </a:rPr>
              <a:t>Para a celebração de convênios com entes públicos, poderá ser realizado chamamento público no SICONV, contendo, no mínimo: </a:t>
            </a:r>
          </a:p>
          <a:p>
            <a:pPr algn="just">
              <a:spcAft>
                <a:spcPts val="875"/>
              </a:spcAft>
              <a:buClr>
                <a:srgbClr val="FF9933"/>
              </a:buClr>
              <a:buFont typeface="Monotype Sorts" pitchFamily="2" charset="2"/>
              <a:buChar char="n"/>
            </a:pPr>
            <a:r>
              <a:rPr lang="pt-BR" altLang="pt-BR" sz="2400" dirty="0" err="1">
                <a:latin typeface="Times New Roman" panose="02020603050405020304" pitchFamily="18" charset="0"/>
                <a:cs typeface="Times New Roman" panose="02020603050405020304" pitchFamily="18" charset="0"/>
              </a:rPr>
              <a:t>Obs</a:t>
            </a:r>
            <a:r>
              <a:rPr lang="pt-BR" altLang="pt-BR" sz="2400">
                <a:latin typeface="Times New Roman" panose="02020603050405020304" pitchFamily="18" charset="0"/>
                <a:cs typeface="Times New Roman" panose="02020603050405020304" pitchFamily="18" charset="0"/>
              </a:rPr>
              <a:t>: </a:t>
            </a:r>
            <a:r>
              <a:rPr lang="pt-BR" altLang="pt-BR" sz="2400" smtClean="0">
                <a:latin typeface="Times New Roman" panose="02020603050405020304" pitchFamily="18" charset="0"/>
                <a:cs typeface="Times New Roman" panose="02020603050405020304" pitchFamily="18" charset="0"/>
              </a:rPr>
              <a:t>Obrigatório </a:t>
            </a:r>
            <a:r>
              <a:rPr lang="pt-BR" altLang="pt-BR" sz="2400" dirty="0">
                <a:latin typeface="Times New Roman" panose="02020603050405020304" pitchFamily="18" charset="0"/>
                <a:cs typeface="Times New Roman" panose="02020603050405020304" pitchFamily="18" charset="0"/>
              </a:rPr>
              <a:t>para entidades privadas sem fins lucrativos, exceto transferências do MS via SUS.</a:t>
            </a:r>
          </a:p>
          <a:p>
            <a:pPr algn="just">
              <a:spcAft>
                <a:spcPts val="875"/>
              </a:spcAft>
              <a:buClrTx/>
              <a:buFontTx/>
              <a:buNone/>
            </a:pPr>
            <a:r>
              <a:rPr lang="pt-BR" altLang="pt-BR" sz="2400" dirty="0">
                <a:latin typeface="Times New Roman" panose="02020603050405020304" pitchFamily="18" charset="0"/>
                <a:cs typeface="Times New Roman" panose="02020603050405020304" pitchFamily="18" charset="0"/>
              </a:rPr>
              <a:t>I - descrição dos programas a serem executados; 	</a:t>
            </a:r>
          </a:p>
          <a:p>
            <a:pPr algn="just">
              <a:spcAft>
                <a:spcPts val="875"/>
              </a:spcAft>
              <a:buClrTx/>
              <a:buFontTx/>
              <a:buNone/>
            </a:pPr>
            <a:r>
              <a:rPr lang="pt-BR" altLang="pt-BR" sz="2400" dirty="0">
                <a:latin typeface="Times New Roman" panose="02020603050405020304" pitchFamily="18" charset="0"/>
                <a:cs typeface="Times New Roman" panose="02020603050405020304" pitchFamily="18" charset="0"/>
              </a:rPr>
              <a:t>II - critérios objetivos para a seleção do convenente;</a:t>
            </a:r>
          </a:p>
          <a:p>
            <a:pPr algn="just">
              <a:spcAft>
                <a:spcPts val="875"/>
              </a:spcAft>
              <a:buClrTx/>
              <a:buFontTx/>
              <a:buNone/>
            </a:pPr>
            <a:endParaRPr lang="pt-BR" altLang="pt-BR" sz="2400" dirty="0">
              <a:latin typeface="Times New Roman" panose="02020603050405020304" pitchFamily="18" charset="0"/>
              <a:cs typeface="Times New Roman" panose="02020603050405020304" pitchFamily="18" charset="0"/>
            </a:endParaRPr>
          </a:p>
          <a:p>
            <a:pPr algn="just">
              <a:spcAft>
                <a:spcPts val="875"/>
              </a:spcAft>
              <a:buClr>
                <a:srgbClr val="FF9933"/>
              </a:buClr>
              <a:buFont typeface="Monotype Sorts" pitchFamily="2" charset="2"/>
              <a:buChar char="n"/>
            </a:pPr>
            <a:r>
              <a:rPr lang="pt-BR" altLang="pt-BR" sz="2400" dirty="0">
                <a:latin typeface="Times New Roman" panose="02020603050405020304" pitchFamily="18" charset="0"/>
                <a:cs typeface="Times New Roman" panose="02020603050405020304" pitchFamily="18" charset="0"/>
              </a:rPr>
              <a:t>Publicidade prazo mínimo 15 dias, especialmente divulgação na primeira página do sítio oficial do órgão ou entidade concedente, bem como no Portal dos Convênios.</a:t>
            </a:r>
          </a:p>
        </p:txBody>
      </p:sp>
    </p:spTree>
    <p:extLst>
      <p:ext uri="{BB962C8B-B14F-4D97-AF65-F5344CB8AC3E}">
        <p14:creationId xmlns:p14="http://schemas.microsoft.com/office/powerpoint/2010/main" val="16282169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19672" y="188640"/>
            <a:ext cx="6431376" cy="646331"/>
          </a:xfrm>
          <a:prstGeom prst="rect">
            <a:avLst/>
          </a:prstGeom>
        </p:spPr>
        <p:txBody>
          <a:bodyPr wrap="none">
            <a:spAutoFit/>
          </a:bodyPr>
          <a:lstStyle/>
          <a:p>
            <a:r>
              <a:rPr lang="pt-BR" sz="3600" b="1" dirty="0"/>
              <a:t>PROPOSTA DE TRABALHO</a:t>
            </a:r>
            <a:endParaRPr lang="en-US" sz="3600" dirty="0"/>
          </a:p>
        </p:txBody>
      </p:sp>
      <p:sp>
        <p:nvSpPr>
          <p:cNvPr id="3" name="Retângulo 2"/>
          <p:cNvSpPr/>
          <p:nvPr/>
        </p:nvSpPr>
        <p:spPr>
          <a:xfrm>
            <a:off x="395536" y="1124744"/>
            <a:ext cx="8568952" cy="4483279"/>
          </a:xfrm>
          <a:prstGeom prst="rect">
            <a:avLst/>
          </a:prstGeom>
        </p:spPr>
        <p:txBody>
          <a:bodyPr wrap="square">
            <a:spAutoFit/>
          </a:bodyPr>
          <a:lstStyle/>
          <a:p>
            <a:pPr algn="just">
              <a:spcAft>
                <a:spcPts val="1000"/>
              </a:spcAft>
              <a:buClrTx/>
              <a:buFontTx/>
              <a:buNone/>
            </a:pPr>
            <a:r>
              <a:rPr lang="pt-BR" altLang="pt-BR" sz="2800" dirty="0">
                <a:latin typeface="Times New Roman" panose="02020603050405020304" pitchFamily="18" charset="0"/>
                <a:cs typeface="Times New Roman" panose="02020603050405020304" pitchFamily="18" charset="0"/>
              </a:rPr>
              <a:t>I - descrição do objeto a ser executado;</a:t>
            </a:r>
          </a:p>
          <a:p>
            <a:pPr algn="just">
              <a:spcAft>
                <a:spcPts val="1000"/>
              </a:spcAft>
              <a:buClrTx/>
              <a:buFontTx/>
              <a:buNone/>
            </a:pPr>
            <a:r>
              <a:rPr lang="pt-BR" altLang="pt-BR" sz="2800" dirty="0">
                <a:latin typeface="Times New Roman" panose="02020603050405020304" pitchFamily="18" charset="0"/>
                <a:cs typeface="Times New Roman" panose="02020603050405020304" pitchFamily="18" charset="0"/>
              </a:rPr>
              <a:t>II - caracterização dos interesses recíprocos / a relação entre a proposta apresentada e os objetivos e diretrizes do programa federal /  a indicação do público alvo, do problema a ser resolvido e dos resultados esperados;</a:t>
            </a:r>
          </a:p>
          <a:p>
            <a:pPr algn="just">
              <a:spcAft>
                <a:spcPts val="1000"/>
              </a:spcAft>
              <a:buNone/>
            </a:pPr>
            <a:r>
              <a:rPr lang="pt-BR" altLang="pt-BR" sz="2800" dirty="0">
                <a:latin typeface="Times New Roman" panose="02020603050405020304" pitchFamily="18" charset="0"/>
                <a:cs typeface="Times New Roman" panose="02020603050405020304" pitchFamily="18" charset="0"/>
              </a:rPr>
              <a:t>III - estimativa dos recursos financeiros, </a:t>
            </a:r>
          </a:p>
          <a:p>
            <a:pPr algn="just">
              <a:spcAft>
                <a:spcPts val="1000"/>
              </a:spcAft>
              <a:buNone/>
            </a:pPr>
            <a:r>
              <a:rPr lang="pt-BR" sz="2800" dirty="0">
                <a:latin typeface="Times New Roman" panose="02020603050405020304" pitchFamily="18" charset="0"/>
                <a:cs typeface="Times New Roman" panose="02020603050405020304" pitchFamily="18" charset="0"/>
              </a:rPr>
              <a:t>IV – previsão de prazo para execução</a:t>
            </a:r>
          </a:p>
          <a:p>
            <a:pPr algn="just">
              <a:spcAft>
                <a:spcPts val="1000"/>
              </a:spcAft>
              <a:buNone/>
            </a:pPr>
            <a:r>
              <a:rPr lang="pt-BR" sz="2800" dirty="0">
                <a:latin typeface="Times New Roman" panose="02020603050405020304" pitchFamily="18" charset="0"/>
                <a:cs typeface="Times New Roman" panose="02020603050405020304" pitchFamily="18" charset="0"/>
              </a:rPr>
              <a:t>V – informações relativas à capacidade técnica  e gerencial do proponente para execução do objeto.</a:t>
            </a:r>
          </a:p>
        </p:txBody>
      </p:sp>
    </p:spTree>
    <p:extLst>
      <p:ext uri="{BB962C8B-B14F-4D97-AF65-F5344CB8AC3E}">
        <p14:creationId xmlns:p14="http://schemas.microsoft.com/office/powerpoint/2010/main" val="5613776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051720" y="188640"/>
            <a:ext cx="5536837" cy="646331"/>
          </a:xfrm>
          <a:prstGeom prst="rect">
            <a:avLst/>
          </a:prstGeom>
        </p:spPr>
        <p:txBody>
          <a:bodyPr wrap="none">
            <a:spAutoFit/>
          </a:bodyPr>
          <a:lstStyle/>
          <a:p>
            <a:r>
              <a:rPr lang="pt-BR" sz="3600" b="1" dirty="0"/>
              <a:t>PLANO DE TRABALHO</a:t>
            </a:r>
            <a:endParaRPr lang="en-US" sz="3600" dirty="0"/>
          </a:p>
        </p:txBody>
      </p:sp>
      <p:sp>
        <p:nvSpPr>
          <p:cNvPr id="3" name="Retângulo 2"/>
          <p:cNvSpPr/>
          <p:nvPr/>
        </p:nvSpPr>
        <p:spPr>
          <a:xfrm>
            <a:off x="251520" y="1336120"/>
            <a:ext cx="8568952" cy="4185761"/>
          </a:xfrm>
          <a:prstGeom prst="rect">
            <a:avLst/>
          </a:prstGeom>
        </p:spPr>
        <p:txBody>
          <a:bodyPr wrap="square">
            <a:spAutoFit/>
          </a:bodyPr>
          <a:lstStyle/>
          <a:p>
            <a:pPr algn="just">
              <a:spcAft>
                <a:spcPts val="1000"/>
              </a:spcAft>
              <a:buClrTx/>
              <a:buFontTx/>
              <a:buNone/>
            </a:pPr>
            <a:r>
              <a:rPr lang="pt-BR" altLang="pt-BR" sz="2400" dirty="0">
                <a:latin typeface="Times New Roman" panose="02020603050405020304" pitchFamily="18" charset="0"/>
                <a:cs typeface="Times New Roman" panose="02020603050405020304" pitchFamily="18" charset="0"/>
              </a:rPr>
              <a:t>I – justificativa para celebração do instrumento;</a:t>
            </a:r>
          </a:p>
          <a:p>
            <a:pPr algn="just">
              <a:spcAft>
                <a:spcPts val="1000"/>
              </a:spcAft>
              <a:buClrTx/>
              <a:buFontTx/>
              <a:buNone/>
            </a:pPr>
            <a:r>
              <a:rPr lang="pt-BR" altLang="pt-BR" sz="2400" dirty="0">
                <a:latin typeface="Times New Roman" panose="02020603050405020304" pitchFamily="18" charset="0"/>
                <a:cs typeface="Times New Roman" panose="02020603050405020304" pitchFamily="18" charset="0"/>
              </a:rPr>
              <a:t>II – descrição completa do objeto a ser executado;</a:t>
            </a:r>
          </a:p>
          <a:p>
            <a:pPr algn="just">
              <a:spcAft>
                <a:spcPts val="1000"/>
              </a:spcAft>
              <a:buNone/>
            </a:pPr>
            <a:r>
              <a:rPr lang="pt-BR" altLang="pt-BR" sz="2400" dirty="0">
                <a:latin typeface="Times New Roman" panose="02020603050405020304" pitchFamily="18" charset="0"/>
                <a:cs typeface="Times New Roman" panose="02020603050405020304" pitchFamily="18" charset="0"/>
              </a:rPr>
              <a:t>III – descrição das metas a serem atingidas;</a:t>
            </a:r>
          </a:p>
          <a:p>
            <a:pPr algn="just">
              <a:spcAft>
                <a:spcPts val="1000"/>
              </a:spcAft>
              <a:buNone/>
            </a:pPr>
            <a:r>
              <a:rPr lang="pt-BR" sz="2400" dirty="0">
                <a:latin typeface="Times New Roman" panose="02020603050405020304" pitchFamily="18" charset="0"/>
                <a:cs typeface="Times New Roman" panose="02020603050405020304" pitchFamily="18" charset="0"/>
              </a:rPr>
              <a:t>IV – definição das etapas ou fases de execução;</a:t>
            </a:r>
          </a:p>
          <a:p>
            <a:pPr algn="just">
              <a:spcAft>
                <a:spcPts val="1000"/>
              </a:spcAft>
              <a:buNone/>
            </a:pPr>
            <a:r>
              <a:rPr lang="pt-BR" sz="2400" dirty="0">
                <a:latin typeface="Times New Roman" panose="02020603050405020304" pitchFamily="18" charset="0"/>
                <a:cs typeface="Times New Roman" panose="02020603050405020304" pitchFamily="18" charset="0"/>
              </a:rPr>
              <a:t>V – compatibilidade de custos com o objeto a ser executado;</a:t>
            </a:r>
          </a:p>
          <a:p>
            <a:pPr algn="just">
              <a:spcAft>
                <a:spcPts val="1000"/>
              </a:spcAft>
              <a:buNone/>
            </a:pPr>
            <a:r>
              <a:rPr lang="pt-BR" sz="2400" dirty="0">
                <a:latin typeface="Times New Roman" panose="02020603050405020304" pitchFamily="18" charset="0"/>
                <a:cs typeface="Times New Roman" panose="02020603050405020304" pitchFamily="18" charset="0"/>
              </a:rPr>
              <a:t>VI – cronograma de execução do objeto e cronograma de desembolso;</a:t>
            </a:r>
          </a:p>
          <a:p>
            <a:pPr algn="just">
              <a:spcAft>
                <a:spcPts val="1000"/>
              </a:spcAft>
              <a:buNone/>
            </a:pPr>
            <a:r>
              <a:rPr lang="pt-BR" sz="2400" dirty="0">
                <a:latin typeface="Times New Roman" panose="02020603050405020304" pitchFamily="18" charset="0"/>
                <a:cs typeface="Times New Roman" panose="02020603050405020304" pitchFamily="18" charset="0"/>
              </a:rPr>
              <a:t>VII – plano de aplicação dos recursos a serem desembolsados pelo concedente e da contrapartida financeira do proponente.</a:t>
            </a:r>
          </a:p>
        </p:txBody>
      </p:sp>
    </p:spTree>
    <p:extLst>
      <p:ext uri="{BB962C8B-B14F-4D97-AF65-F5344CB8AC3E}">
        <p14:creationId xmlns:p14="http://schemas.microsoft.com/office/powerpoint/2010/main" val="19532879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19672" y="188640"/>
            <a:ext cx="6115457" cy="646331"/>
          </a:xfrm>
          <a:prstGeom prst="rect">
            <a:avLst/>
          </a:prstGeom>
        </p:spPr>
        <p:txBody>
          <a:bodyPr wrap="none">
            <a:spAutoFit/>
          </a:bodyPr>
          <a:lstStyle/>
          <a:p>
            <a:r>
              <a:rPr lang="pt-BR" sz="3600" b="1" dirty="0"/>
              <a:t>PRESTAÇÃO DE CONTAS</a:t>
            </a:r>
            <a:endParaRPr lang="en-US" sz="3600" dirty="0"/>
          </a:p>
        </p:txBody>
      </p:sp>
      <p:sp>
        <p:nvSpPr>
          <p:cNvPr id="3" name="Retângulo 2"/>
          <p:cNvSpPr/>
          <p:nvPr/>
        </p:nvSpPr>
        <p:spPr>
          <a:xfrm>
            <a:off x="323528" y="980728"/>
            <a:ext cx="8568952" cy="5016758"/>
          </a:xfrm>
          <a:prstGeom prst="rect">
            <a:avLst/>
          </a:prstGeom>
        </p:spPr>
        <p:txBody>
          <a:bodyPr wrap="square">
            <a:spAutoFit/>
          </a:bodyPr>
          <a:lstStyle/>
          <a:p>
            <a:r>
              <a:rPr lang="pt-BR" altLang="pt-BR" sz="3200" dirty="0" smtClean="0">
                <a:latin typeface="Times New Roman" panose="02020603050405020304" pitchFamily="18" charset="0"/>
                <a:cs typeface="Times New Roman" panose="02020603050405020304" pitchFamily="18" charset="0"/>
              </a:rPr>
              <a:t>. </a:t>
            </a:r>
            <a:r>
              <a:rPr lang="pt-BR" altLang="pt-BR" sz="2400" dirty="0" smtClean="0">
                <a:latin typeface="Times New Roman" panose="02020603050405020304" pitchFamily="18" charset="0"/>
                <a:cs typeface="Times New Roman" panose="02020603050405020304" pitchFamily="18" charset="0"/>
              </a:rPr>
              <a:t>A prestação de contas inicia-se com a liberação da 1ª parcela dos recursos a ser registrada pelo concedente no SICONV</a:t>
            </a:r>
          </a:p>
          <a:p>
            <a:endParaRPr lang="pt-BR" altLang="pt-BR" sz="2400" dirty="0" smtClean="0">
              <a:latin typeface="Times New Roman" panose="02020603050405020304" pitchFamily="18" charset="0"/>
              <a:cs typeface="Times New Roman" panose="02020603050405020304" pitchFamily="18" charset="0"/>
            </a:endParaRPr>
          </a:p>
          <a:p>
            <a:r>
              <a:rPr lang="pt-BR" altLang="pt-BR" sz="2400" dirty="0" smtClean="0">
                <a:latin typeface="Times New Roman" panose="02020603050405020304" pitchFamily="18" charset="0"/>
                <a:cs typeface="Times New Roman" panose="02020603050405020304" pitchFamily="18" charset="0"/>
              </a:rPr>
              <a:t>. Prazo para prestação de contas final – 60 dias após término da vigência ou conclusão do término do objeto, o que ocorrer primeiro.</a:t>
            </a:r>
          </a:p>
          <a:p>
            <a:endParaRPr lang="pt-BR" altLang="pt-BR" sz="2400" dirty="0" smtClean="0">
              <a:latin typeface="Times New Roman" panose="02020603050405020304" pitchFamily="18" charset="0"/>
              <a:cs typeface="Times New Roman" panose="02020603050405020304" pitchFamily="18" charset="0"/>
            </a:endParaRPr>
          </a:p>
          <a:p>
            <a:r>
              <a:rPr lang="pt-BR" altLang="pt-BR" sz="2400" dirty="0" smtClean="0">
                <a:latin typeface="Times New Roman" panose="02020603050405020304" pitchFamily="18" charset="0"/>
                <a:cs typeface="Times New Roman" panose="02020603050405020304" pitchFamily="18" charset="0"/>
              </a:rPr>
              <a:t>. A prestação de contas deverá conter o seguinte:</a:t>
            </a:r>
          </a:p>
          <a:p>
            <a:r>
              <a:rPr lang="pt-BR" altLang="pt-BR" sz="2400" dirty="0" smtClean="0">
                <a:latin typeface="Times New Roman" panose="02020603050405020304" pitchFamily="18" charset="0"/>
                <a:cs typeface="Times New Roman" panose="02020603050405020304" pitchFamily="18" charset="0"/>
              </a:rPr>
              <a:t>I – Relatório de Cumprimento do Objeto,</a:t>
            </a:r>
          </a:p>
          <a:p>
            <a:r>
              <a:rPr lang="pt-BR" altLang="pt-BR" sz="2400" dirty="0" smtClean="0">
                <a:latin typeface="Times New Roman" panose="02020603050405020304" pitchFamily="18" charset="0"/>
                <a:cs typeface="Times New Roman" panose="02020603050405020304" pitchFamily="18" charset="0"/>
              </a:rPr>
              <a:t>II – Declaração de realização dos objetivos do instrumento,</a:t>
            </a:r>
          </a:p>
          <a:p>
            <a:r>
              <a:rPr lang="pt-BR" altLang="pt-BR" sz="2400" dirty="0" smtClean="0">
                <a:latin typeface="Times New Roman" panose="02020603050405020304" pitchFamily="18" charset="0"/>
                <a:cs typeface="Times New Roman" panose="02020603050405020304" pitchFamily="18" charset="0"/>
              </a:rPr>
              <a:t>III – Comprovante de recolhimento de saldo de recursos,</a:t>
            </a:r>
          </a:p>
          <a:p>
            <a:r>
              <a:rPr lang="pt-BR" altLang="pt-BR" sz="2400" dirty="0" smtClean="0">
                <a:latin typeface="Times New Roman" panose="02020603050405020304" pitchFamily="18" charset="0"/>
                <a:cs typeface="Times New Roman" panose="02020603050405020304" pitchFamily="18" charset="0"/>
              </a:rPr>
              <a:t>IV – Termo de Compromisso de guarda de documentação do instrumento por 10 anos</a:t>
            </a:r>
          </a:p>
          <a:p>
            <a:endParaRPr lang="pt-BR" altLang="pt-B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81620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195736" y="188640"/>
            <a:ext cx="4917757" cy="646331"/>
          </a:xfrm>
          <a:prstGeom prst="rect">
            <a:avLst/>
          </a:prstGeom>
        </p:spPr>
        <p:txBody>
          <a:bodyPr wrap="none">
            <a:spAutoFit/>
          </a:bodyPr>
          <a:lstStyle/>
          <a:p>
            <a:r>
              <a:rPr lang="pt-BR" sz="3600" b="1" dirty="0" smtClean="0"/>
              <a:t>CONTROLE </a:t>
            </a:r>
            <a:r>
              <a:rPr lang="pt-BR" sz="3600" b="1" dirty="0"/>
              <a:t>SOCIAL</a:t>
            </a:r>
            <a:endParaRPr lang="en-US" sz="3600" dirty="0"/>
          </a:p>
        </p:txBody>
      </p:sp>
      <p:sp>
        <p:nvSpPr>
          <p:cNvPr id="3" name="Retângulo 2"/>
          <p:cNvSpPr/>
          <p:nvPr/>
        </p:nvSpPr>
        <p:spPr>
          <a:xfrm>
            <a:off x="395536" y="1628800"/>
            <a:ext cx="8136904" cy="3293209"/>
          </a:xfrm>
          <a:prstGeom prst="rect">
            <a:avLst/>
          </a:prstGeom>
        </p:spPr>
        <p:txBody>
          <a:bodyPr wrap="square">
            <a:spAutoFit/>
          </a:bodyPr>
          <a:lstStyle/>
          <a:p>
            <a:endParaRPr lang="pt-BR" b="1" dirty="0">
              <a:latin typeface="Times New Roman" panose="02020603050405020304" pitchFamily="18" charset="0"/>
              <a:cs typeface="Times New Roman" panose="02020603050405020304" pitchFamily="18" charset="0"/>
              <a:hlinkClick r:id="rId2"/>
            </a:endParaRPr>
          </a:p>
          <a:p>
            <a:r>
              <a:rPr lang="pt-BR" sz="3600" b="1" dirty="0">
                <a:latin typeface="Times New Roman" panose="02020603050405020304" pitchFamily="18" charset="0"/>
                <a:cs typeface="Times New Roman" panose="02020603050405020304" pitchFamily="18" charset="0"/>
                <a:hlinkClick r:id="rId2"/>
              </a:rPr>
              <a:t>www.portaldatransparencia.gov.br</a:t>
            </a:r>
            <a:endParaRPr lang="pt-BR" sz="3600" b="1" dirty="0">
              <a:latin typeface="Times New Roman" panose="02020603050405020304" pitchFamily="18" charset="0"/>
              <a:cs typeface="Times New Roman" panose="02020603050405020304" pitchFamily="18" charset="0"/>
            </a:endParaRPr>
          </a:p>
          <a:p>
            <a:r>
              <a:rPr lang="pt-BR" sz="3200" b="1" dirty="0">
                <a:latin typeface="Times New Roman" panose="02020603050405020304" pitchFamily="18" charset="0"/>
                <a:cs typeface="Times New Roman" panose="02020603050405020304" pitchFamily="18" charset="0"/>
              </a:rPr>
              <a:t>(informa recursos concedidos </a:t>
            </a:r>
            <a:r>
              <a:rPr lang="pt-BR" sz="3200" b="1" dirty="0" smtClean="0">
                <a:latin typeface="Times New Roman" panose="02020603050405020304" pitchFamily="18" charset="0"/>
                <a:cs typeface="Times New Roman" panose="02020603050405020304" pitchFamily="18" charset="0"/>
              </a:rPr>
              <a:t>no </a:t>
            </a:r>
            <a:r>
              <a:rPr lang="pt-BR" sz="3200" b="1" dirty="0">
                <a:latin typeface="Times New Roman" panose="02020603050405020304" pitchFamily="18" charset="0"/>
                <a:cs typeface="Times New Roman" panose="02020603050405020304" pitchFamily="18" charset="0"/>
              </a:rPr>
              <a:t>território do município independentemente do convenente)</a:t>
            </a:r>
          </a:p>
          <a:p>
            <a:endParaRPr lang="pt-BR" sz="3600" b="1" dirty="0">
              <a:latin typeface="Times New Roman" panose="02020603050405020304" pitchFamily="18" charset="0"/>
              <a:cs typeface="Times New Roman" panose="02020603050405020304" pitchFamily="18" charset="0"/>
            </a:endParaRPr>
          </a:p>
          <a:p>
            <a:r>
              <a:rPr lang="pt-BR" sz="3600" b="1" dirty="0">
                <a:latin typeface="Times New Roman" panose="02020603050405020304" pitchFamily="18" charset="0"/>
                <a:cs typeface="Times New Roman" panose="02020603050405020304" pitchFamily="18" charset="0"/>
                <a:hlinkClick r:id="rId3"/>
              </a:rPr>
              <a:t>www.portal.convenios.gov.br</a:t>
            </a:r>
            <a:endParaRPr lang="pt-BR" sz="3600" b="1" dirty="0">
              <a:latin typeface="Times New Roman" panose="02020603050405020304" pitchFamily="18" charset="0"/>
              <a:cs typeface="Times New Roman" panose="02020603050405020304" pitchFamily="18" charset="0"/>
            </a:endParaRPr>
          </a:p>
          <a:p>
            <a:endParaRPr lang="pt-BR" dirty="0"/>
          </a:p>
        </p:txBody>
      </p:sp>
    </p:spTree>
    <p:extLst>
      <p:ext uri="{BB962C8B-B14F-4D97-AF65-F5344CB8AC3E}">
        <p14:creationId xmlns:p14="http://schemas.microsoft.com/office/powerpoint/2010/main" val="36654201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75656" y="188640"/>
            <a:ext cx="6367897" cy="584775"/>
          </a:xfrm>
          <a:prstGeom prst="rect">
            <a:avLst/>
          </a:prstGeom>
        </p:spPr>
        <p:txBody>
          <a:bodyPr wrap="none">
            <a:spAutoFit/>
          </a:bodyPr>
          <a:lstStyle/>
          <a:p>
            <a:r>
              <a:rPr lang="pt-BR" sz="3200" b="1" dirty="0"/>
              <a:t>PORTAL DA TRANSPARÊNCIA</a:t>
            </a:r>
            <a:endParaRPr lang="en-US" sz="3200" dirty="0"/>
          </a:p>
        </p:txBody>
      </p:sp>
      <p:pic>
        <p:nvPicPr>
          <p:cNvPr id="16" name="Imagem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908720"/>
            <a:ext cx="8856984" cy="4968552"/>
          </a:xfrm>
          <a:prstGeom prst="rect">
            <a:avLst/>
          </a:prstGeom>
        </p:spPr>
      </p:pic>
      <p:sp>
        <p:nvSpPr>
          <p:cNvPr id="3" name="Seta para Baixo 2"/>
          <p:cNvSpPr/>
          <p:nvPr/>
        </p:nvSpPr>
        <p:spPr>
          <a:xfrm rot="20408384">
            <a:off x="4061666" y="1548897"/>
            <a:ext cx="484632" cy="6123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1699287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75656" y="188640"/>
            <a:ext cx="6367897" cy="584775"/>
          </a:xfrm>
          <a:prstGeom prst="rect">
            <a:avLst/>
          </a:prstGeom>
        </p:spPr>
        <p:txBody>
          <a:bodyPr wrap="none">
            <a:spAutoFit/>
          </a:bodyPr>
          <a:lstStyle/>
          <a:p>
            <a:r>
              <a:rPr lang="pt-BR" sz="3200" b="1" dirty="0"/>
              <a:t>PORTAL DA TRANSPARÊNCIA</a:t>
            </a:r>
            <a:endParaRPr lang="en-US" sz="3200"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980729"/>
            <a:ext cx="8892480" cy="4968552"/>
          </a:xfrm>
          <a:prstGeom prst="rect">
            <a:avLst/>
          </a:prstGeom>
        </p:spPr>
      </p:pic>
      <p:sp>
        <p:nvSpPr>
          <p:cNvPr id="4" name="Seta para a Direita 3"/>
          <p:cNvSpPr/>
          <p:nvPr/>
        </p:nvSpPr>
        <p:spPr>
          <a:xfrm>
            <a:off x="1331640" y="3284984"/>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32291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75656" y="188640"/>
            <a:ext cx="6367897" cy="584775"/>
          </a:xfrm>
          <a:prstGeom prst="rect">
            <a:avLst/>
          </a:prstGeom>
        </p:spPr>
        <p:txBody>
          <a:bodyPr wrap="none">
            <a:spAutoFit/>
          </a:bodyPr>
          <a:lstStyle/>
          <a:p>
            <a:r>
              <a:rPr lang="pt-BR" sz="3200" b="1" dirty="0"/>
              <a:t>PORTAL DA TRANSPARÊNCIA</a:t>
            </a:r>
            <a:endParaRPr lang="en-US" sz="3200"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908720"/>
            <a:ext cx="8928992" cy="5040561"/>
          </a:xfrm>
          <a:prstGeom prst="rect">
            <a:avLst/>
          </a:prstGeom>
        </p:spPr>
      </p:pic>
      <p:sp>
        <p:nvSpPr>
          <p:cNvPr id="4" name="Seta para a Direita 3"/>
          <p:cNvSpPr/>
          <p:nvPr/>
        </p:nvSpPr>
        <p:spPr>
          <a:xfrm rot="6824726">
            <a:off x="397133" y="1571809"/>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59822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75656" y="188640"/>
            <a:ext cx="6367897" cy="584775"/>
          </a:xfrm>
          <a:prstGeom prst="rect">
            <a:avLst/>
          </a:prstGeom>
        </p:spPr>
        <p:txBody>
          <a:bodyPr wrap="none">
            <a:spAutoFit/>
          </a:bodyPr>
          <a:lstStyle/>
          <a:p>
            <a:r>
              <a:rPr lang="pt-BR" sz="3200" b="1" dirty="0"/>
              <a:t>PORTAL DA TRANSPARÊNCIA</a:t>
            </a:r>
            <a:endParaRPr lang="en-US" sz="3200"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908720"/>
            <a:ext cx="8928992" cy="5112567"/>
          </a:xfrm>
          <a:prstGeom prst="rect">
            <a:avLst/>
          </a:prstGeom>
        </p:spPr>
      </p:pic>
    </p:spTree>
    <p:extLst>
      <p:ext uri="{BB962C8B-B14F-4D97-AF65-F5344CB8AC3E}">
        <p14:creationId xmlns:p14="http://schemas.microsoft.com/office/powerpoint/2010/main" val="40778580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75656" y="188640"/>
            <a:ext cx="6367897" cy="584775"/>
          </a:xfrm>
          <a:prstGeom prst="rect">
            <a:avLst/>
          </a:prstGeom>
        </p:spPr>
        <p:txBody>
          <a:bodyPr wrap="none">
            <a:spAutoFit/>
          </a:bodyPr>
          <a:lstStyle/>
          <a:p>
            <a:r>
              <a:rPr lang="pt-BR" sz="3200" b="1" dirty="0"/>
              <a:t>PORTAL DA TRANSPARÊNCIA</a:t>
            </a:r>
            <a:endParaRPr lang="en-US" sz="3200"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908720"/>
            <a:ext cx="8856984" cy="4968552"/>
          </a:xfrm>
          <a:prstGeom prst="rect">
            <a:avLst/>
          </a:prstGeom>
        </p:spPr>
      </p:pic>
      <p:sp>
        <p:nvSpPr>
          <p:cNvPr id="3" name="Seta para a Direita 2"/>
          <p:cNvSpPr/>
          <p:nvPr/>
        </p:nvSpPr>
        <p:spPr>
          <a:xfrm rot="3398375">
            <a:off x="1457856" y="1712308"/>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1661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txBox="1">
            <a:spLocks/>
          </p:cNvSpPr>
          <p:nvPr/>
        </p:nvSpPr>
        <p:spPr>
          <a:xfrm>
            <a:off x="1691680" y="1556792"/>
            <a:ext cx="8424936" cy="2475656"/>
          </a:xfrm>
          <a:prstGeom prst="rect">
            <a:avLst/>
          </a:prstGeom>
        </p:spPr>
        <p:txBody>
          <a:bodyPr>
            <a:noAutofit/>
          </a:bodyPr>
          <a:lstStyle>
            <a:lvl1pPr marL="274320" indent="-274320" algn="l" rtl="0" eaLnBrk="1" latinLnBrk="0" hangingPunct="1">
              <a:spcBef>
                <a:spcPts val="600"/>
              </a:spcBef>
              <a:buClr>
                <a:srgbClr val="006600"/>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rgbClr val="006600"/>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rgbClr val="006600"/>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rgbClr val="006600"/>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rgbClr val="006600"/>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spcBef>
                <a:spcPts val="850"/>
              </a:spcBef>
              <a:buClrTx/>
              <a:buFontTx/>
              <a:buNone/>
            </a:pPr>
            <a:r>
              <a:rPr lang="pt-BR" altLang="pt-BR" sz="2400" b="1" dirty="0">
                <a:latin typeface="Times New Roman" panose="02020603050405020304" pitchFamily="18" charset="0"/>
                <a:cs typeface="Times New Roman" panose="02020603050405020304" pitchFamily="18" charset="0"/>
              </a:rPr>
              <a:t>.</a:t>
            </a:r>
            <a:r>
              <a:rPr lang="pt-BR" altLang="pt-BR" sz="3200" b="1" dirty="0">
                <a:latin typeface="Times New Roman" panose="02020603050405020304" pitchFamily="18" charset="0"/>
                <a:cs typeface="Times New Roman" panose="02020603050405020304" pitchFamily="18" charset="0"/>
              </a:rPr>
              <a:t>Transferências Obrigatórias</a:t>
            </a:r>
          </a:p>
          <a:p>
            <a:pPr>
              <a:spcBef>
                <a:spcPts val="850"/>
              </a:spcBef>
              <a:buClrTx/>
              <a:buFontTx/>
              <a:buNone/>
            </a:pPr>
            <a:r>
              <a:rPr lang="pt-BR" altLang="pt-BR" sz="2400" b="1" dirty="0">
                <a:latin typeface="Times New Roman" panose="02020603050405020304" pitchFamily="18" charset="0"/>
                <a:cs typeface="Times New Roman" panose="02020603050405020304" pitchFamily="18" charset="0"/>
              </a:rPr>
              <a:t>* Constitucionais</a:t>
            </a:r>
          </a:p>
          <a:p>
            <a:pPr>
              <a:spcBef>
                <a:spcPts val="850"/>
              </a:spcBef>
              <a:buClrTx/>
              <a:buFontTx/>
              <a:buNone/>
            </a:pPr>
            <a:r>
              <a:rPr lang="pt-BR" altLang="pt-BR" sz="2400" b="1" dirty="0">
                <a:latin typeface="Times New Roman" panose="02020603050405020304" pitchFamily="18" charset="0"/>
                <a:cs typeface="Times New Roman" panose="02020603050405020304" pitchFamily="18" charset="0"/>
              </a:rPr>
              <a:t>* Legais</a:t>
            </a:r>
          </a:p>
          <a:p>
            <a:pPr>
              <a:spcBef>
                <a:spcPts val="850"/>
              </a:spcBef>
              <a:buClrTx/>
              <a:buFontTx/>
              <a:buNone/>
            </a:pPr>
            <a:endParaRPr lang="pt-BR" altLang="pt-BR" sz="2400" b="1" dirty="0">
              <a:latin typeface="Times New Roman" panose="02020603050405020304" pitchFamily="18" charset="0"/>
              <a:cs typeface="Times New Roman" panose="02020603050405020304" pitchFamily="18" charset="0"/>
            </a:endParaRPr>
          </a:p>
          <a:p>
            <a:pPr>
              <a:spcBef>
                <a:spcPts val="850"/>
              </a:spcBef>
              <a:buClrTx/>
              <a:buFontTx/>
              <a:buNone/>
            </a:pPr>
            <a:r>
              <a:rPr lang="pt-BR" altLang="pt-BR" sz="2400" b="1" dirty="0">
                <a:latin typeface="Times New Roman" panose="02020603050405020304" pitchFamily="18" charset="0"/>
                <a:cs typeface="Times New Roman" panose="02020603050405020304" pitchFamily="18" charset="0"/>
              </a:rPr>
              <a:t>.</a:t>
            </a:r>
            <a:r>
              <a:rPr lang="pt-BR" altLang="pt-BR" sz="3200" b="1" dirty="0">
                <a:latin typeface="Times New Roman" panose="02020603050405020304" pitchFamily="18" charset="0"/>
                <a:cs typeface="Times New Roman" panose="02020603050405020304" pitchFamily="18" charset="0"/>
              </a:rPr>
              <a:t>Transferências Voluntárias:</a:t>
            </a:r>
          </a:p>
          <a:p>
            <a:pPr lvl="2">
              <a:spcBef>
                <a:spcPts val="1425"/>
              </a:spcBef>
              <a:buClr>
                <a:srgbClr val="FF9933"/>
              </a:buClr>
              <a:buSzPct val="80000"/>
              <a:buFont typeface="Monotype Sorts" pitchFamily="2" charset="2"/>
              <a:buChar char="n"/>
            </a:pPr>
            <a:r>
              <a:rPr lang="pt-BR" altLang="pt-BR" sz="2400" b="1" dirty="0">
                <a:latin typeface="Times New Roman" panose="02020603050405020304" pitchFamily="18" charset="0"/>
                <a:cs typeface="Times New Roman" panose="02020603050405020304" pitchFamily="18" charset="0"/>
              </a:rPr>
              <a:t>Convênios</a:t>
            </a:r>
          </a:p>
          <a:p>
            <a:pPr lvl="2">
              <a:spcBef>
                <a:spcPts val="1425"/>
              </a:spcBef>
              <a:buClr>
                <a:srgbClr val="FF9933"/>
              </a:buClr>
              <a:buSzPct val="80000"/>
              <a:buFont typeface="Monotype Sorts" pitchFamily="2" charset="2"/>
              <a:buChar char="n"/>
            </a:pPr>
            <a:r>
              <a:rPr lang="pt-BR" altLang="pt-BR" sz="2400" b="1" dirty="0">
                <a:latin typeface="Times New Roman" panose="02020603050405020304" pitchFamily="18" charset="0"/>
                <a:cs typeface="Times New Roman" panose="02020603050405020304" pitchFamily="18" charset="0"/>
              </a:rPr>
              <a:t>Contrato de Repasse</a:t>
            </a:r>
            <a:r>
              <a:rPr lang="pt-BR" altLang="pt-BR" sz="2400" b="1" dirty="0">
                <a:solidFill>
                  <a:srgbClr val="006699"/>
                </a:solidFill>
                <a:latin typeface="Verdana" pitchFamily="34" charset="0"/>
                <a:cs typeface="Arial" pitchFamily="34" charset="0"/>
              </a:rPr>
              <a:t> 	</a:t>
            </a:r>
          </a:p>
          <a:p>
            <a:pPr marL="0" indent="0" algn="ctr">
              <a:buFont typeface="Wingdings 3"/>
              <a:buNone/>
            </a:pPr>
            <a:endParaRPr lang="pt-BR" sz="2400" dirty="0"/>
          </a:p>
        </p:txBody>
      </p:sp>
      <p:sp>
        <p:nvSpPr>
          <p:cNvPr id="3" name="Retângulo 2"/>
          <p:cNvSpPr/>
          <p:nvPr/>
        </p:nvSpPr>
        <p:spPr>
          <a:xfrm>
            <a:off x="971600" y="260648"/>
            <a:ext cx="7632848" cy="523220"/>
          </a:xfrm>
          <a:prstGeom prst="rect">
            <a:avLst/>
          </a:prstGeom>
        </p:spPr>
        <p:txBody>
          <a:bodyPr wrap="square">
            <a:spAutoFit/>
          </a:bodyPr>
          <a:lstStyle/>
          <a:p>
            <a:pPr algn="ctr"/>
            <a:r>
              <a:rPr lang="pt-BR" altLang="pt-BR" sz="2800" b="1" dirty="0">
                <a:latin typeface="Verdana" pitchFamily="34" charset="0"/>
                <a:cs typeface="Tahoma" pitchFamily="34" charset="0"/>
              </a:rPr>
              <a:t>MODALIDADES </a:t>
            </a:r>
            <a:r>
              <a:rPr lang="pt-BR" altLang="pt-BR" sz="2800" b="1" dirty="0" smtClean="0">
                <a:latin typeface="Verdana" pitchFamily="34" charset="0"/>
                <a:cs typeface="Tahoma" pitchFamily="34" charset="0"/>
              </a:rPr>
              <a:t>DE TRANSFERÊNCIAS</a:t>
            </a:r>
            <a:endParaRPr lang="pt-BR" sz="2800" dirty="0"/>
          </a:p>
        </p:txBody>
      </p:sp>
    </p:spTree>
    <p:extLst>
      <p:ext uri="{BB962C8B-B14F-4D97-AF65-F5344CB8AC3E}">
        <p14:creationId xmlns:p14="http://schemas.microsoft.com/office/powerpoint/2010/main" val="777006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051720" y="188640"/>
            <a:ext cx="5370188" cy="584775"/>
          </a:xfrm>
          <a:prstGeom prst="rect">
            <a:avLst/>
          </a:prstGeom>
        </p:spPr>
        <p:txBody>
          <a:bodyPr wrap="none">
            <a:spAutoFit/>
          </a:bodyPr>
          <a:lstStyle/>
          <a:p>
            <a:r>
              <a:rPr lang="pt-BR" sz="3200" b="1" dirty="0"/>
              <a:t>PORTAL DE CONVÊNIOS</a:t>
            </a:r>
            <a:endParaRPr lang="en-US" sz="3200"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908720"/>
            <a:ext cx="8928992" cy="5040560"/>
          </a:xfrm>
          <a:prstGeom prst="rect">
            <a:avLst/>
          </a:prstGeom>
        </p:spPr>
      </p:pic>
      <p:sp>
        <p:nvSpPr>
          <p:cNvPr id="4" name="Seta para a Direita 3"/>
          <p:cNvSpPr/>
          <p:nvPr/>
        </p:nvSpPr>
        <p:spPr>
          <a:xfrm rot="8415227">
            <a:off x="1054908" y="3541773"/>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4288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051720" y="188640"/>
            <a:ext cx="5370188" cy="584775"/>
          </a:xfrm>
          <a:prstGeom prst="rect">
            <a:avLst/>
          </a:prstGeom>
        </p:spPr>
        <p:txBody>
          <a:bodyPr wrap="none">
            <a:spAutoFit/>
          </a:bodyPr>
          <a:lstStyle/>
          <a:p>
            <a:r>
              <a:rPr lang="pt-BR" sz="3200" b="1" dirty="0"/>
              <a:t>PORTAL DE CONVÊNIOS</a:t>
            </a:r>
            <a:endParaRPr lang="en-US" sz="3200"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980729"/>
            <a:ext cx="8928992" cy="4968552"/>
          </a:xfrm>
          <a:prstGeom prst="rect">
            <a:avLst/>
          </a:prstGeom>
        </p:spPr>
      </p:pic>
      <p:sp>
        <p:nvSpPr>
          <p:cNvPr id="4" name="Seta para a Direita 3"/>
          <p:cNvSpPr/>
          <p:nvPr/>
        </p:nvSpPr>
        <p:spPr>
          <a:xfrm rot="9722298">
            <a:off x="4334851" y="3712067"/>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2001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051720" y="188640"/>
            <a:ext cx="5370188" cy="584775"/>
          </a:xfrm>
          <a:prstGeom prst="rect">
            <a:avLst/>
          </a:prstGeom>
        </p:spPr>
        <p:txBody>
          <a:bodyPr wrap="none">
            <a:spAutoFit/>
          </a:bodyPr>
          <a:lstStyle/>
          <a:p>
            <a:r>
              <a:rPr lang="pt-BR" sz="3200" b="1" dirty="0"/>
              <a:t>PORTAL DE CONVÊNIOS</a:t>
            </a:r>
            <a:endParaRPr lang="en-US" sz="3200"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8964488" cy="4896544"/>
          </a:xfrm>
          <a:prstGeom prst="rect">
            <a:avLst/>
          </a:prstGeom>
        </p:spPr>
      </p:pic>
      <p:sp>
        <p:nvSpPr>
          <p:cNvPr id="4" name="Seta para a Direita 3"/>
          <p:cNvSpPr/>
          <p:nvPr/>
        </p:nvSpPr>
        <p:spPr>
          <a:xfrm rot="11803582">
            <a:off x="4531285" y="2839461"/>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3481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051720" y="188640"/>
            <a:ext cx="5370188" cy="584775"/>
          </a:xfrm>
          <a:prstGeom prst="rect">
            <a:avLst/>
          </a:prstGeom>
        </p:spPr>
        <p:txBody>
          <a:bodyPr wrap="none">
            <a:spAutoFit/>
          </a:bodyPr>
          <a:lstStyle/>
          <a:p>
            <a:r>
              <a:rPr lang="pt-BR" sz="3200" b="1" dirty="0"/>
              <a:t>PORTAL DE CONVÊNIOS</a:t>
            </a:r>
            <a:endParaRPr lang="en-US" sz="3200"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980728"/>
            <a:ext cx="8856984" cy="4968552"/>
          </a:xfrm>
          <a:prstGeom prst="rect">
            <a:avLst/>
          </a:prstGeom>
        </p:spPr>
      </p:pic>
      <p:sp>
        <p:nvSpPr>
          <p:cNvPr id="4" name="Seta para a Direita 3"/>
          <p:cNvSpPr/>
          <p:nvPr/>
        </p:nvSpPr>
        <p:spPr>
          <a:xfrm rot="8657543">
            <a:off x="2969311" y="2000259"/>
            <a:ext cx="935486"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eta para a Direita 4"/>
          <p:cNvSpPr/>
          <p:nvPr/>
        </p:nvSpPr>
        <p:spPr>
          <a:xfrm rot="11176523">
            <a:off x="1211180" y="3769054"/>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43511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051720" y="188640"/>
            <a:ext cx="5370188" cy="584775"/>
          </a:xfrm>
          <a:prstGeom prst="rect">
            <a:avLst/>
          </a:prstGeom>
        </p:spPr>
        <p:txBody>
          <a:bodyPr wrap="none">
            <a:spAutoFit/>
          </a:bodyPr>
          <a:lstStyle/>
          <a:p>
            <a:r>
              <a:rPr lang="pt-BR" sz="3200" b="1" dirty="0"/>
              <a:t>PORTAL DE CONVÊNIOS</a:t>
            </a:r>
            <a:endParaRPr lang="en-US" sz="3200"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908720"/>
            <a:ext cx="8784976" cy="5040560"/>
          </a:xfrm>
          <a:prstGeom prst="rect">
            <a:avLst/>
          </a:prstGeom>
        </p:spPr>
      </p:pic>
      <p:sp>
        <p:nvSpPr>
          <p:cNvPr id="4" name="Seta para a Direita 3"/>
          <p:cNvSpPr/>
          <p:nvPr/>
        </p:nvSpPr>
        <p:spPr>
          <a:xfrm rot="12450304">
            <a:off x="2468373" y="27225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1966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59632" y="188640"/>
            <a:ext cx="7084375" cy="523220"/>
          </a:xfrm>
          <a:prstGeom prst="rect">
            <a:avLst/>
          </a:prstGeom>
        </p:spPr>
        <p:txBody>
          <a:bodyPr wrap="none">
            <a:spAutoFit/>
          </a:bodyPr>
          <a:lstStyle/>
          <a:p>
            <a:r>
              <a:rPr lang="pt-BR" sz="2800" b="1" dirty="0"/>
              <a:t>CONTROLADORIA-GERAL DA UNIÃO</a:t>
            </a:r>
            <a:endParaRPr lang="en-US" sz="2800" dirty="0"/>
          </a:p>
        </p:txBody>
      </p:sp>
      <p:graphicFrame>
        <p:nvGraphicFramePr>
          <p:cNvPr id="3" name="Espaço Reservado para Conteúdo 3"/>
          <p:cNvGraphicFramePr>
            <a:graphicFrameLocks noChangeAspect="1"/>
          </p:cNvGraphicFramePr>
          <p:nvPr>
            <p:extLst>
              <p:ext uri="{D42A27DB-BD31-4B8C-83A1-F6EECF244321}">
                <p14:modId xmlns:p14="http://schemas.microsoft.com/office/powerpoint/2010/main" val="1128776764"/>
              </p:ext>
            </p:extLst>
          </p:nvPr>
        </p:nvGraphicFramePr>
        <p:xfrm>
          <a:off x="1306513" y="1196975"/>
          <a:ext cx="6834187" cy="4627563"/>
        </p:xfrm>
        <a:graphic>
          <a:graphicData uri="http://schemas.openxmlformats.org/presentationml/2006/ole">
            <mc:AlternateContent xmlns:mc="http://schemas.openxmlformats.org/markup-compatibility/2006">
              <mc:Choice xmlns:v="urn:schemas-microsoft-com:vml" Requires="v">
                <p:oleObj spid="_x0000_s1049" name="Document" r:id="rId3" imgW="8271629" imgH="5600077" progId="Word.Document.8">
                  <p:embed/>
                </p:oleObj>
              </mc:Choice>
              <mc:Fallback>
                <p:oleObj name="Document" r:id="rId3" imgW="8271629" imgH="5600077" progId="Word.Document.8">
                  <p:embed/>
                  <p:pic>
                    <p:nvPicPr>
                      <p:cNvPr id="4" name="Espaço Reservado para Conteúdo 3"/>
                      <p:cNvPicPr>
                        <a:picLocks noGrp="1" noChangeAspect="1" noChangeArrowheads="1"/>
                      </p:cNvPicPr>
                      <p:nvPr/>
                    </p:nvPicPr>
                    <p:blipFill>
                      <a:blip r:embed="rId4"/>
                      <a:srcRect/>
                      <a:stretch>
                        <a:fillRect/>
                      </a:stretch>
                    </p:blipFill>
                    <p:spPr bwMode="auto">
                      <a:xfrm>
                        <a:off x="1306513" y="1196975"/>
                        <a:ext cx="6834187"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21586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txBox="1">
            <a:spLocks/>
          </p:cNvSpPr>
          <p:nvPr/>
        </p:nvSpPr>
        <p:spPr>
          <a:xfrm>
            <a:off x="395536" y="908720"/>
            <a:ext cx="8424936" cy="5760640"/>
          </a:xfrm>
          <a:prstGeom prst="rect">
            <a:avLst/>
          </a:prstGeom>
        </p:spPr>
        <p:txBody>
          <a:bodyPr>
            <a:noAutofit/>
          </a:bodyPr>
          <a:lstStyle>
            <a:lvl1pPr marL="274320" indent="-274320" algn="l" rtl="0" eaLnBrk="1" latinLnBrk="0" hangingPunct="1">
              <a:spcBef>
                <a:spcPts val="600"/>
              </a:spcBef>
              <a:buClr>
                <a:srgbClr val="006600"/>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rgbClr val="006600"/>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rgbClr val="006600"/>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rgbClr val="006600"/>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rgbClr val="006600"/>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pt-BR" sz="2800" b="1" dirty="0">
                <a:latin typeface="Times New Roman" panose="02020603050405020304" pitchFamily="18" charset="0"/>
                <a:ea typeface="Verdana" panose="020B0604030504040204" pitchFamily="34" charset="0"/>
                <a:cs typeface="Times New Roman" panose="02020603050405020304" pitchFamily="18" charset="0"/>
              </a:rPr>
              <a:t>PARA MUNICÍPIOS</a:t>
            </a:r>
          </a:p>
          <a:p>
            <a:pPr marL="342900" indent="-342900" algn="just">
              <a:buFont typeface="Arial" pitchFamily="34" charset="0"/>
              <a:buChar char="•"/>
            </a:pPr>
            <a:r>
              <a:rPr lang="pt-BR" sz="2800" b="1" dirty="0">
                <a:latin typeface="Times New Roman" panose="02020603050405020304" pitchFamily="18" charset="0"/>
                <a:ea typeface="Verdana" panose="020B0604030504040204" pitchFamily="34" charset="0"/>
                <a:cs typeface="Times New Roman" panose="02020603050405020304" pitchFamily="18" charset="0"/>
              </a:rPr>
              <a:t>FPM</a:t>
            </a:r>
            <a:r>
              <a:rPr lang="pt-BR" sz="2400" b="1" dirty="0">
                <a:latin typeface="Times New Roman" panose="02020603050405020304" pitchFamily="18" charset="0"/>
                <a:ea typeface="Verdana" panose="020B0604030504040204" pitchFamily="34" charset="0"/>
                <a:cs typeface="Times New Roman" panose="02020603050405020304" pitchFamily="18" charset="0"/>
              </a:rPr>
              <a:t> - Fundo de Participação dos Municípios </a:t>
            </a:r>
          </a:p>
          <a:p>
            <a:pPr marL="342900" indent="-342900" algn="just">
              <a:buFont typeface="Arial" pitchFamily="34" charset="0"/>
              <a:buChar char="•"/>
            </a:pPr>
            <a:r>
              <a:rPr lang="pt-BR" sz="2800" b="1" dirty="0">
                <a:latin typeface="Times New Roman" panose="02020603050405020304" pitchFamily="18" charset="0"/>
                <a:ea typeface="Verdana" panose="020B0604030504040204" pitchFamily="34" charset="0"/>
                <a:cs typeface="Times New Roman" panose="02020603050405020304" pitchFamily="18" charset="0"/>
              </a:rPr>
              <a:t>IPI</a:t>
            </a:r>
            <a:r>
              <a:rPr lang="pt-BR" sz="2400" b="1" dirty="0">
                <a:latin typeface="Times New Roman" panose="02020603050405020304" pitchFamily="18" charset="0"/>
                <a:ea typeface="Verdana" panose="020B0604030504040204" pitchFamily="34" charset="0"/>
                <a:cs typeface="Times New Roman" panose="02020603050405020304" pitchFamily="18" charset="0"/>
              </a:rPr>
              <a:t> – Exportação</a:t>
            </a:r>
          </a:p>
          <a:p>
            <a:pPr marL="342900" indent="-342900" algn="just">
              <a:buFont typeface="Arial" pitchFamily="34" charset="0"/>
              <a:buChar char="•"/>
            </a:pPr>
            <a:endParaRPr lang="pt-BR" sz="2400" b="1" dirty="0">
              <a:latin typeface="Times New Roman" panose="02020603050405020304" pitchFamily="18" charset="0"/>
              <a:ea typeface="Verdana" panose="020B0604030504040204" pitchFamily="34" charset="0"/>
              <a:cs typeface="Times New Roman" panose="02020603050405020304" pitchFamily="18" charset="0"/>
            </a:endParaRPr>
          </a:p>
          <a:p>
            <a:pPr marL="342900" indent="-342900" algn="just">
              <a:buFont typeface="Arial" pitchFamily="34" charset="0"/>
              <a:buChar char="•"/>
            </a:pPr>
            <a:r>
              <a:rPr lang="pt-BR" sz="2800" b="1" dirty="0" err="1">
                <a:latin typeface="Times New Roman" panose="02020603050405020304" pitchFamily="18" charset="0"/>
                <a:ea typeface="Verdana" panose="020B0604030504040204" pitchFamily="34" charset="0"/>
                <a:cs typeface="Times New Roman" panose="02020603050405020304" pitchFamily="18" charset="0"/>
              </a:rPr>
              <a:t>Fundeb</a:t>
            </a:r>
            <a:r>
              <a:rPr lang="pt-BR" sz="2400" b="1" dirty="0">
                <a:latin typeface="Times New Roman" panose="02020603050405020304" pitchFamily="18" charset="0"/>
                <a:ea typeface="Verdana" panose="020B0604030504040204" pitchFamily="34" charset="0"/>
                <a:cs typeface="Times New Roman" panose="02020603050405020304" pitchFamily="18" charset="0"/>
              </a:rPr>
              <a:t> - Fundo de Manutenção e Desenvolvimento da Educação Básica e de Valorização dos Profissionais da Educação</a:t>
            </a:r>
          </a:p>
          <a:p>
            <a:pPr marL="0" indent="0" algn="just">
              <a:buNone/>
            </a:pPr>
            <a:r>
              <a:rPr lang="pt-BR" sz="2400" b="1" dirty="0">
                <a:latin typeface="Times New Roman" panose="02020603050405020304" pitchFamily="18" charset="0"/>
                <a:ea typeface="Verdana" panose="020B0604030504040204" pitchFamily="34" charset="0"/>
                <a:cs typeface="Times New Roman" panose="02020603050405020304" pitchFamily="18" charset="0"/>
              </a:rPr>
              <a:t> </a:t>
            </a:r>
          </a:p>
          <a:p>
            <a:pPr marL="342900" indent="-342900" algn="just">
              <a:buFont typeface="Arial" pitchFamily="34" charset="0"/>
              <a:buChar char="•"/>
            </a:pPr>
            <a:r>
              <a:rPr lang="pt-BR" sz="2800" b="1" dirty="0">
                <a:latin typeface="Times New Roman" panose="02020603050405020304" pitchFamily="18" charset="0"/>
                <a:ea typeface="Verdana" panose="020B0604030504040204" pitchFamily="34" charset="0"/>
                <a:cs typeface="Times New Roman" panose="02020603050405020304" pitchFamily="18" charset="0"/>
              </a:rPr>
              <a:t>ITR</a:t>
            </a:r>
            <a:r>
              <a:rPr lang="pt-BR" sz="2400" b="1" dirty="0">
                <a:latin typeface="Times New Roman" panose="02020603050405020304" pitchFamily="18" charset="0"/>
                <a:ea typeface="Verdana" panose="020B0604030504040204" pitchFamily="34" charset="0"/>
                <a:cs typeface="Times New Roman" panose="02020603050405020304" pitchFamily="18" charset="0"/>
              </a:rPr>
              <a:t> - Imposto sobre a Propriedade Territorial </a:t>
            </a:r>
            <a:r>
              <a:rPr lang="pt-BR" sz="2400" b="1" dirty="0" smtClean="0">
                <a:latin typeface="Times New Roman" panose="02020603050405020304" pitchFamily="18" charset="0"/>
                <a:ea typeface="Verdana" panose="020B0604030504040204" pitchFamily="34" charset="0"/>
                <a:cs typeface="Times New Roman" panose="02020603050405020304" pitchFamily="18" charset="0"/>
              </a:rPr>
              <a:t>Rural</a:t>
            </a:r>
            <a:endParaRPr lang="pt-BR" sz="2400" b="1" dirty="0">
              <a:latin typeface="Times New Roman" panose="02020603050405020304" pitchFamily="18" charset="0"/>
              <a:ea typeface="Verdana" panose="020B0604030504040204" pitchFamily="34" charset="0"/>
              <a:cs typeface="Times New Roman" panose="02020603050405020304" pitchFamily="18" charset="0"/>
            </a:endParaRPr>
          </a:p>
          <a:p>
            <a:pPr marL="342900" indent="-342900" algn="just">
              <a:buFont typeface="Arial" pitchFamily="34" charset="0"/>
              <a:buChar char="•"/>
            </a:pPr>
            <a:r>
              <a:rPr lang="pt-BR" sz="2800" b="1" dirty="0">
                <a:latin typeface="Times New Roman" panose="02020603050405020304" pitchFamily="18" charset="0"/>
                <a:ea typeface="Verdana" panose="020B0604030504040204" pitchFamily="34" charset="0"/>
                <a:cs typeface="Times New Roman" panose="02020603050405020304" pitchFamily="18" charset="0"/>
              </a:rPr>
              <a:t>Cide</a:t>
            </a:r>
            <a:r>
              <a:rPr lang="pt-BR" sz="2400" b="1" dirty="0">
                <a:latin typeface="Times New Roman" panose="02020603050405020304" pitchFamily="18" charset="0"/>
                <a:ea typeface="Verdana" panose="020B0604030504040204" pitchFamily="34" charset="0"/>
                <a:cs typeface="Times New Roman" panose="02020603050405020304" pitchFamily="18" charset="0"/>
              </a:rPr>
              <a:t> – Contribuição de Intervenção no Domínio Econômico </a:t>
            </a:r>
          </a:p>
          <a:p>
            <a:pPr marL="0" indent="0" algn="ctr">
              <a:buFont typeface="Wingdings 3"/>
              <a:buNone/>
            </a:pPr>
            <a:endParaRPr lang="pt-BR" sz="2400" dirty="0"/>
          </a:p>
        </p:txBody>
      </p:sp>
      <p:sp>
        <p:nvSpPr>
          <p:cNvPr id="3" name="Retângulo 2"/>
          <p:cNvSpPr/>
          <p:nvPr/>
        </p:nvSpPr>
        <p:spPr>
          <a:xfrm>
            <a:off x="827584" y="260648"/>
            <a:ext cx="7992888" cy="461665"/>
          </a:xfrm>
          <a:prstGeom prst="rect">
            <a:avLst/>
          </a:prstGeom>
        </p:spPr>
        <p:txBody>
          <a:bodyPr wrap="square">
            <a:spAutoFit/>
          </a:bodyPr>
          <a:lstStyle/>
          <a:p>
            <a:pPr algn="ctr"/>
            <a:r>
              <a:rPr lang="pt-BR" sz="2400" b="1" dirty="0"/>
              <a:t>TRANSFERENCIA </a:t>
            </a:r>
            <a:r>
              <a:rPr lang="pt-BR" sz="2400" b="1" dirty="0" smtClean="0"/>
              <a:t>CONSTITUCIONAL FEDERAL </a:t>
            </a:r>
            <a:endParaRPr lang="pt-BR" sz="2400" dirty="0"/>
          </a:p>
        </p:txBody>
      </p:sp>
    </p:spTree>
    <p:extLst>
      <p:ext uri="{BB962C8B-B14F-4D97-AF65-F5344CB8AC3E}">
        <p14:creationId xmlns:p14="http://schemas.microsoft.com/office/powerpoint/2010/main" val="1525294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txBox="1">
            <a:spLocks/>
          </p:cNvSpPr>
          <p:nvPr/>
        </p:nvSpPr>
        <p:spPr>
          <a:xfrm>
            <a:off x="323528" y="1556792"/>
            <a:ext cx="8424936" cy="2475656"/>
          </a:xfrm>
          <a:prstGeom prst="rect">
            <a:avLst/>
          </a:prstGeom>
        </p:spPr>
        <p:txBody>
          <a:bodyPr>
            <a:noAutofit/>
          </a:bodyPr>
          <a:lstStyle>
            <a:lvl1pPr marL="274320" indent="-274320" algn="l" rtl="0" eaLnBrk="1" latinLnBrk="0" hangingPunct="1">
              <a:spcBef>
                <a:spcPts val="600"/>
              </a:spcBef>
              <a:buClr>
                <a:srgbClr val="006600"/>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rgbClr val="006600"/>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rgbClr val="006600"/>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rgbClr val="006600"/>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rgbClr val="006600"/>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342900" indent="-342900" algn="just">
              <a:buFont typeface="Arial" pitchFamily="34" charset="0"/>
              <a:buChar char="•"/>
            </a:pPr>
            <a:r>
              <a:rPr lang="pt-BR" sz="2400" b="1" dirty="0">
                <a:latin typeface="Times New Roman" panose="02020603050405020304" pitchFamily="18" charset="0"/>
                <a:cs typeface="Times New Roman" panose="02020603050405020304" pitchFamily="18" charset="0"/>
              </a:rPr>
              <a:t>DOS ESTADOS PARA MUNICÍPIOS</a:t>
            </a:r>
            <a:endParaRPr lang="pt-BR" sz="2400" dirty="0">
              <a:latin typeface="Times New Roman" panose="02020603050405020304" pitchFamily="18" charset="0"/>
              <a:cs typeface="Times New Roman" panose="02020603050405020304" pitchFamily="18" charset="0"/>
            </a:endParaRPr>
          </a:p>
          <a:p>
            <a:pPr marL="342900" indent="-342900" algn="just">
              <a:buFont typeface="Arial" pitchFamily="34" charset="0"/>
              <a:buChar char="•"/>
            </a:pPr>
            <a:endParaRPr lang="pt-BR" sz="2800" dirty="0">
              <a:latin typeface="Times New Roman" panose="02020603050405020304" pitchFamily="18" charset="0"/>
              <a:cs typeface="Times New Roman" panose="02020603050405020304" pitchFamily="18" charset="0"/>
            </a:endParaRPr>
          </a:p>
          <a:p>
            <a:pPr marL="342900" indent="-342900" algn="just">
              <a:buFont typeface="Arial" pitchFamily="34" charset="0"/>
              <a:buChar char="•"/>
            </a:pPr>
            <a:r>
              <a:rPr lang="pt-BR" sz="2800" dirty="0">
                <a:latin typeface="Times New Roman" panose="02020603050405020304" pitchFamily="18" charset="0"/>
                <a:cs typeface="Times New Roman" panose="02020603050405020304" pitchFamily="18" charset="0"/>
              </a:rPr>
              <a:t>ICMS</a:t>
            </a:r>
            <a:r>
              <a:rPr lang="pt-BR" sz="2400" dirty="0">
                <a:latin typeface="Times New Roman" panose="02020603050405020304" pitchFamily="18" charset="0"/>
                <a:cs typeface="Times New Roman" panose="02020603050405020304" pitchFamily="18" charset="0"/>
              </a:rPr>
              <a:t> – Imposto sobre operações relativas à circulação de mercadorias e sobre prestações de serviços de transporte interestadual, intermunicipal e de comunicação</a:t>
            </a:r>
          </a:p>
          <a:p>
            <a:pPr marL="342900" indent="-342900">
              <a:buFont typeface="Arial" pitchFamily="34" charset="0"/>
              <a:buChar char="•"/>
            </a:pPr>
            <a:endParaRPr lang="pt-BR" sz="2400"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 </a:t>
            </a:r>
          </a:p>
          <a:p>
            <a:pPr marL="342900" indent="-342900" algn="just">
              <a:buFont typeface="Arial" pitchFamily="34" charset="0"/>
              <a:buChar char="•"/>
            </a:pPr>
            <a:r>
              <a:rPr lang="pt-BR" sz="2800" dirty="0">
                <a:latin typeface="Times New Roman" panose="02020603050405020304" pitchFamily="18" charset="0"/>
                <a:cs typeface="Times New Roman" panose="02020603050405020304" pitchFamily="18" charset="0"/>
              </a:rPr>
              <a:t>IPVA</a:t>
            </a:r>
            <a:r>
              <a:rPr lang="pt-BR" sz="2400" dirty="0">
                <a:latin typeface="Times New Roman" panose="02020603050405020304" pitchFamily="18" charset="0"/>
                <a:cs typeface="Times New Roman" panose="02020603050405020304" pitchFamily="18" charset="0"/>
              </a:rPr>
              <a:t> – Imposto sobre a Propriedade de Veículos Automotores</a:t>
            </a:r>
          </a:p>
          <a:p>
            <a:pPr marL="0" indent="0" algn="ctr">
              <a:buFont typeface="Wingdings 3"/>
              <a:buNone/>
            </a:pPr>
            <a:endParaRPr lang="pt-BR" sz="2400" dirty="0"/>
          </a:p>
        </p:txBody>
      </p:sp>
      <p:sp>
        <p:nvSpPr>
          <p:cNvPr id="3" name="Retângulo 2"/>
          <p:cNvSpPr/>
          <p:nvPr/>
        </p:nvSpPr>
        <p:spPr>
          <a:xfrm>
            <a:off x="467544" y="260648"/>
            <a:ext cx="8280920" cy="584775"/>
          </a:xfrm>
          <a:prstGeom prst="rect">
            <a:avLst/>
          </a:prstGeom>
        </p:spPr>
        <p:txBody>
          <a:bodyPr wrap="square">
            <a:spAutoFit/>
          </a:bodyPr>
          <a:lstStyle/>
          <a:p>
            <a:pPr algn="ctr"/>
            <a:r>
              <a:rPr lang="pt-BR" sz="3200" b="1" dirty="0" smtClean="0"/>
              <a:t> </a:t>
            </a:r>
            <a:r>
              <a:rPr lang="pt-BR" sz="2800" b="1" dirty="0" smtClean="0"/>
              <a:t>TRANSFERENCIAS CONSTITUCIONAIS </a:t>
            </a:r>
            <a:endParaRPr lang="pt-BR" sz="2800" dirty="0"/>
          </a:p>
        </p:txBody>
      </p:sp>
    </p:spTree>
    <p:extLst>
      <p:ext uri="{BB962C8B-B14F-4D97-AF65-F5344CB8AC3E}">
        <p14:creationId xmlns:p14="http://schemas.microsoft.com/office/powerpoint/2010/main" val="946468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txBox="1">
            <a:spLocks/>
          </p:cNvSpPr>
          <p:nvPr/>
        </p:nvSpPr>
        <p:spPr>
          <a:xfrm>
            <a:off x="679066" y="1412776"/>
            <a:ext cx="8424936" cy="2475656"/>
          </a:xfrm>
          <a:prstGeom prst="rect">
            <a:avLst/>
          </a:prstGeom>
        </p:spPr>
        <p:txBody>
          <a:bodyPr>
            <a:noAutofit/>
          </a:bodyPr>
          <a:lstStyle>
            <a:lvl1pPr marL="274320" indent="-274320" algn="l" rtl="0" eaLnBrk="1" latinLnBrk="0" hangingPunct="1">
              <a:spcBef>
                <a:spcPts val="600"/>
              </a:spcBef>
              <a:buClr>
                <a:srgbClr val="006600"/>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rgbClr val="006600"/>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rgbClr val="006600"/>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rgbClr val="006600"/>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rgbClr val="006600"/>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ctr"/>
            <a:r>
              <a:rPr lang="pt-BR" sz="2400" dirty="0"/>
              <a:t>AUTOMÁTICAS</a:t>
            </a:r>
          </a:p>
          <a:p>
            <a:pPr algn="ctr"/>
            <a:endParaRPr lang="pt-BR" sz="2400" dirty="0"/>
          </a:p>
          <a:p>
            <a:r>
              <a:rPr lang="pt-BR" sz="2400" dirty="0"/>
              <a:t>Programa Nacional de Alimentação Escolar – PNAE</a:t>
            </a:r>
          </a:p>
          <a:p>
            <a:r>
              <a:rPr lang="pt-BR" sz="2400" dirty="0"/>
              <a:t>Programa Dinheiro Direto na Escola – PDDE</a:t>
            </a:r>
          </a:p>
          <a:p>
            <a:pPr marL="0" indent="0">
              <a:buNone/>
            </a:pPr>
            <a:endParaRPr lang="pt-BR" sz="2400" dirty="0" smtClean="0"/>
          </a:p>
          <a:p>
            <a:pPr marL="0" indent="0">
              <a:buNone/>
            </a:pPr>
            <a:endParaRPr lang="pt-BR" sz="2400" dirty="0"/>
          </a:p>
          <a:p>
            <a:pPr algn="ctr"/>
            <a:r>
              <a:rPr lang="pt-BR" sz="2400" dirty="0"/>
              <a:t>FUNDO A FUNDO</a:t>
            </a:r>
          </a:p>
          <a:p>
            <a:r>
              <a:rPr lang="pt-BR" sz="2400" dirty="0"/>
              <a:t>SUS – Sistema Único de Saúde</a:t>
            </a:r>
          </a:p>
          <a:p>
            <a:pPr marL="0" indent="0" algn="ctr">
              <a:buFont typeface="Wingdings 3"/>
              <a:buNone/>
            </a:pPr>
            <a:endParaRPr lang="pt-BR" sz="2400" dirty="0"/>
          </a:p>
        </p:txBody>
      </p:sp>
      <p:sp>
        <p:nvSpPr>
          <p:cNvPr id="3" name="Retângulo 2"/>
          <p:cNvSpPr/>
          <p:nvPr/>
        </p:nvSpPr>
        <p:spPr>
          <a:xfrm>
            <a:off x="467544" y="260648"/>
            <a:ext cx="8352928" cy="523220"/>
          </a:xfrm>
          <a:prstGeom prst="rect">
            <a:avLst/>
          </a:prstGeom>
        </p:spPr>
        <p:txBody>
          <a:bodyPr wrap="square">
            <a:spAutoFit/>
          </a:bodyPr>
          <a:lstStyle/>
          <a:p>
            <a:pPr algn="ctr"/>
            <a:r>
              <a:rPr lang="pt-BR" sz="2800" b="1" dirty="0"/>
              <a:t>TRANSFERENCIAS LEGAIS P/ MUNICÍPIOS</a:t>
            </a:r>
            <a:endParaRPr lang="pt-BR" sz="2800" dirty="0"/>
          </a:p>
        </p:txBody>
      </p:sp>
    </p:spTree>
    <p:extLst>
      <p:ext uri="{BB962C8B-B14F-4D97-AF65-F5344CB8AC3E}">
        <p14:creationId xmlns:p14="http://schemas.microsoft.com/office/powerpoint/2010/main" val="1678189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39552" y="1484783"/>
            <a:ext cx="8064896" cy="3845668"/>
          </a:xfrm>
          <a:prstGeom prst="rect">
            <a:avLst/>
          </a:prstGeom>
        </p:spPr>
        <p:txBody>
          <a:bodyPr wrap="square">
            <a:spAutoFit/>
          </a:bodyPr>
          <a:lstStyle/>
          <a:p>
            <a:pPr algn="just">
              <a:lnSpc>
                <a:spcPct val="90000"/>
              </a:lnSpc>
              <a:spcAft>
                <a:spcPts val="900"/>
              </a:spcAft>
              <a:buClrTx/>
              <a:buNone/>
            </a:pPr>
            <a:r>
              <a:rPr lang="pt-BR" sz="2400" b="1" dirty="0">
                <a:latin typeface="Verdana" pitchFamily="34" charset="0"/>
              </a:rPr>
              <a:t>Transferências Voluntárias</a:t>
            </a:r>
            <a:endParaRPr lang="pt-BR" altLang="pt-BR" sz="2400" b="1" dirty="0">
              <a:latin typeface="Times New Roman" panose="02020603050405020304" pitchFamily="18" charset="0"/>
              <a:cs typeface="Times New Roman" panose="02020603050405020304" pitchFamily="18" charset="0"/>
            </a:endParaRPr>
          </a:p>
          <a:p>
            <a:pPr algn="just">
              <a:lnSpc>
                <a:spcPct val="90000"/>
              </a:lnSpc>
              <a:spcAft>
                <a:spcPts val="900"/>
              </a:spcAft>
              <a:buClrTx/>
              <a:buNone/>
            </a:pPr>
            <a:r>
              <a:rPr lang="pt-BR" altLang="pt-BR" sz="2400" b="1" dirty="0">
                <a:latin typeface="Times New Roman" panose="02020603050405020304" pitchFamily="18" charset="0"/>
                <a:cs typeface="Times New Roman" panose="02020603050405020304" pitchFamily="18" charset="0"/>
              </a:rPr>
              <a:t>Consulte </a:t>
            </a:r>
            <a:r>
              <a:rPr lang="pt-BR" altLang="pt-BR" sz="2400" b="1" dirty="0">
                <a:latin typeface="Times New Roman" panose="02020603050405020304" pitchFamily="18" charset="0"/>
                <a:cs typeface="Times New Roman" panose="02020603050405020304" pitchFamily="18" charset="0"/>
                <a:hlinkClick r:id="rId2"/>
              </a:rPr>
              <a:t>www.portal.convenios.gov.br</a:t>
            </a:r>
            <a:endParaRPr lang="pt-BR" altLang="pt-BR" sz="2400" b="1" dirty="0">
              <a:latin typeface="Times New Roman" panose="02020603050405020304" pitchFamily="18" charset="0"/>
              <a:cs typeface="Times New Roman" panose="02020603050405020304" pitchFamily="18" charset="0"/>
            </a:endParaRPr>
          </a:p>
          <a:p>
            <a:pPr algn="just">
              <a:lnSpc>
                <a:spcPct val="90000"/>
              </a:lnSpc>
              <a:spcAft>
                <a:spcPts val="900"/>
              </a:spcAft>
              <a:buClrTx/>
              <a:buNone/>
            </a:pPr>
            <a:r>
              <a:rPr lang="pt-BR" altLang="pt-BR" sz="2400" b="1" dirty="0">
                <a:latin typeface="Times New Roman" panose="02020603050405020304" pitchFamily="18" charset="0"/>
                <a:cs typeface="Times New Roman" panose="02020603050405020304" pitchFamily="18" charset="0"/>
              </a:rPr>
              <a:t>  Decreto nº 6.170/2007 e suas alterações </a:t>
            </a:r>
          </a:p>
          <a:p>
            <a:pPr algn="just">
              <a:lnSpc>
                <a:spcPct val="90000"/>
              </a:lnSpc>
              <a:spcAft>
                <a:spcPts val="900"/>
              </a:spcAft>
              <a:buClrTx/>
              <a:buNone/>
            </a:pPr>
            <a:r>
              <a:rPr lang="pt-BR" altLang="pt-BR" sz="2400" b="1" dirty="0">
                <a:latin typeface="Times New Roman" panose="02020603050405020304" pitchFamily="18" charset="0"/>
                <a:cs typeface="Times New Roman" panose="02020603050405020304" pitchFamily="18" charset="0"/>
              </a:rPr>
              <a:t>  Portaria Interministerial nº 424, de 30/12/2016.</a:t>
            </a:r>
          </a:p>
          <a:p>
            <a:pPr algn="just">
              <a:spcAft>
                <a:spcPts val="900"/>
              </a:spcAft>
              <a:buClr>
                <a:srgbClr val="FF9933"/>
              </a:buClr>
              <a:buSzPct val="70000"/>
              <a:buNone/>
            </a:pPr>
            <a:r>
              <a:rPr lang="pt-BR" altLang="pt-BR" sz="2400" b="1" dirty="0">
                <a:latin typeface="Times New Roman" panose="02020603050405020304" pitchFamily="18" charset="0"/>
                <a:cs typeface="Times New Roman" panose="02020603050405020304" pitchFamily="18" charset="0"/>
              </a:rPr>
              <a:t>    Legislação aplicável exclusivamente para convênios  nos casos em que o concedente/contratante tratar-se do Governo Federal.</a:t>
            </a:r>
          </a:p>
          <a:p>
            <a:pPr algn="just">
              <a:spcAft>
                <a:spcPts val="900"/>
              </a:spcAft>
              <a:buClr>
                <a:srgbClr val="FF9933"/>
              </a:buClr>
              <a:buSzPct val="70000"/>
              <a:buNone/>
            </a:pPr>
            <a:r>
              <a:rPr lang="pt-BR" altLang="pt-BR" sz="2400" b="1" dirty="0">
                <a:latin typeface="Times New Roman" panose="02020603050405020304" pitchFamily="18" charset="0"/>
                <a:cs typeface="Times New Roman" panose="02020603050405020304" pitchFamily="18" charset="0"/>
              </a:rPr>
              <a:t>    OBS.: demais legislações de outros entes federativos devem seguir a Doutrina de Convênios.</a:t>
            </a:r>
            <a:endParaRPr lang="pt-BR" sz="2400" dirty="0"/>
          </a:p>
        </p:txBody>
      </p:sp>
      <p:sp>
        <p:nvSpPr>
          <p:cNvPr id="3" name="Retângulo 2"/>
          <p:cNvSpPr/>
          <p:nvPr/>
        </p:nvSpPr>
        <p:spPr>
          <a:xfrm>
            <a:off x="539552" y="332656"/>
            <a:ext cx="8280920" cy="584775"/>
          </a:xfrm>
          <a:prstGeom prst="rect">
            <a:avLst/>
          </a:prstGeom>
        </p:spPr>
        <p:txBody>
          <a:bodyPr wrap="square">
            <a:spAutoFit/>
          </a:bodyPr>
          <a:lstStyle/>
          <a:p>
            <a:pPr algn="ctr"/>
            <a:r>
              <a:rPr lang="pt-BR" sz="3200" b="1" dirty="0">
                <a:latin typeface="Verdana" pitchFamily="34" charset="0"/>
              </a:rPr>
              <a:t>REGULAMENTAÇÃO FEDERAL</a:t>
            </a:r>
            <a:endParaRPr lang="en-US" sz="3200" dirty="0"/>
          </a:p>
        </p:txBody>
      </p:sp>
    </p:spTree>
    <p:extLst>
      <p:ext uri="{BB962C8B-B14F-4D97-AF65-F5344CB8AC3E}">
        <p14:creationId xmlns:p14="http://schemas.microsoft.com/office/powerpoint/2010/main" val="20087068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1484784"/>
            <a:ext cx="8568952" cy="3871829"/>
          </a:xfrm>
          <a:prstGeom prst="rect">
            <a:avLst/>
          </a:prstGeom>
        </p:spPr>
        <p:txBody>
          <a:bodyPr wrap="square">
            <a:spAutoFit/>
          </a:bodyPr>
          <a:lstStyle/>
          <a:p>
            <a:pPr algn="just">
              <a:lnSpc>
                <a:spcPct val="90000"/>
              </a:lnSpc>
              <a:spcAft>
                <a:spcPts val="900"/>
              </a:spcAft>
              <a:buClrTx/>
              <a:buNone/>
            </a:pPr>
            <a:r>
              <a:rPr lang="pt-BR" sz="2400" b="1" dirty="0">
                <a:latin typeface="Verdana" pitchFamily="34" charset="0"/>
              </a:rPr>
              <a:t>Transferências Voluntárias</a:t>
            </a:r>
            <a:endParaRPr lang="pt-BR" altLang="pt-BR" sz="2400" b="1" dirty="0">
              <a:latin typeface="Verdana" pitchFamily="34" charset="0"/>
              <a:cs typeface="Times New Roman" panose="02020603050405020304" pitchFamily="18" charset="0"/>
            </a:endParaRPr>
          </a:p>
          <a:p>
            <a:r>
              <a:rPr lang="pt-BR" sz="2000" b="1" dirty="0"/>
              <a:t>Portaria Interministerial No. 424 de 30 de dezembro de 2016</a:t>
            </a:r>
          </a:p>
          <a:p>
            <a:pPr algn="just">
              <a:lnSpc>
                <a:spcPct val="90000"/>
              </a:lnSpc>
              <a:spcAft>
                <a:spcPts val="900"/>
              </a:spcAft>
              <a:buClrTx/>
              <a:buNone/>
            </a:pPr>
            <a:endParaRPr lang="pt-BR" dirty="0"/>
          </a:p>
          <a:p>
            <a:pPr algn="just">
              <a:lnSpc>
                <a:spcPct val="90000"/>
              </a:lnSpc>
              <a:spcAft>
                <a:spcPts val="900"/>
              </a:spcAft>
              <a:buClrTx/>
              <a:buNone/>
            </a:pPr>
            <a:r>
              <a:rPr lang="pt-BR" sz="2400" dirty="0" err="1"/>
              <a:t>Art</a:t>
            </a:r>
            <a:r>
              <a:rPr lang="pt-BR" sz="2400" dirty="0"/>
              <a:t> 1º, parágrafo 1º, XI - convênio: instrumento que disciplina a transferência de recursos financeiros de órgãos e entidades da administração pública federal, direta ou indireta para órgãos ou entidades da administração pública estadual, do Distrito Federal ou municipal, direta ou indireta, consórcios públicos, ou ainda, entidades privadas sem fins lucrativos visando a execução de projeto ou atividade de interesse recíproco em regime de mútua cooperação.</a:t>
            </a:r>
          </a:p>
        </p:txBody>
      </p:sp>
      <p:sp>
        <p:nvSpPr>
          <p:cNvPr id="3" name="Retângulo 2"/>
          <p:cNvSpPr/>
          <p:nvPr/>
        </p:nvSpPr>
        <p:spPr>
          <a:xfrm>
            <a:off x="1122241" y="332656"/>
            <a:ext cx="6827510" cy="584775"/>
          </a:xfrm>
          <a:prstGeom prst="rect">
            <a:avLst/>
          </a:prstGeom>
        </p:spPr>
        <p:txBody>
          <a:bodyPr wrap="none">
            <a:spAutoFit/>
          </a:bodyPr>
          <a:lstStyle/>
          <a:p>
            <a:pPr algn="ctr"/>
            <a:r>
              <a:rPr lang="pt-BR" sz="3200" b="1" dirty="0">
                <a:latin typeface="Verdana" pitchFamily="34" charset="0"/>
              </a:rPr>
              <a:t>REGULAMENTAÇÃO FEDERAL</a:t>
            </a:r>
            <a:endParaRPr lang="en-US" sz="3200" dirty="0"/>
          </a:p>
        </p:txBody>
      </p:sp>
    </p:spTree>
    <p:extLst>
      <p:ext uri="{BB962C8B-B14F-4D97-AF65-F5344CB8AC3E}">
        <p14:creationId xmlns:p14="http://schemas.microsoft.com/office/powerpoint/2010/main" val="40062860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txBox="1">
            <a:spLocks/>
          </p:cNvSpPr>
          <p:nvPr/>
        </p:nvSpPr>
        <p:spPr>
          <a:xfrm>
            <a:off x="395536" y="1052736"/>
            <a:ext cx="8424936" cy="2475656"/>
          </a:xfrm>
          <a:prstGeom prst="rect">
            <a:avLst/>
          </a:prstGeom>
        </p:spPr>
        <p:txBody>
          <a:bodyPr>
            <a:noAutofit/>
          </a:bodyPr>
          <a:lstStyle>
            <a:lvl1pPr marL="274320" indent="-274320" algn="l" rtl="0" eaLnBrk="1" latinLnBrk="0" hangingPunct="1">
              <a:spcBef>
                <a:spcPts val="600"/>
              </a:spcBef>
              <a:buClr>
                <a:srgbClr val="006600"/>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rgbClr val="006600"/>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rgbClr val="006600"/>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rgbClr val="006600"/>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rgbClr val="006600"/>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ctr">
              <a:lnSpc>
                <a:spcPct val="90000"/>
              </a:lnSpc>
              <a:spcAft>
                <a:spcPts val="900"/>
              </a:spcAft>
              <a:buClrTx/>
              <a:buNone/>
            </a:pPr>
            <a:r>
              <a:rPr lang="pt-BR" sz="3200" b="1" dirty="0">
                <a:latin typeface="Verdana" pitchFamily="34" charset="0"/>
              </a:rPr>
              <a:t>Transferências Voluntárias</a:t>
            </a:r>
            <a:endParaRPr lang="pt-BR" altLang="pt-BR" sz="3200" b="1" dirty="0">
              <a:latin typeface="Verdana" pitchFamily="34" charset="0"/>
              <a:cs typeface="Times New Roman" panose="02020603050405020304" pitchFamily="18" charset="0"/>
            </a:endParaRPr>
          </a:p>
          <a:p>
            <a:pPr algn="ctr">
              <a:lnSpc>
                <a:spcPct val="90000"/>
              </a:lnSpc>
              <a:spcAft>
                <a:spcPts val="900"/>
              </a:spcAft>
              <a:buClrTx/>
              <a:buNone/>
            </a:pPr>
            <a:r>
              <a:rPr lang="pt-BR" altLang="pt-BR" sz="2800" dirty="0">
                <a:latin typeface="Verdana" pitchFamily="34" charset="0"/>
                <a:cs typeface="Times New Roman" panose="02020603050405020304" pitchFamily="18" charset="0"/>
              </a:rPr>
              <a:t>	Convênios e Contratos de Repasse:</a:t>
            </a:r>
          </a:p>
          <a:p>
            <a:pPr algn="just">
              <a:lnSpc>
                <a:spcPct val="90000"/>
              </a:lnSpc>
              <a:spcAft>
                <a:spcPts val="900"/>
              </a:spcAft>
              <a:buClrTx/>
              <a:buNone/>
            </a:pPr>
            <a:r>
              <a:rPr lang="pt-BR" altLang="pt-BR" sz="2800" dirty="0">
                <a:latin typeface="Verdana" pitchFamily="34" charset="0"/>
                <a:cs typeface="Times New Roman" panose="02020603050405020304" pitchFamily="18" charset="0"/>
              </a:rPr>
              <a:t>	</a:t>
            </a:r>
          </a:p>
          <a:p>
            <a:pPr algn="just">
              <a:lnSpc>
                <a:spcPct val="90000"/>
              </a:lnSpc>
              <a:spcAft>
                <a:spcPts val="900"/>
              </a:spcAft>
              <a:buClrTx/>
              <a:buNone/>
            </a:pPr>
            <a:r>
              <a:rPr lang="pt-BR" altLang="pt-BR" sz="2800" dirty="0">
                <a:latin typeface="Verdana" pitchFamily="34" charset="0"/>
                <a:cs typeface="Times New Roman" panose="02020603050405020304" pitchFamily="18" charset="0"/>
              </a:rPr>
              <a:t>	</a:t>
            </a:r>
            <a:r>
              <a:rPr lang="pt-BR" altLang="pt-BR" sz="2000" dirty="0">
                <a:latin typeface="Verdana" pitchFamily="34" charset="0"/>
                <a:cs typeface="Times New Roman" panose="02020603050405020304" pitchFamily="18" charset="0"/>
              </a:rPr>
              <a:t>.Acordo entre as partes para elaboração e execução de um projeto de interesse recíproco;</a:t>
            </a:r>
          </a:p>
          <a:p>
            <a:pPr algn="just">
              <a:lnSpc>
                <a:spcPct val="90000"/>
              </a:lnSpc>
              <a:spcAft>
                <a:spcPts val="900"/>
              </a:spcAft>
              <a:buClrTx/>
              <a:buNone/>
            </a:pPr>
            <a:r>
              <a:rPr lang="pt-BR" altLang="pt-BR" sz="2000" dirty="0">
                <a:latin typeface="Verdana" pitchFamily="34" charset="0"/>
                <a:cs typeface="Times New Roman" panose="02020603050405020304" pitchFamily="18" charset="0"/>
              </a:rPr>
              <a:t>	.Delimitado no tempo (tem início e fim acertados);</a:t>
            </a:r>
          </a:p>
          <a:p>
            <a:pPr algn="just">
              <a:lnSpc>
                <a:spcPct val="90000"/>
              </a:lnSpc>
              <a:spcAft>
                <a:spcPts val="900"/>
              </a:spcAft>
              <a:buClrTx/>
              <a:buNone/>
            </a:pPr>
            <a:r>
              <a:rPr lang="pt-BR" altLang="pt-BR" sz="2000" dirty="0">
                <a:latin typeface="Verdana" pitchFamily="34" charset="0"/>
                <a:cs typeface="Times New Roman" panose="02020603050405020304" pitchFamily="18" charset="0"/>
              </a:rPr>
              <a:t>	.Governo Federal concede a maior parcela dos recursos e a outra planeja e executa.</a:t>
            </a:r>
          </a:p>
          <a:p>
            <a:pPr algn="just">
              <a:lnSpc>
                <a:spcPct val="90000"/>
              </a:lnSpc>
              <a:spcAft>
                <a:spcPts val="900"/>
              </a:spcAft>
              <a:buClrTx/>
              <a:buNone/>
            </a:pPr>
            <a:r>
              <a:rPr lang="pt-BR" altLang="pt-BR" sz="2000" dirty="0">
                <a:latin typeface="Verdana" pitchFamily="34" charset="0"/>
                <a:cs typeface="Times New Roman" panose="02020603050405020304" pitchFamily="18" charset="0"/>
              </a:rPr>
              <a:t>	.As partes envolvidas: concedente e convenente/proponente; p/contratos de repasse há a intermediação de instituição ou agente financeiro público federal (mandatário da união)</a:t>
            </a:r>
          </a:p>
          <a:p>
            <a:pPr marL="0" indent="0" algn="ctr">
              <a:buFont typeface="Wingdings 3"/>
              <a:buNone/>
            </a:pPr>
            <a:endParaRPr lang="pt-BR" sz="2400" dirty="0"/>
          </a:p>
        </p:txBody>
      </p:sp>
      <p:sp>
        <p:nvSpPr>
          <p:cNvPr id="3" name="Retângulo 2"/>
          <p:cNvSpPr/>
          <p:nvPr/>
        </p:nvSpPr>
        <p:spPr>
          <a:xfrm>
            <a:off x="611560" y="116632"/>
            <a:ext cx="8208912" cy="1077218"/>
          </a:xfrm>
          <a:prstGeom prst="rect">
            <a:avLst/>
          </a:prstGeom>
        </p:spPr>
        <p:txBody>
          <a:bodyPr wrap="square">
            <a:spAutoFit/>
          </a:bodyPr>
          <a:lstStyle/>
          <a:p>
            <a:pPr algn="ctr"/>
            <a:r>
              <a:rPr lang="pt-BR" sz="3200" b="1" dirty="0">
                <a:latin typeface="Verdana" pitchFamily="34" charset="0"/>
              </a:rPr>
              <a:t>REGULAMENTAÇÃO FEDERAL</a:t>
            </a:r>
            <a:endParaRPr lang="en-US" sz="3200" dirty="0"/>
          </a:p>
          <a:p>
            <a:pPr algn="ctr"/>
            <a:endParaRPr lang="pt-BR" sz="3200" dirty="0"/>
          </a:p>
        </p:txBody>
      </p:sp>
    </p:spTree>
    <p:extLst>
      <p:ext uri="{BB962C8B-B14F-4D97-AF65-F5344CB8AC3E}">
        <p14:creationId xmlns:p14="http://schemas.microsoft.com/office/powerpoint/2010/main" val="3991305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1484784"/>
            <a:ext cx="8424936" cy="3785652"/>
          </a:xfrm>
          <a:prstGeom prst="rect">
            <a:avLst/>
          </a:prstGeom>
        </p:spPr>
        <p:txBody>
          <a:bodyPr wrap="square">
            <a:spAutoFit/>
          </a:bodyPr>
          <a:lstStyle/>
          <a:p>
            <a:pPr algn="just">
              <a:buClr>
                <a:srgbClr val="FF9933"/>
              </a:buClr>
              <a:buFont typeface="Monotype Sorts" pitchFamily="2" charset="2"/>
              <a:buChar char="n"/>
            </a:pPr>
            <a:r>
              <a:rPr lang="pt-BR" altLang="pt-BR" sz="2400" dirty="0">
                <a:latin typeface="Times New Roman" panose="02020603050405020304" pitchFamily="18" charset="0"/>
                <a:cs typeface="Times New Roman" panose="02020603050405020304" pitchFamily="18" charset="0"/>
              </a:rPr>
              <a:t>A Administração Pública Federal deverá divulgar anualmente no SICONV (</a:t>
            </a:r>
            <a:r>
              <a:rPr lang="pt-BR" altLang="pt-BR" sz="2400" u="sng" dirty="0">
                <a:latin typeface="Times New Roman" panose="02020603050405020304" pitchFamily="18" charset="0"/>
                <a:cs typeface="Times New Roman" panose="02020603050405020304" pitchFamily="18" charset="0"/>
              </a:rPr>
              <a:t>no prazo de até 60 dias após a sanção da LOA</a:t>
            </a:r>
            <a:r>
              <a:rPr lang="pt-BR" altLang="pt-BR" sz="2400" dirty="0">
                <a:latin typeface="Times New Roman" panose="02020603050405020304" pitchFamily="18" charset="0"/>
                <a:cs typeface="Times New Roman" panose="02020603050405020304" pitchFamily="18" charset="0"/>
              </a:rPr>
              <a:t>) a relação dos programas/convênios e critérios para a seleção do convenente ou contratado.</a:t>
            </a:r>
          </a:p>
          <a:p>
            <a:pPr algn="just">
              <a:buClr>
                <a:srgbClr val="FF9933"/>
              </a:buClr>
              <a:buFont typeface="Monotype Sorts" pitchFamily="2" charset="2"/>
              <a:buChar char="n"/>
            </a:pPr>
            <a:endParaRPr lang="pt-BR" altLang="pt-BR" sz="2400" dirty="0">
              <a:latin typeface="Times New Roman" panose="02020603050405020304" pitchFamily="18" charset="0"/>
              <a:cs typeface="Times New Roman" panose="02020603050405020304" pitchFamily="18" charset="0"/>
            </a:endParaRPr>
          </a:p>
          <a:p>
            <a:pPr algn="just">
              <a:buClr>
                <a:srgbClr val="FF9933"/>
              </a:buClr>
              <a:buFont typeface="Monotype Sorts" pitchFamily="2" charset="2"/>
              <a:buChar char="n"/>
            </a:pPr>
            <a:r>
              <a:rPr lang="pt-BR" altLang="pt-BR" sz="2400" dirty="0">
                <a:latin typeface="Times New Roman" panose="02020603050405020304" pitchFamily="18" charset="0"/>
                <a:cs typeface="Times New Roman" panose="02020603050405020304" pitchFamily="18" charset="0"/>
              </a:rPr>
              <a:t>Os critérios de elegibilidade e de prioridade deverão ser estabelecidos de forma objetiva, visando a atingir melhores resultados na execução do objeto, considerando, entre outros aspectos, a aferição da qualificação técnica e da capacidade operacional do convenente.  </a:t>
            </a:r>
          </a:p>
        </p:txBody>
      </p:sp>
      <p:sp>
        <p:nvSpPr>
          <p:cNvPr id="3" name="Retângulo 2"/>
          <p:cNvSpPr/>
          <p:nvPr/>
        </p:nvSpPr>
        <p:spPr>
          <a:xfrm>
            <a:off x="611560" y="260648"/>
            <a:ext cx="8208912" cy="523220"/>
          </a:xfrm>
          <a:prstGeom prst="rect">
            <a:avLst/>
          </a:prstGeom>
        </p:spPr>
        <p:txBody>
          <a:bodyPr wrap="square">
            <a:spAutoFit/>
          </a:bodyPr>
          <a:lstStyle/>
          <a:p>
            <a:pPr algn="ctr"/>
            <a:r>
              <a:rPr lang="pt-BR" sz="2800" b="1" dirty="0"/>
              <a:t>DIVULGAÇÃO DOS PROGRAMAS FEDERAIS</a:t>
            </a:r>
            <a:endParaRPr lang="en-US" sz="2800" dirty="0"/>
          </a:p>
        </p:txBody>
      </p:sp>
    </p:spTree>
    <p:extLst>
      <p:ext uri="{BB962C8B-B14F-4D97-AF65-F5344CB8AC3E}">
        <p14:creationId xmlns:p14="http://schemas.microsoft.com/office/powerpoint/2010/main" val="40596834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m">
  <a:themeElements>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a:noFill/>
      </a:spPr>
      <a:bodyPr wrap="none" rtlCol="0">
        <a:spAutoFit/>
      </a:bodyPr>
      <a:lstStyle>
        <a:defPPr>
          <a:defRPr sz="2400" b="1" dirty="0"/>
        </a:defPPr>
      </a:lstStyle>
    </a:txDef>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1511</TotalTime>
  <Words>755</Words>
  <Application>Microsoft Office PowerPoint</Application>
  <PresentationFormat>Apresentação na tela (4:3)</PresentationFormat>
  <Paragraphs>115</Paragraphs>
  <Slides>25</Slides>
  <Notes>6</Notes>
  <HiddenSlides>0</HiddenSlides>
  <MMClips>0</MMClips>
  <ScaleCrop>false</ScaleCrop>
  <HeadingPairs>
    <vt:vector size="8" baseType="variant">
      <vt:variant>
        <vt:lpstr>Fontes usadas</vt:lpstr>
      </vt:variant>
      <vt:variant>
        <vt:i4>10</vt:i4>
      </vt:variant>
      <vt:variant>
        <vt:lpstr>Tema</vt:lpstr>
      </vt:variant>
      <vt:variant>
        <vt:i4>1</vt:i4>
      </vt:variant>
      <vt:variant>
        <vt:lpstr>Servidores OLE inseridos</vt:lpstr>
      </vt:variant>
      <vt:variant>
        <vt:i4>1</vt:i4>
      </vt:variant>
      <vt:variant>
        <vt:lpstr>Títulos de slides</vt:lpstr>
      </vt:variant>
      <vt:variant>
        <vt:i4>25</vt:i4>
      </vt:variant>
    </vt:vector>
  </HeadingPairs>
  <TitlesOfParts>
    <vt:vector size="37" baseType="lpstr">
      <vt:lpstr>Arial</vt:lpstr>
      <vt:lpstr>Bookman Old Style</vt:lpstr>
      <vt:lpstr>Calibri</vt:lpstr>
      <vt:lpstr>Gill Sans MT</vt:lpstr>
      <vt:lpstr>Monotype Sorts</vt:lpstr>
      <vt:lpstr>Tahoma</vt:lpstr>
      <vt:lpstr>Times New Roman</vt:lpstr>
      <vt:lpstr>Verdana</vt:lpstr>
      <vt:lpstr>Wingdings</vt:lpstr>
      <vt:lpstr>Wingdings 3</vt:lpstr>
      <vt:lpstr>Origem</vt:lpstr>
      <vt:lpstr>Document</vt:lpstr>
      <vt:lpstr>Orçamento Público e Mecanismos de Participação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Orçamento Público e Mecanismos de Participação</dc:title>
  <dc:creator>helenabaladon</dc:creator>
  <cp:lastModifiedBy>Sulavan Santana</cp:lastModifiedBy>
  <cp:revision>166</cp:revision>
  <dcterms:created xsi:type="dcterms:W3CDTF">2013-09-16T16:41:07Z</dcterms:created>
  <dcterms:modified xsi:type="dcterms:W3CDTF">2017-04-18T18:09:18Z</dcterms:modified>
</cp:coreProperties>
</file>