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1" r:id="rId2"/>
    <p:sldId id="287" r:id="rId3"/>
    <p:sldId id="288" r:id="rId4"/>
    <p:sldId id="289" r:id="rId5"/>
    <p:sldId id="290" r:id="rId6"/>
    <p:sldId id="285" r:id="rId7"/>
    <p:sldId id="270" r:id="rId8"/>
    <p:sldId id="280" r:id="rId9"/>
    <p:sldId id="257" r:id="rId10"/>
    <p:sldId id="264" r:id="rId11"/>
    <p:sldId id="271" r:id="rId12"/>
    <p:sldId id="282" r:id="rId13"/>
    <p:sldId id="266" r:id="rId14"/>
    <p:sldId id="284" r:id="rId15"/>
    <p:sldId id="272" r:id="rId16"/>
    <p:sldId id="276" r:id="rId17"/>
    <p:sldId id="283" r:id="rId18"/>
    <p:sldId id="277" r:id="rId19"/>
    <p:sldId id="28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B45"/>
    <a:srgbClr val="FFFFFF"/>
    <a:srgbClr val="FFFF66"/>
    <a:srgbClr val="CCFF99"/>
    <a:srgbClr val="FAE986"/>
    <a:srgbClr val="FFFFCC"/>
    <a:srgbClr val="66FF66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>
        <p:scale>
          <a:sx n="105" d="100"/>
          <a:sy n="105" d="100"/>
        </p:scale>
        <p:origin x="-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865B8-8F75-414E-9897-178EE5B907E4}" type="datetimeFigureOut">
              <a:rPr lang="pt-BR" smtClean="0"/>
              <a:t>25/04/2017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875C6-8833-4734-98B7-E8F8CE4D7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07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970D-CF8D-43E1-98FD-3F60CC79348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79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7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1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 smtClean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6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5" y="118892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07505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07506" y="118892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07506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5" y="6204270"/>
            <a:ext cx="565011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5" y="6309323"/>
            <a:ext cx="1165332" cy="4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230619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93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3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4" y="1196753"/>
            <a:ext cx="4188275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852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7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462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880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etângulo 23"/>
          <p:cNvSpPr/>
          <p:nvPr userDrawn="1"/>
        </p:nvSpPr>
        <p:spPr>
          <a:xfrm>
            <a:off x="107505" y="116632"/>
            <a:ext cx="268573" cy="72008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7" cstate="print"/>
          <a:srcRect l="13043" r="17391"/>
          <a:stretch>
            <a:fillRect/>
          </a:stretch>
        </p:blipFill>
        <p:spPr>
          <a:xfrm>
            <a:off x="8028385" y="6204270"/>
            <a:ext cx="565011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8" cstate="print"/>
          <a:srcRect l="25636" r="24600"/>
          <a:stretch>
            <a:fillRect/>
          </a:stretch>
        </p:blipFill>
        <p:spPr>
          <a:xfrm>
            <a:off x="6876103" y="6309323"/>
            <a:ext cx="1165332" cy="433391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3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 smtClean="0">
                <a:solidFill>
                  <a:srgbClr val="464653"/>
                </a:solidFill>
              </a:rPr>
              <a:t>Realização:                                                                                                                                                  Parceria:</a:t>
            </a:r>
            <a:endParaRPr lang="en-US" sz="1000" dirty="0">
              <a:solidFill>
                <a:srgbClr val="464653"/>
              </a:solidFill>
            </a:endParaRP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3636195" y="6065912"/>
            <a:ext cx="2840806" cy="792088"/>
            <a:chOff x="323528" y="5877272"/>
            <a:chExt cx="3024336" cy="792088"/>
          </a:xfrm>
        </p:grpSpPr>
        <p:pic>
          <p:nvPicPr>
            <p:cNvPr id="11" name="Imagem 10" descr="download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12" name="Imagem 11" descr="download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14" name="Imagem 13" descr="download (1)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4" y="6231517"/>
            <a:ext cx="2118745" cy="4826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60" y="6204270"/>
            <a:ext cx="629992" cy="6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pbh.pbh.gov.br/pbh/ecp/files.do?evento=download&amp;urlArqPlc=12_-_relatorio_analitico_de_programas_por_area_de_resultado.pdf" TargetMode="External"/><Relationship Id="rId2" Type="http://schemas.openxmlformats.org/officeDocument/2006/relationships/hyperlink" Target="http://portalpbh.pbh.gov.br/pbh/ecp/comunidade.do?evento=portlet&amp;pIdPlc=ecpTaxonomiaMenuPortal&amp;app=contaspublicas&amp;tax=36659&amp;lang=pt_BR&amp;pg=6420&amp;taxp=0&amp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pbh.pbh.gov.br/pbh/ecp/files.do?evento=download&amp;urlArqPlc=relatorio_comparativo_orcado_execucao_analitico_3_quadrimesstre_2015_pdf.pdf" TargetMode="External"/><Relationship Id="rId5" Type="http://schemas.openxmlformats.org/officeDocument/2006/relationships/hyperlink" Target="http://portalpbh.pbh.gov.br/pbh/ecp/files.do?evento=download&amp;urlArqPlc=demonstrativo_execucao_metas_fisicas_3_quadrimestre_2015.pdf" TargetMode="External"/><Relationship Id="rId4" Type="http://schemas.openxmlformats.org/officeDocument/2006/relationships/hyperlink" Target="http://portalpbh.pbh.gov.br/pbh/ecp/files.do?evento=download&amp;urlArqPlc=13_-_demonstrativo_fisico_financeiro_de_programas_por_area_de_resultado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0" y="1052736"/>
            <a:ext cx="914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395536" y="1052736"/>
            <a:ext cx="86409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04589" y="1204017"/>
            <a:ext cx="791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6600"/>
                </a:solidFill>
                <a:latin typeface="Gill Sans MT" panose="020B0502020104020203" pitchFamily="34" charset="0"/>
              </a:rPr>
              <a:t>Tratamento prático de um programa municipal</a:t>
            </a:r>
          </a:p>
        </p:txBody>
      </p:sp>
    </p:spTree>
    <p:extLst>
      <p:ext uri="{BB962C8B-B14F-4D97-AF65-F5344CB8AC3E}">
        <p14:creationId xmlns:p14="http://schemas.microsoft.com/office/powerpoint/2010/main" val="38463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4" y="1098128"/>
            <a:ext cx="8878117" cy="285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20526" y="2166168"/>
            <a:ext cx="3776075" cy="200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>
            <a:endCxn id="10" idx="0"/>
          </p:cNvCxnSpPr>
          <p:nvPr/>
        </p:nvCxnSpPr>
        <p:spPr>
          <a:xfrm>
            <a:off x="2457904" y="2389815"/>
            <a:ext cx="2278030" cy="278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20526" y="5175879"/>
            <a:ext cx="803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028 – Vigilância em Saúde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451066" y="249137"/>
            <a:ext cx="8620505" cy="504056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ÁREA DE RESULTADO</a:t>
            </a:r>
            <a:r>
              <a:rPr lang="pt-BR" b="1" dirty="0" smtClean="0">
                <a:solidFill>
                  <a:schemeClr val="tx1"/>
                </a:solidFill>
              </a:rPr>
              <a:t>:           </a:t>
            </a:r>
            <a:r>
              <a:rPr lang="pt-BR" dirty="0" smtClean="0">
                <a:solidFill>
                  <a:srgbClr val="FF0000"/>
                </a:solidFill>
              </a:rPr>
              <a:t>CIDADE SAUDÁVEL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83" y="170884"/>
            <a:ext cx="632566" cy="5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2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9854440"/>
              </p:ext>
            </p:extLst>
          </p:nvPr>
        </p:nvGraphicFramePr>
        <p:xfrm>
          <a:off x="325923" y="1295243"/>
          <a:ext cx="8754701" cy="4242576"/>
        </p:xfrm>
        <a:graphic>
          <a:graphicData uri="http://schemas.openxmlformats.org/drawingml/2006/table">
            <a:tbl>
              <a:tblPr/>
              <a:tblGrid>
                <a:gridCol w="3675098"/>
                <a:gridCol w="1277491"/>
                <a:gridCol w="1286747"/>
                <a:gridCol w="1303698"/>
                <a:gridCol w="1211667"/>
              </a:tblGrid>
              <a:tr h="4504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Orçado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Revisão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712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– Vigilância em Saúde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47.083.879,13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31.344.872,86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71.062.400,00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70.820.000,00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–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Atendimento Ambulatorial, Emergencial e Hospitalar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247.881.906,36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270.565.671,35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328.824.001,00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316.651.731,00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– Rede de Cuidados Especializados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Complementares à Saúde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499.174.515,01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515.333.412,81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560.692.200,00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575.426.100,00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– Gestão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SUS - BH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467.107.253,53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392.961.921,96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462.447.095,00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485.406.750,00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7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– Atenção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Primária a Saúde (APS)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558.750.419,29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623.080.259,71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778.249.850,00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758.757.810,00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– Hospital Metropolitano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10.322.958,35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78.192.600,00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250.764.543,00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127.793.698,00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3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– Saúde da Família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50.799.900,00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4.932.700,00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5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– Melhoria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Atendimento Hospitalar e Especializado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1.272.162.696,17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1.251.457.474,15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1.359.628.435,00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1.387.614.849,00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0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– Gestão e Regionalização da Saúde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82.334.899,65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40.684.506,59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102.401.481,00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54.944.552,00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62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241 - Recomeço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479.203,76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116.396,21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1.159.050,00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3.840.383,00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6" marR="8436" marT="84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18529" y="260649"/>
            <a:ext cx="8604448" cy="504056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ÁREA DE RESULTADO:          Cidade Saudável     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7051" y="1721877"/>
            <a:ext cx="8743575" cy="373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27536" y="1817891"/>
            <a:ext cx="253248" cy="18180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74" y="170884"/>
            <a:ext cx="752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1800" b="1" dirty="0"/>
              <a:t>A </a:t>
            </a:r>
            <a:r>
              <a:rPr lang="pt-BR" sz="1800" b="1" dirty="0">
                <a:solidFill>
                  <a:srgbClr val="FF0000"/>
                </a:solidFill>
              </a:rPr>
              <a:t>vigilância em saúde </a:t>
            </a:r>
            <a:r>
              <a:rPr lang="pt-BR" sz="1800" b="1" dirty="0"/>
              <a:t>tem por objetivo a observação e análise permanentes</a:t>
            </a:r>
          </a:p>
          <a:p>
            <a:pPr marL="0" indent="0" algn="just">
              <a:buNone/>
            </a:pPr>
            <a:r>
              <a:rPr lang="pt-BR" sz="1800" b="1" dirty="0"/>
              <a:t>da situação de saúde da população, articulando-se </a:t>
            </a:r>
            <a:r>
              <a:rPr lang="pt-BR" sz="1800" b="1" dirty="0" smtClean="0"/>
              <a:t>em um </a:t>
            </a:r>
            <a:r>
              <a:rPr lang="pt-BR" sz="1800" b="1" dirty="0"/>
              <a:t>conjunto de ações destinadas a controlar determinantes, riscos </a:t>
            </a:r>
            <a:r>
              <a:rPr lang="pt-BR" sz="1800" b="1" dirty="0" smtClean="0"/>
              <a:t>e danos </a:t>
            </a:r>
            <a:r>
              <a:rPr lang="pt-BR" sz="1800" b="1" dirty="0"/>
              <a:t>à saúde de populações que vivem em determinados territórios</a:t>
            </a:r>
            <a:r>
              <a:rPr lang="pt-BR" sz="1800" b="1" dirty="0" smtClean="0"/>
              <a:t>, garantindo-se </a:t>
            </a:r>
            <a:r>
              <a:rPr lang="pt-BR" sz="1800" b="1" dirty="0"/>
              <a:t>a integralidade da atenção, o que inclui tanto a </a:t>
            </a:r>
            <a:r>
              <a:rPr lang="pt-BR" sz="1800" b="1" dirty="0" smtClean="0"/>
              <a:t>abordagem individual </a:t>
            </a:r>
            <a:r>
              <a:rPr lang="pt-BR" sz="1800" b="1" dirty="0"/>
              <a:t>como coletiva dos problemas de saúde. </a:t>
            </a:r>
            <a:endParaRPr lang="pt-BR" sz="1800" b="1" dirty="0" smtClean="0"/>
          </a:p>
          <a:p>
            <a:pPr marL="0" indent="0" algn="just">
              <a:buNone/>
            </a:pPr>
            <a:r>
              <a:rPr lang="pt-BR" sz="1800" b="1" dirty="0"/>
              <a:t>O conceito de vigilância em saúde inclui: a vigilância e o controle das doenças transmissíveis; a vigilância das doenças e agravos </a:t>
            </a:r>
            <a:r>
              <a:rPr lang="pt-BR" sz="1800" b="1" dirty="0" smtClean="0"/>
              <a:t>não transmissíveis</a:t>
            </a:r>
            <a:r>
              <a:rPr lang="pt-BR" sz="1800" b="1" dirty="0"/>
              <a:t>; a vigilância da situação de saúde, vigilância ambiental em saúde, vigilância da saúde do trabalhador e a vigilância sanitária</a:t>
            </a:r>
            <a:r>
              <a:rPr lang="pt-BR" sz="1800" b="1" dirty="0" smtClean="0"/>
              <a:t>.</a:t>
            </a:r>
          </a:p>
          <a:p>
            <a:pPr marL="0" indent="0" algn="just">
              <a:buNone/>
            </a:pPr>
            <a:endParaRPr lang="pt-BR" sz="1800" b="1" dirty="0"/>
          </a:p>
          <a:p>
            <a:pPr marL="274320" lvl="1" indent="0" algn="just"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274320" lvl="1" indent="0" algn="just">
              <a:buNone/>
            </a:pPr>
            <a:r>
              <a:rPr lang="pt-BR" sz="1600" b="1" dirty="0">
                <a:solidFill>
                  <a:schemeClr val="tx1"/>
                </a:solidFill>
              </a:rPr>
              <a:t>&gt;&gt; </a:t>
            </a:r>
            <a:r>
              <a:rPr lang="pt-BR" sz="1600" b="1" i="1" u="sng" dirty="0" smtClean="0">
                <a:solidFill>
                  <a:srgbClr val="FF0000"/>
                </a:solidFill>
              </a:rPr>
              <a:t>A Portaria nº 3.252/GM/MS</a:t>
            </a:r>
            <a:r>
              <a:rPr lang="pt-BR" sz="1600" b="1" dirty="0">
                <a:solidFill>
                  <a:schemeClr val="tx1"/>
                </a:solidFill>
              </a:rPr>
              <a:t>, trata </a:t>
            </a:r>
            <a:r>
              <a:rPr lang="pt-BR" sz="1600" b="1" dirty="0" smtClean="0">
                <a:solidFill>
                  <a:schemeClr val="tx1"/>
                </a:solidFill>
              </a:rPr>
              <a:t>das diretrizes </a:t>
            </a:r>
            <a:r>
              <a:rPr lang="pt-BR" sz="1600" b="1" dirty="0">
                <a:solidFill>
                  <a:schemeClr val="tx1"/>
                </a:solidFill>
              </a:rPr>
              <a:t>para execução e financiamento das ações de Vigilância </a:t>
            </a:r>
            <a:r>
              <a:rPr lang="pt-BR" sz="1600" b="1" dirty="0" smtClean="0">
                <a:solidFill>
                  <a:schemeClr val="tx1"/>
                </a:solidFill>
              </a:rPr>
              <a:t>em Saúde </a:t>
            </a:r>
            <a:r>
              <a:rPr lang="pt-BR" sz="1600" b="1" dirty="0">
                <a:solidFill>
                  <a:schemeClr val="tx1"/>
                </a:solidFill>
              </a:rPr>
              <a:t>pela União, estados, Distrito Federal e municípios, </a:t>
            </a:r>
            <a:r>
              <a:rPr lang="pt-BR" sz="1600" b="1" dirty="0" smtClean="0">
                <a:solidFill>
                  <a:schemeClr val="tx1"/>
                </a:solidFill>
              </a:rPr>
              <a:t>sistematizando os </a:t>
            </a:r>
            <a:r>
              <a:rPr lang="pt-BR" sz="1600" b="1" dirty="0">
                <a:solidFill>
                  <a:schemeClr val="tx1"/>
                </a:solidFill>
              </a:rPr>
              <a:t>conceitos que orientam o Sistema Nacional de Vigilância </a:t>
            </a:r>
            <a:r>
              <a:rPr lang="pt-BR" sz="1600" b="1" dirty="0" smtClean="0">
                <a:solidFill>
                  <a:schemeClr val="tx1"/>
                </a:solidFill>
              </a:rPr>
              <a:t>em Saúde </a:t>
            </a:r>
            <a:r>
              <a:rPr lang="pt-BR" sz="1600" b="1" dirty="0">
                <a:solidFill>
                  <a:schemeClr val="tx1"/>
                </a:solidFill>
              </a:rPr>
              <a:t>no Sistema Único de Saúde.</a:t>
            </a:r>
            <a:endParaRPr lang="pt-BR" sz="1400" b="1" dirty="0">
              <a:solidFill>
                <a:schemeClr val="tx1"/>
              </a:solidFill>
            </a:endParaRPr>
          </a:p>
          <a:p>
            <a:pPr marL="548640" lvl="2" indent="0">
              <a:buNone/>
            </a:pPr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6365" y="260649"/>
            <a:ext cx="7787208" cy="504056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VIGILÂNCIA EM SAÚDE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3" y="1102066"/>
            <a:ext cx="8872396" cy="446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863" y="134470"/>
            <a:ext cx="8712561" cy="732775"/>
          </a:xfrm>
        </p:spPr>
        <p:txBody>
          <a:bodyPr/>
          <a:lstStyle/>
          <a:p>
            <a:pPr algn="just"/>
            <a:r>
              <a:rPr lang="pt-BR" sz="2000" b="1" dirty="0">
                <a:solidFill>
                  <a:prstClr val="black"/>
                </a:solidFill>
              </a:rPr>
              <a:t>PROGRAMA 163 - Promoção e Proteção às Crianças e Adolescentes e suas Famílias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62837" y="4981347"/>
            <a:ext cx="1240971" cy="418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56753" y="2571403"/>
            <a:ext cx="8118405" cy="393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6752" y="3031374"/>
            <a:ext cx="8118405" cy="266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686988" y="5647757"/>
            <a:ext cx="5598840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IMPORTANTE: não é projeto sustentador nem possui indicador.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3067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" y="99608"/>
            <a:ext cx="9105647" cy="58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8270" y="2082297"/>
            <a:ext cx="9074536" cy="564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744872"/>
            <a:ext cx="9105647" cy="491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1245415"/>
            <a:ext cx="9105647" cy="359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4846320"/>
            <a:ext cx="9105647" cy="4840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9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4288802"/>
              </p:ext>
            </p:extLst>
          </p:nvPr>
        </p:nvGraphicFramePr>
        <p:xfrm>
          <a:off x="566210" y="2536481"/>
          <a:ext cx="8012362" cy="1383392"/>
        </p:xfrm>
        <a:graphic>
          <a:graphicData uri="http://schemas.openxmlformats.org/drawingml/2006/table">
            <a:tbl>
              <a:tblPr/>
              <a:tblGrid>
                <a:gridCol w="3297886"/>
                <a:gridCol w="1253684"/>
                <a:gridCol w="1186681"/>
                <a:gridCol w="1186681"/>
                <a:gridCol w="1087430"/>
              </a:tblGrid>
              <a:tr h="6916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</a:t>
                      </a:r>
                    </a:p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Orçado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6916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Ação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2829 – Vigilância em Saúde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47.083.879,13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31.344.872,86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71.062.400,00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70.820.000,00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2556" y="126179"/>
            <a:ext cx="8564108" cy="675487"/>
          </a:xfrm>
        </p:spPr>
        <p:txBody>
          <a:bodyPr/>
          <a:lstStyle/>
          <a:p>
            <a:pPr algn="just"/>
            <a:r>
              <a:rPr lang="pt-BR" sz="2000" b="1" dirty="0">
                <a:solidFill>
                  <a:schemeClr val="tx1"/>
                </a:solidFill>
              </a:rPr>
              <a:t>Programa </a:t>
            </a:r>
            <a:r>
              <a:rPr lang="pt-BR" sz="2000" b="1" dirty="0" smtClean="0">
                <a:solidFill>
                  <a:schemeClr val="tx1"/>
                </a:solidFill>
              </a:rPr>
              <a:t>028 – Vigilância em Saúde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0645351"/>
              </p:ext>
            </p:extLst>
          </p:nvPr>
        </p:nvGraphicFramePr>
        <p:xfrm>
          <a:off x="271605" y="1653213"/>
          <a:ext cx="8727539" cy="3943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781"/>
                <a:gridCol w="1330860"/>
                <a:gridCol w="1023041"/>
                <a:gridCol w="986828"/>
                <a:gridCol w="1013988"/>
                <a:gridCol w="1023041"/>
              </a:tblGrid>
              <a:tr h="49323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SUB-AÇÕES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Produto/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Unidade Medida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1" marR="7271" marT="7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522247">
                <a:tc>
                  <a:txBody>
                    <a:bodyPr/>
                    <a:lstStyle/>
                    <a:p>
                      <a:r>
                        <a:rPr lang="pt-BR" sz="1100" b="1" dirty="0" smtClean="0"/>
                        <a:t>0001 – Ações</a:t>
                      </a:r>
                      <a:r>
                        <a:rPr lang="pt-BR" sz="1100" b="1" baseline="0" dirty="0" smtClean="0"/>
                        <a:t> de Vigilância, Prevenção e Controle de Doenças e Agravos - Zoonoses</a:t>
                      </a:r>
                      <a:endParaRPr lang="pt-BR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0" i="0" u="none" strike="noStrike" baseline="0" dirty="0" smtClean="0">
                          <a:latin typeface="Helvetica" panose="020B0604020202020204" pitchFamily="34" charset="0"/>
                        </a:rPr>
                        <a:t>Vistoria Realizada</a:t>
                      </a:r>
                      <a:endParaRPr lang="pt-B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4.926.893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91.466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66.000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58.500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178">
                <a:tc>
                  <a:txBody>
                    <a:bodyPr/>
                    <a:lstStyle/>
                    <a:p>
                      <a:r>
                        <a:rPr kumimoji="0" lang="pt-B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0002 – Ações de Vigilância Sanitária</a:t>
                      </a:r>
                      <a:endParaRPr lang="pt-BR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0" i="0" u="none" strike="noStrike" baseline="0" dirty="0" smtClean="0">
                          <a:latin typeface="Helvetica" panose="020B0604020202020204" pitchFamily="34" charset="0"/>
                        </a:rPr>
                        <a:t>Vistoria Realizada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49.208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42.486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45.820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40.000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178">
                <a:tc>
                  <a:txBody>
                    <a:bodyPr/>
                    <a:lstStyle/>
                    <a:p>
                      <a:r>
                        <a:rPr kumimoji="0" lang="pt-B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0003 – Ações de Vigilância Epidemiológica</a:t>
                      </a:r>
                      <a:endParaRPr lang="pt-BR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0" i="0" u="none" strike="noStrike" baseline="0" dirty="0" smtClean="0">
                          <a:latin typeface="Helvetica" panose="020B0604020202020204" pitchFamily="34" charset="0"/>
                        </a:rPr>
                        <a:t>Investigação Realizada</a:t>
                      </a:r>
                      <a:endParaRPr lang="pt-B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92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97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80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80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178">
                <a:tc>
                  <a:txBody>
                    <a:bodyPr/>
                    <a:lstStyle/>
                    <a:p>
                      <a:r>
                        <a:rPr lang="pt-BR" sz="1100" b="1" i="0" u="none" strike="noStrike" baseline="0" dirty="0" smtClean="0">
                          <a:latin typeface="Helvetica" panose="020B0604020202020204" pitchFamily="34" charset="0"/>
                        </a:rPr>
                        <a:t>0005 – Gestão de Recursos Humanos</a:t>
                      </a:r>
                      <a:endParaRPr lang="pt-BR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0" i="0" u="none" strike="noStrike" baseline="0" dirty="0" smtClean="0">
                          <a:latin typeface="Helvetica" panose="020B0604020202020204" pitchFamily="34" charset="0"/>
                        </a:rPr>
                        <a:t>Serviços Administrativos</a:t>
                      </a:r>
                      <a:endParaRPr lang="pt-B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2247">
                <a:tc>
                  <a:txBody>
                    <a:bodyPr/>
                    <a:lstStyle/>
                    <a:p>
                      <a:r>
                        <a:rPr lang="pt-BR" sz="1100" b="1" i="0" u="none" strike="noStrike" baseline="0" dirty="0" smtClean="0">
                          <a:latin typeface="Helvetica" panose="020B0604020202020204" pitchFamily="34" charset="0"/>
                        </a:rPr>
                        <a:t>0007 – Campanha de Prevenção de Leishmaniose em Centros de Saúde</a:t>
                      </a:r>
                      <a:endParaRPr lang="pt-BR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0" i="0" u="none" strike="noStrike" baseline="0" dirty="0" smtClean="0">
                          <a:latin typeface="Helvetica" panose="020B0604020202020204" pitchFamily="34" charset="0"/>
                        </a:rPr>
                        <a:t>Centro com campanha implantada</a:t>
                      </a:r>
                      <a:endParaRPr lang="pt-B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100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178">
                <a:tc>
                  <a:txBody>
                    <a:bodyPr/>
                    <a:lstStyle/>
                    <a:p>
                      <a:r>
                        <a:rPr lang="pt-BR" sz="1100" b="1" i="0" u="none" strike="noStrike" baseline="0" dirty="0" smtClean="0">
                          <a:latin typeface="Helvetica" panose="020B0604020202020204" pitchFamily="34" charset="0"/>
                        </a:rPr>
                        <a:t>0008 – Ações de Vigilância da Dengue</a:t>
                      </a:r>
                      <a:endParaRPr lang="pt-BR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pt-B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Vistoria Realizada</a:t>
                      </a:r>
                      <a:endParaRPr kumimoji="0" lang="pt-BR" sz="1000" b="0" i="0" u="none" strike="noStrike" kern="1200" baseline="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0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4.478.021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3.747.029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3.859.876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192">
                <a:tc>
                  <a:txBody>
                    <a:bodyPr/>
                    <a:lstStyle/>
                    <a:p>
                      <a:pPr algn="l"/>
                      <a:r>
                        <a:rPr lang="pt-BR" sz="1100" b="1" dirty="0" smtClean="0"/>
                        <a:t>0009 – </a:t>
                      </a:r>
                      <a:r>
                        <a:rPr lang="pt-BR" sz="1100" b="1" i="0" u="none" strike="noStrike" baseline="0" dirty="0" smtClean="0">
                          <a:latin typeface="Helvetica" panose="020B0604020202020204" pitchFamily="34" charset="0"/>
                        </a:rPr>
                        <a:t>Ações de Atenção DST e AIDS – Prevenção, Assistência e Capacitação de multiplicadores</a:t>
                      </a:r>
                      <a:endParaRPr lang="pt-BR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0" i="0" u="none" strike="noStrike" baseline="0" dirty="0" smtClean="0">
                          <a:latin typeface="Helvetica" panose="020B0604020202020204" pitchFamily="34" charset="0"/>
                        </a:rPr>
                        <a:t>Turma Formada</a:t>
                      </a:r>
                      <a:endParaRPr lang="pt-B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0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94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60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60</a:t>
                      </a:r>
                      <a:endParaRPr lang="pt-B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166519"/>
            <a:ext cx="8424936" cy="597569"/>
          </a:xfrm>
        </p:spPr>
        <p:txBody>
          <a:bodyPr/>
          <a:lstStyle/>
          <a:p>
            <a:pPr algn="just"/>
            <a:r>
              <a:rPr lang="pt-BR" sz="1800" b="1" dirty="0">
                <a:solidFill>
                  <a:schemeClr val="tx1"/>
                </a:solidFill>
              </a:rPr>
              <a:t>AÇÃO </a:t>
            </a:r>
            <a:r>
              <a:rPr lang="pt-BR" sz="1800" b="1" dirty="0" smtClean="0">
                <a:solidFill>
                  <a:schemeClr val="tx1"/>
                </a:solidFill>
              </a:rPr>
              <a:t>2829 – Vigilância em Saúde  - Metas Físicas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3522" y="4613636"/>
            <a:ext cx="8733727" cy="400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0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19" y="1800943"/>
            <a:ext cx="3647092" cy="231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61187" y="1370710"/>
            <a:ext cx="8802045" cy="30461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3833" y="247202"/>
            <a:ext cx="8356755" cy="504056"/>
          </a:xfrm>
        </p:spPr>
        <p:txBody>
          <a:bodyPr/>
          <a:lstStyle/>
          <a:p>
            <a:r>
              <a:rPr lang="pt-BR" sz="2000" b="1" dirty="0" smtClean="0">
                <a:solidFill>
                  <a:schemeClr val="tx1"/>
                </a:solidFill>
              </a:rPr>
              <a:t>EXECUÇÃO EM 2016 - META FINANCEIRA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2" y="3931920"/>
            <a:ext cx="4543152" cy="1729812"/>
          </a:xfrm>
          <a:prstGeom prst="rect">
            <a:avLst/>
          </a:prstGeom>
        </p:spPr>
      </p:pic>
      <p:pic>
        <p:nvPicPr>
          <p:cNvPr id="1026" name="Picture 2" descr="http://www.aps.edu/about-us/superintendent/superintendent-search/images/check.png/image_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869" y="2073474"/>
            <a:ext cx="228258" cy="21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a/a2/X_mark.svg/2000px-X_mark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935484" y="1855948"/>
            <a:ext cx="188774" cy="2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a/a2/X_mark.svg/2000px-X_mark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910523" y="3328694"/>
            <a:ext cx="188774" cy="2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commons/thumb/a/a2/X_mark.svg/2000px-X_mark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906869" y="3034814"/>
            <a:ext cx="188774" cy="2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upload.wikimedia.org/wikipedia/commons/thumb/a/a2/X_mark.svg/2000px-X_mark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906776" y="2733822"/>
            <a:ext cx="188774" cy="2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807799" y="1734048"/>
            <a:ext cx="135802" cy="2431086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38403" y="5021649"/>
            <a:ext cx="3648960" cy="16029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dobrada 14"/>
          <p:cNvSpPr/>
          <p:nvPr/>
        </p:nvSpPr>
        <p:spPr>
          <a:xfrm rot="10800000">
            <a:off x="4609322" y="4421950"/>
            <a:ext cx="1430045" cy="305560"/>
          </a:xfrm>
          <a:prstGeom prst="bentArrow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" y="1689915"/>
            <a:ext cx="5179960" cy="28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www.aps.edu/about-us/superintendent/superintendent-search/images/check.png/image_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27" y="2379775"/>
            <a:ext cx="228258" cy="21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aps.edu/about-us/superintendent/superintendent-search/images/check.png/image_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034" y="3826065"/>
            <a:ext cx="228258" cy="21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aps.edu/about-us/superintendent/superintendent-search/images/check.png/image_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034" y="3544463"/>
            <a:ext cx="228258" cy="21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4" y="1347254"/>
            <a:ext cx="8370966" cy="229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3833" y="247202"/>
            <a:ext cx="8356755" cy="504056"/>
          </a:xfrm>
        </p:spPr>
        <p:txBody>
          <a:bodyPr/>
          <a:lstStyle/>
          <a:p>
            <a:r>
              <a:rPr lang="pt-BR" sz="2000" b="1" dirty="0" smtClean="0">
                <a:solidFill>
                  <a:schemeClr val="tx1"/>
                </a:solidFill>
              </a:rPr>
              <a:t>EXECUÇÃO EM 2015 - META FÍSICA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9284" y="2805403"/>
            <a:ext cx="8516921" cy="5038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673480"/>
              </p:ext>
            </p:extLst>
          </p:nvPr>
        </p:nvGraphicFramePr>
        <p:xfrm>
          <a:off x="5063904" y="3931971"/>
          <a:ext cx="29212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626"/>
                <a:gridCol w="14606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ANO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Nº DE CASOS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96.114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2014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3.037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2015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17.192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2016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 smtClean="0"/>
                        <a:t>154.765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89300" y="4526732"/>
            <a:ext cx="411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Informações sobre a Dengue em Belo Horizonte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6295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André Luiz Moreira dos Anjos</a:t>
            </a:r>
          </a:p>
          <a:p>
            <a:endParaRPr lang="pt-BR" dirty="0"/>
          </a:p>
          <a:p>
            <a:r>
              <a:rPr lang="pt-BR" dirty="0" smtClean="0"/>
              <a:t>andre.anjos@cge.mg.gov.br</a:t>
            </a:r>
          </a:p>
          <a:p>
            <a:endParaRPr lang="pt-BR" dirty="0"/>
          </a:p>
          <a:p>
            <a:r>
              <a:rPr lang="pt-BR" dirty="0" smtClean="0"/>
              <a:t>39158863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CONTATOS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334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Transparência e Informação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57250"/>
            <a:ext cx="1924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Transparência e Informação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0" y="1260820"/>
            <a:ext cx="8420437" cy="460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Transparência e Informação</a:t>
            </a:r>
            <a:endParaRPr lang="pt-BR" dirty="0"/>
          </a:p>
        </p:txBody>
      </p:sp>
      <p:pic>
        <p:nvPicPr>
          <p:cNvPr id="4098" name="Picture 2" descr="C:\Users\m1014078\Documents\Superintendência de Transparência\Curso de Orçamento da Câmara Municipal de Belo Horizonte\entenda-quais-sao-os-indicadores-para-gestao-de-pessoas-1100x5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2" y="1373862"/>
            <a:ext cx="8682273" cy="43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Portais de Transparência</a:t>
            </a:r>
            <a:endParaRPr lang="pt-BR" dirty="0"/>
          </a:p>
        </p:txBody>
      </p:sp>
      <p:sp>
        <p:nvSpPr>
          <p:cNvPr id="4" name="Nuvem 3"/>
          <p:cNvSpPr/>
          <p:nvPr/>
        </p:nvSpPr>
        <p:spPr>
          <a:xfrm>
            <a:off x="2670772" y="2326741"/>
            <a:ext cx="4128380" cy="2498756"/>
          </a:xfrm>
          <a:prstGeom prst="cloud">
            <a:avLst/>
          </a:prstGeom>
          <a:solidFill>
            <a:srgbClr val="65DB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LEI DE ACESSO A INFORMAÇÃO  </a:t>
            </a:r>
          </a:p>
          <a:p>
            <a:pPr algn="ctr"/>
            <a:r>
              <a:rPr lang="pt-BR" b="1" dirty="0" smtClean="0"/>
              <a:t>E </a:t>
            </a:r>
          </a:p>
          <a:p>
            <a:pPr algn="ctr"/>
            <a:r>
              <a:rPr lang="pt-BR" b="1" dirty="0" smtClean="0"/>
              <a:t>LEI DA TRANSPARÊNCIA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78" y="1021415"/>
            <a:ext cx="3585173" cy="255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79" y="3448883"/>
            <a:ext cx="3901570" cy="264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10" y="3817190"/>
            <a:ext cx="4111728" cy="22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6225"/>
            <a:ext cx="3742430" cy="310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2" y="841973"/>
            <a:ext cx="4474642" cy="34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65" y="849202"/>
            <a:ext cx="6715101" cy="52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7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SISTEMA ORÇAMENTÁRIO</a:t>
            </a:r>
            <a:endParaRPr lang="pt-BR" b="1" dirty="0"/>
          </a:p>
        </p:txBody>
      </p:sp>
      <p:pic>
        <p:nvPicPr>
          <p:cNvPr id="1026" name="Picture 2" descr="E:\Sistema orçamentá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808434"/>
            <a:ext cx="8124825" cy="507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7655" y="249498"/>
            <a:ext cx="7787208" cy="504056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Plano Plurianual de Ação Governamental</a:t>
            </a:r>
            <a:endParaRPr lang="pt-BR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34907"/>
              </p:ext>
            </p:extLst>
          </p:nvPr>
        </p:nvGraphicFramePr>
        <p:xfrm>
          <a:off x="973805" y="1544918"/>
          <a:ext cx="7351058" cy="338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5674"/>
                <a:gridCol w="2765384"/>
              </a:tblGrid>
              <a:tr h="66566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PLANO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 PLURIANUAL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LEI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5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Original: Exercícios 2014-2017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Lei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 nº 10.690/2013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5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Revisão 1: Exercícios 2015-2017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Lei nº 10.790/2014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5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Revisão 2: Exercícios 2016-2017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Lei nº 10.896/2015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1359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Revisão 3: Exercício 2017 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Lei nº 11.015/2016</a:t>
                      </a:r>
                      <a:endParaRPr kumimoji="0" lang="pt-BR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9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1068" y="228600"/>
            <a:ext cx="8464332" cy="551330"/>
          </a:xfrm>
        </p:spPr>
        <p:txBody>
          <a:bodyPr/>
          <a:lstStyle/>
          <a:p>
            <a:r>
              <a:rPr lang="pt-BR" b="1" dirty="0" smtClean="0">
                <a:solidFill>
                  <a:prstClr val="black"/>
                </a:solidFill>
              </a:rPr>
              <a:t>ÁREAS DE RESULTADO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8" y="1126751"/>
            <a:ext cx="7306046" cy="42520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1614" y="1126751"/>
            <a:ext cx="1394234" cy="123127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70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63671" y="1058965"/>
            <a:ext cx="8129392" cy="4565221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1600" b="1" dirty="0" smtClean="0"/>
              <a:t>Definir uma </a:t>
            </a:r>
            <a:r>
              <a:rPr lang="pt-BR" sz="1600" b="1" i="1" dirty="0" smtClean="0">
                <a:solidFill>
                  <a:srgbClr val="C00000"/>
                </a:solidFill>
              </a:rPr>
              <a:t>política pública de interesse</a:t>
            </a:r>
            <a:r>
              <a:rPr lang="pt-BR" sz="1600" b="1" dirty="0" smtClean="0"/>
              <a:t>. Ex. educação infantil, mobilidade urbana, resíduos sólidos, etc.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1600" b="1" dirty="0" smtClean="0"/>
              <a:t>Acessar </a:t>
            </a:r>
            <a:r>
              <a:rPr lang="pt-BR" sz="1600" b="1" dirty="0"/>
              <a:t>o </a:t>
            </a:r>
            <a:r>
              <a:rPr lang="pt-BR" sz="1600" b="1" i="1" dirty="0" smtClean="0">
                <a:solidFill>
                  <a:srgbClr val="C00000"/>
                </a:solidFill>
                <a:hlinkClick r:id="rId2"/>
              </a:rPr>
              <a:t>Plano Plurianual</a:t>
            </a:r>
            <a:r>
              <a:rPr lang="pt-BR" sz="1600" b="1" i="1" dirty="0" smtClean="0">
                <a:solidFill>
                  <a:srgbClr val="C00000"/>
                </a:solidFill>
              </a:rPr>
              <a:t> </a:t>
            </a:r>
            <a:r>
              <a:rPr lang="pt-BR" sz="1600" b="1" dirty="0" smtClean="0"/>
              <a:t>e escolher um </a:t>
            </a:r>
            <a:r>
              <a:rPr lang="pt-BR" sz="1600" b="1" i="1" dirty="0" smtClean="0">
                <a:solidFill>
                  <a:srgbClr val="C00000"/>
                </a:solidFill>
              </a:rPr>
              <a:t>Programa</a:t>
            </a:r>
            <a:r>
              <a:rPr lang="pt-BR" sz="1600" b="1" dirty="0" smtClean="0"/>
              <a:t> relacionado à política pública escolhida em </a:t>
            </a:r>
            <a:r>
              <a:rPr lang="pt-BR" sz="1600" b="1" dirty="0" smtClean="0">
                <a:hlinkClick r:id="rId3"/>
              </a:rPr>
              <a:t>“</a:t>
            </a:r>
            <a:r>
              <a:rPr lang="pt-BR" sz="1600" b="1" i="1" dirty="0" smtClean="0">
                <a:hlinkClick r:id="rId3"/>
              </a:rPr>
              <a:t>Relatório </a:t>
            </a:r>
            <a:r>
              <a:rPr lang="pt-BR" sz="1600" b="1" i="1" dirty="0">
                <a:hlinkClick r:id="rId3"/>
              </a:rPr>
              <a:t>Analítico de Programas por Área de Resultado</a:t>
            </a:r>
            <a:r>
              <a:rPr lang="pt-BR" sz="1600" b="1" dirty="0" smtClean="0">
                <a:hlinkClick r:id="rId3"/>
              </a:rPr>
              <a:t>”.</a:t>
            </a:r>
            <a:endParaRPr lang="pt-BR" sz="1600" b="1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1600" b="1" dirty="0"/>
              <a:t>Conhecer </a:t>
            </a:r>
            <a:r>
              <a:rPr lang="pt-BR" sz="1600" b="1" dirty="0" smtClean="0"/>
              <a:t>o </a:t>
            </a:r>
            <a:r>
              <a:rPr lang="pt-BR" sz="1600" b="1" i="1" dirty="0" smtClean="0">
                <a:solidFill>
                  <a:srgbClr val="C00000"/>
                </a:solidFill>
              </a:rPr>
              <a:t>Objetivo</a:t>
            </a:r>
            <a:r>
              <a:rPr lang="pt-BR" sz="1600" b="1" dirty="0" smtClean="0"/>
              <a:t> e o </a:t>
            </a:r>
            <a:r>
              <a:rPr lang="pt-BR" sz="1600" b="1" i="1" dirty="0" smtClean="0">
                <a:solidFill>
                  <a:srgbClr val="C00000"/>
                </a:solidFill>
              </a:rPr>
              <a:t>Público-alvo</a:t>
            </a:r>
            <a:r>
              <a:rPr lang="pt-BR" sz="1600" b="1" dirty="0" smtClean="0"/>
              <a:t> do Programa escolhido.</a:t>
            </a:r>
            <a:endParaRPr lang="pt-BR" sz="1600" b="1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1600" b="1" dirty="0"/>
              <a:t>Acessar o </a:t>
            </a:r>
            <a:r>
              <a:rPr lang="pt-BR" sz="1600" b="1" dirty="0">
                <a:hlinkClick r:id="rId4"/>
              </a:rPr>
              <a:t>“</a:t>
            </a:r>
            <a:r>
              <a:rPr lang="pt-BR" sz="1600" b="1" i="1" dirty="0">
                <a:hlinkClick r:id="rId4"/>
              </a:rPr>
              <a:t>Demonstrativo Físico e Financeiro do Programa por Área de Resultado</a:t>
            </a:r>
            <a:r>
              <a:rPr lang="pt-BR" sz="1600" b="1" dirty="0" smtClean="0">
                <a:hlinkClick r:id="rId4"/>
              </a:rPr>
              <a:t>” </a:t>
            </a:r>
            <a:r>
              <a:rPr lang="pt-BR" sz="1600" b="1" dirty="0" smtClean="0"/>
              <a:t>para conhecer a estrutura do Programa escolhido.</a:t>
            </a:r>
            <a:endParaRPr lang="pt-BR" sz="1600" b="1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1600" b="1" dirty="0"/>
              <a:t>Conhecer as </a:t>
            </a:r>
            <a:r>
              <a:rPr lang="pt-BR" sz="1600" b="1" i="1" dirty="0">
                <a:solidFill>
                  <a:srgbClr val="C00000"/>
                </a:solidFill>
              </a:rPr>
              <a:t>Ações</a:t>
            </a:r>
            <a:r>
              <a:rPr lang="pt-BR" sz="1600" b="1" dirty="0"/>
              <a:t> que integram o</a:t>
            </a:r>
            <a:r>
              <a:rPr lang="pt-BR" sz="1600" b="1" dirty="0" smtClean="0"/>
              <a:t> Programa e selecionar aquela de seu interesse.</a:t>
            </a:r>
            <a:endParaRPr lang="pt-BR" sz="1600" b="1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1600" b="1" dirty="0"/>
              <a:t>Selecionar </a:t>
            </a:r>
            <a:r>
              <a:rPr lang="pt-BR" sz="1600" b="1" dirty="0" smtClean="0"/>
              <a:t>uma </a:t>
            </a:r>
            <a:r>
              <a:rPr lang="pt-BR" sz="1600" b="1" i="1" dirty="0" err="1" smtClean="0">
                <a:solidFill>
                  <a:srgbClr val="C00000"/>
                </a:solidFill>
              </a:rPr>
              <a:t>Subação</a:t>
            </a:r>
            <a:r>
              <a:rPr lang="pt-BR" sz="1600" b="1" dirty="0" smtClean="0"/>
              <a:t> que integra a Ação do Programa. </a:t>
            </a:r>
            <a:endParaRPr lang="pt-BR" sz="1600" b="1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1600" b="1" dirty="0"/>
              <a:t>Conhecer os </a:t>
            </a:r>
            <a:r>
              <a:rPr lang="pt-BR" sz="1600" b="1" i="1" dirty="0">
                <a:solidFill>
                  <a:srgbClr val="C00000"/>
                </a:solidFill>
              </a:rPr>
              <a:t>Produtos</a:t>
            </a:r>
            <a:r>
              <a:rPr lang="pt-BR" sz="1600" b="1" dirty="0"/>
              <a:t> e as </a:t>
            </a:r>
            <a:r>
              <a:rPr lang="pt-BR" sz="1600" b="1" i="1" dirty="0">
                <a:solidFill>
                  <a:srgbClr val="C00000"/>
                </a:solidFill>
              </a:rPr>
              <a:t>Metas</a:t>
            </a:r>
            <a:r>
              <a:rPr lang="pt-BR" sz="1600" b="1" dirty="0"/>
              <a:t> </a:t>
            </a:r>
            <a:r>
              <a:rPr lang="pt-BR" sz="1600" b="1" dirty="0" smtClean="0"/>
              <a:t>previstos na </a:t>
            </a:r>
            <a:r>
              <a:rPr lang="pt-BR" sz="1600" b="1" dirty="0" err="1" smtClean="0"/>
              <a:t>Subação</a:t>
            </a:r>
            <a:r>
              <a:rPr lang="pt-BR" sz="1600" b="1" dirty="0" smtClean="0"/>
              <a:t>. </a:t>
            </a:r>
            <a:endParaRPr lang="pt-BR" sz="1600" b="1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1600" b="1" dirty="0"/>
              <a:t>Verificar a presença </a:t>
            </a:r>
            <a:r>
              <a:rPr lang="pt-BR" sz="1600" b="1" dirty="0" smtClean="0"/>
              <a:t>da </a:t>
            </a:r>
            <a:r>
              <a:rPr lang="pt-BR" sz="1600" b="1" dirty="0" err="1" smtClean="0"/>
              <a:t>Subação</a:t>
            </a:r>
            <a:r>
              <a:rPr lang="pt-BR" sz="1600" b="1" dirty="0" smtClean="0"/>
              <a:t> </a:t>
            </a:r>
            <a:r>
              <a:rPr lang="pt-BR" sz="1600" b="1" dirty="0"/>
              <a:t>nos demais </a:t>
            </a:r>
            <a:r>
              <a:rPr lang="pt-BR" sz="1600" b="1" dirty="0" smtClean="0"/>
              <a:t>exercícios do Plano Plurianual 2014-2017.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1600" b="1" dirty="0" smtClean="0"/>
              <a:t>Acessar os </a:t>
            </a:r>
            <a:r>
              <a:rPr lang="pt-BR" sz="1600" b="1" i="1" dirty="0" smtClean="0">
                <a:solidFill>
                  <a:srgbClr val="C00000"/>
                </a:solidFill>
              </a:rPr>
              <a:t>relatórios de execução orçamentária </a:t>
            </a:r>
            <a:r>
              <a:rPr lang="pt-BR" sz="1600" b="1" i="1" dirty="0" smtClean="0"/>
              <a:t>(</a:t>
            </a:r>
            <a:r>
              <a:rPr lang="pt-BR" sz="1600" b="1" i="1" dirty="0" smtClean="0">
                <a:solidFill>
                  <a:srgbClr val="C00000"/>
                </a:solidFill>
                <a:hlinkClick r:id="rId5"/>
              </a:rPr>
              <a:t>metas físicas</a:t>
            </a:r>
            <a:r>
              <a:rPr lang="pt-BR" sz="1600" b="1" i="1" dirty="0" smtClean="0">
                <a:solidFill>
                  <a:srgbClr val="C00000"/>
                </a:solidFill>
              </a:rPr>
              <a:t> </a:t>
            </a:r>
            <a:r>
              <a:rPr lang="pt-BR" sz="1600" b="1" i="1" dirty="0" smtClean="0"/>
              <a:t>e</a:t>
            </a:r>
            <a:r>
              <a:rPr lang="pt-BR" sz="1600" b="1" i="1" dirty="0" smtClean="0">
                <a:solidFill>
                  <a:srgbClr val="C00000"/>
                </a:solidFill>
              </a:rPr>
              <a:t> </a:t>
            </a:r>
            <a:r>
              <a:rPr lang="pt-BR" sz="1600" b="1" i="1" dirty="0" smtClean="0">
                <a:solidFill>
                  <a:srgbClr val="C00000"/>
                </a:solidFill>
                <a:hlinkClick r:id="rId6"/>
              </a:rPr>
              <a:t>metas financeiras</a:t>
            </a:r>
            <a:r>
              <a:rPr lang="pt-BR" sz="1600" b="1" i="1" dirty="0" smtClean="0"/>
              <a:t>)</a:t>
            </a:r>
            <a:r>
              <a:rPr lang="pt-BR" sz="1600" b="1" i="1" dirty="0" smtClean="0">
                <a:solidFill>
                  <a:srgbClr val="C00000"/>
                </a:solidFill>
              </a:rPr>
              <a:t> </a:t>
            </a:r>
            <a:r>
              <a:rPr lang="pt-BR" sz="1600" b="1" dirty="0" smtClean="0"/>
              <a:t>e localizar a </a:t>
            </a:r>
            <a:r>
              <a:rPr lang="pt-BR" sz="1600" b="1" dirty="0" err="1" smtClean="0"/>
              <a:t>Subação</a:t>
            </a:r>
            <a:r>
              <a:rPr lang="pt-BR" sz="1600" b="1" dirty="0" smtClean="0"/>
              <a:t> escolhida</a:t>
            </a:r>
            <a:r>
              <a:rPr lang="pt-BR" sz="1700" b="1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294" y="234908"/>
            <a:ext cx="8626642" cy="504056"/>
          </a:xfrm>
        </p:spPr>
        <p:txBody>
          <a:bodyPr>
            <a:normAutofit/>
          </a:bodyPr>
          <a:lstStyle/>
          <a:p>
            <a:r>
              <a:rPr lang="pt-BR" sz="2300" b="1" dirty="0" smtClean="0">
                <a:solidFill>
                  <a:schemeClr val="tx1"/>
                </a:solidFill>
              </a:rPr>
              <a:t>MONITORAMENTO DA EXECUÇÃO ORÇAMENTÁRIA</a:t>
            </a:r>
            <a:endParaRPr lang="pt-BR" sz="2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736</Words>
  <Application>Microsoft Office PowerPoint</Application>
  <PresentationFormat>Apresentação na tela (4:3)</PresentationFormat>
  <Paragraphs>194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Origem</vt:lpstr>
      <vt:lpstr>Orçamento Público e Mecanismos de Participação</vt:lpstr>
      <vt:lpstr>Transparência e Informação</vt:lpstr>
      <vt:lpstr>Transparência e Informação</vt:lpstr>
      <vt:lpstr>Transparência e Informação</vt:lpstr>
      <vt:lpstr>Portais de Transparência</vt:lpstr>
      <vt:lpstr>SISTEMA ORÇAMENTÁRIO</vt:lpstr>
      <vt:lpstr>Plano Plurianual de Ação Governamental</vt:lpstr>
      <vt:lpstr>ÁREAS DE RESULTADO</vt:lpstr>
      <vt:lpstr>MONITORAMENTO DA EXECUÇÃO ORÇAMENTÁRIA</vt:lpstr>
      <vt:lpstr>ÁREA DE RESULTADO:           CIDADE SAUDÁVEL</vt:lpstr>
      <vt:lpstr>ÁREA DE RESULTADO:          Cidade Saudável       </vt:lpstr>
      <vt:lpstr>VIGILÂNCIA EM SAÚDE</vt:lpstr>
      <vt:lpstr>PROGRAMA 163 - Promoção e Proteção às Crianças e Adolescentes e suas Famílias </vt:lpstr>
      <vt:lpstr>Apresentação do PowerPoint</vt:lpstr>
      <vt:lpstr>Programa 028 – Vigilância em Saúde</vt:lpstr>
      <vt:lpstr>AÇÃO 2829 – Vigilância em Saúde  - Metas Físicas</vt:lpstr>
      <vt:lpstr>EXECUÇÃO EM 2016 - META FINANCEIRA</vt:lpstr>
      <vt:lpstr>EXECUÇÃO EM 2015 - META FÍSICA</vt:lpstr>
      <vt:lpstr>CONTATOS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Gisela</dc:creator>
  <cp:lastModifiedBy>Andre Luiz Moreira dos Anjos</cp:lastModifiedBy>
  <cp:revision>151</cp:revision>
  <dcterms:created xsi:type="dcterms:W3CDTF">2016-05-01T08:32:01Z</dcterms:created>
  <dcterms:modified xsi:type="dcterms:W3CDTF">2017-04-25T20:30:45Z</dcterms:modified>
</cp:coreProperties>
</file>