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13" r:id="rId5"/>
  </p:sldMasterIdLst>
  <p:notesMasterIdLst>
    <p:notesMasterId r:id="rId71"/>
  </p:notesMasterIdLst>
  <p:sldIdLst>
    <p:sldId id="256" r:id="rId6"/>
    <p:sldId id="257" r:id="rId7"/>
    <p:sldId id="366" r:id="rId8"/>
    <p:sldId id="407" r:id="rId9"/>
    <p:sldId id="368" r:id="rId10"/>
    <p:sldId id="363" r:id="rId11"/>
    <p:sldId id="372" r:id="rId12"/>
    <p:sldId id="364" r:id="rId13"/>
    <p:sldId id="365" r:id="rId14"/>
    <p:sldId id="384" r:id="rId15"/>
    <p:sldId id="373" r:id="rId16"/>
    <p:sldId id="332" r:id="rId17"/>
    <p:sldId id="388" r:id="rId18"/>
    <p:sldId id="259" r:id="rId19"/>
    <p:sldId id="325" r:id="rId20"/>
    <p:sldId id="375" r:id="rId21"/>
    <p:sldId id="398" r:id="rId22"/>
    <p:sldId id="327" r:id="rId23"/>
    <p:sldId id="376" r:id="rId24"/>
    <p:sldId id="330" r:id="rId25"/>
    <p:sldId id="334" r:id="rId26"/>
    <p:sldId id="333" r:id="rId27"/>
    <p:sldId id="265" r:id="rId28"/>
    <p:sldId id="266" r:id="rId29"/>
    <p:sldId id="377" r:id="rId30"/>
    <p:sldId id="399" r:id="rId31"/>
    <p:sldId id="400" r:id="rId32"/>
    <p:sldId id="401" r:id="rId33"/>
    <p:sldId id="408" r:id="rId34"/>
    <p:sldId id="402" r:id="rId35"/>
    <p:sldId id="403" r:id="rId36"/>
    <p:sldId id="404" r:id="rId37"/>
    <p:sldId id="405" r:id="rId38"/>
    <p:sldId id="406" r:id="rId39"/>
    <p:sldId id="335" r:id="rId40"/>
    <p:sldId id="336" r:id="rId41"/>
    <p:sldId id="392" r:id="rId42"/>
    <p:sldId id="338" r:id="rId43"/>
    <p:sldId id="339" r:id="rId44"/>
    <p:sldId id="340" r:id="rId45"/>
    <p:sldId id="341" r:id="rId46"/>
    <p:sldId id="342" r:id="rId47"/>
    <p:sldId id="343" r:id="rId48"/>
    <p:sldId id="344" r:id="rId49"/>
    <p:sldId id="345" r:id="rId50"/>
    <p:sldId id="346" r:id="rId51"/>
    <p:sldId id="347" r:id="rId52"/>
    <p:sldId id="348" r:id="rId53"/>
    <p:sldId id="390" r:id="rId54"/>
    <p:sldId id="299" r:id="rId55"/>
    <p:sldId id="300" r:id="rId56"/>
    <p:sldId id="382" r:id="rId57"/>
    <p:sldId id="301" r:id="rId58"/>
    <p:sldId id="395" r:id="rId59"/>
    <p:sldId id="357" r:id="rId60"/>
    <p:sldId id="358" r:id="rId61"/>
    <p:sldId id="308" r:id="rId62"/>
    <p:sldId id="359" r:id="rId63"/>
    <p:sldId id="396" r:id="rId64"/>
    <p:sldId id="397" r:id="rId65"/>
    <p:sldId id="312" r:id="rId66"/>
    <p:sldId id="321" r:id="rId67"/>
    <p:sldId id="369" r:id="rId68"/>
    <p:sldId id="370" r:id="rId69"/>
    <p:sldId id="322" r:id="rId70"/>
  </p:sldIdLst>
  <p:sldSz cx="9144000" cy="6858000" type="screen4x3"/>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A66"/>
    <a:srgbClr val="96FF8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4" autoAdjust="0"/>
    <p:restoredTop sz="85009" autoAdjust="0"/>
  </p:normalViewPr>
  <p:slideViewPr>
    <p:cSldViewPr>
      <p:cViewPr>
        <p:scale>
          <a:sx n="94" d="100"/>
          <a:sy n="94" d="100"/>
        </p:scale>
        <p:origin x="-1400"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6C2C3-7EF7-466B-ADCA-12E4688243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CAD9EB54-235E-447B-8463-1EBC2E7B0FF0}">
      <dgm:prSet phldrT="[Texto]" custT="1"/>
      <dgm:spPr/>
      <dgm:t>
        <a:bodyPr/>
        <a:lstStyle/>
        <a:p>
          <a:r>
            <a:rPr lang="pt-BR" sz="1600" baseline="0" dirty="0" smtClean="0"/>
            <a:t>INSTITUCIONAL</a:t>
          </a:r>
          <a:endParaRPr lang="pt-BR" sz="1600" baseline="0" dirty="0"/>
        </a:p>
      </dgm:t>
    </dgm:pt>
    <dgm:pt modelId="{3B033212-3D84-46F5-9231-2F5EB2769DA9}" type="parTrans" cxnId="{8104D76A-5806-436C-82C8-609A3ED4EB41}">
      <dgm:prSet/>
      <dgm:spPr/>
      <dgm:t>
        <a:bodyPr/>
        <a:lstStyle/>
        <a:p>
          <a:endParaRPr lang="pt-BR"/>
        </a:p>
      </dgm:t>
    </dgm:pt>
    <dgm:pt modelId="{EB912608-2686-490C-B1FF-F14C8ADFDB38}" type="sibTrans" cxnId="{8104D76A-5806-436C-82C8-609A3ED4EB41}">
      <dgm:prSet/>
      <dgm:spPr/>
      <dgm:t>
        <a:bodyPr/>
        <a:lstStyle/>
        <a:p>
          <a:endParaRPr lang="pt-BR"/>
        </a:p>
      </dgm:t>
    </dgm:pt>
    <dgm:pt modelId="{503CBD99-40DD-44F4-919A-24F527A31984}">
      <dgm:prSet phldrT="[Texto]"/>
      <dgm:spPr/>
      <dgm:t>
        <a:bodyPr/>
        <a:lstStyle/>
        <a:p>
          <a:r>
            <a:rPr lang="pt-BR" dirty="0" smtClean="0"/>
            <a:t>Órgão</a:t>
          </a:r>
          <a:endParaRPr lang="pt-BR" dirty="0"/>
        </a:p>
      </dgm:t>
    </dgm:pt>
    <dgm:pt modelId="{57D0BC51-776A-49B1-AC3D-8BB2082E3308}" type="parTrans" cxnId="{C5632A7D-3691-471E-8275-B27DC677F0D9}">
      <dgm:prSet/>
      <dgm:spPr/>
      <dgm:t>
        <a:bodyPr/>
        <a:lstStyle/>
        <a:p>
          <a:endParaRPr lang="pt-BR"/>
        </a:p>
      </dgm:t>
    </dgm:pt>
    <dgm:pt modelId="{B365512E-1A1A-4058-B5FD-8191A8DB0AFA}" type="sibTrans" cxnId="{C5632A7D-3691-471E-8275-B27DC677F0D9}">
      <dgm:prSet/>
      <dgm:spPr/>
      <dgm:t>
        <a:bodyPr/>
        <a:lstStyle/>
        <a:p>
          <a:endParaRPr lang="pt-BR"/>
        </a:p>
      </dgm:t>
    </dgm:pt>
    <dgm:pt modelId="{F108A2FE-9852-4ADD-8F82-DD6FD0832DDA}">
      <dgm:prSet phldrT="[Texto]"/>
      <dgm:spPr/>
      <dgm:t>
        <a:bodyPr/>
        <a:lstStyle/>
        <a:p>
          <a:r>
            <a:rPr lang="pt-BR" dirty="0" smtClean="0"/>
            <a:t>Unidade Orçamentária</a:t>
          </a:r>
          <a:endParaRPr lang="pt-BR" dirty="0"/>
        </a:p>
      </dgm:t>
    </dgm:pt>
    <dgm:pt modelId="{9EDC9347-BDE2-470B-A64D-58B84FBD119C}" type="parTrans" cxnId="{9CEB9EEB-1D7B-4B39-A41C-AF48B9CA766D}">
      <dgm:prSet/>
      <dgm:spPr/>
      <dgm:t>
        <a:bodyPr/>
        <a:lstStyle/>
        <a:p>
          <a:endParaRPr lang="pt-BR"/>
        </a:p>
      </dgm:t>
    </dgm:pt>
    <dgm:pt modelId="{4A704DDC-4E9F-4390-AC50-81DD642F4968}" type="sibTrans" cxnId="{9CEB9EEB-1D7B-4B39-A41C-AF48B9CA766D}">
      <dgm:prSet/>
      <dgm:spPr/>
      <dgm:t>
        <a:bodyPr/>
        <a:lstStyle/>
        <a:p>
          <a:endParaRPr lang="pt-BR"/>
        </a:p>
      </dgm:t>
    </dgm:pt>
    <dgm:pt modelId="{39CD54A6-3E5E-4904-B423-93ABD893BE2D}">
      <dgm:prSet phldrT="[Texto]"/>
      <dgm:spPr/>
      <dgm:t>
        <a:bodyPr/>
        <a:lstStyle/>
        <a:p>
          <a:r>
            <a:rPr lang="pt-BR" dirty="0" smtClean="0"/>
            <a:t>Unidade administrativa</a:t>
          </a:r>
          <a:endParaRPr lang="pt-BR" dirty="0"/>
        </a:p>
      </dgm:t>
    </dgm:pt>
    <dgm:pt modelId="{9DF27B74-6407-42C3-A7CF-D12228607BF8}" type="parTrans" cxnId="{11D81B2C-1658-42F2-9588-69856584B436}">
      <dgm:prSet/>
      <dgm:spPr/>
      <dgm:t>
        <a:bodyPr/>
        <a:lstStyle/>
        <a:p>
          <a:endParaRPr lang="pt-BR"/>
        </a:p>
      </dgm:t>
    </dgm:pt>
    <dgm:pt modelId="{22B00699-E911-4C39-9022-F45C3BE532A2}" type="sibTrans" cxnId="{11D81B2C-1658-42F2-9588-69856584B436}">
      <dgm:prSet/>
      <dgm:spPr/>
      <dgm:t>
        <a:bodyPr/>
        <a:lstStyle/>
        <a:p>
          <a:endParaRPr lang="pt-BR"/>
        </a:p>
      </dgm:t>
    </dgm:pt>
    <dgm:pt modelId="{5ABBCAB5-1E13-447D-95BD-E1A73A78A155}" type="pres">
      <dgm:prSet presAssocID="{D096C2C3-7EF7-466B-ADCA-12E468824343}" presName="hierChild1" presStyleCnt="0">
        <dgm:presLayoutVars>
          <dgm:orgChart val="1"/>
          <dgm:chPref val="1"/>
          <dgm:dir/>
          <dgm:animOne val="branch"/>
          <dgm:animLvl val="lvl"/>
          <dgm:resizeHandles/>
        </dgm:presLayoutVars>
      </dgm:prSet>
      <dgm:spPr/>
      <dgm:t>
        <a:bodyPr/>
        <a:lstStyle/>
        <a:p>
          <a:endParaRPr lang="en-US"/>
        </a:p>
      </dgm:t>
    </dgm:pt>
    <dgm:pt modelId="{93900ED1-4CC7-4B0D-B563-7BC7242D9447}" type="pres">
      <dgm:prSet presAssocID="{CAD9EB54-235E-447B-8463-1EBC2E7B0FF0}" presName="hierRoot1" presStyleCnt="0">
        <dgm:presLayoutVars>
          <dgm:hierBranch val="init"/>
        </dgm:presLayoutVars>
      </dgm:prSet>
      <dgm:spPr/>
    </dgm:pt>
    <dgm:pt modelId="{05406710-E401-4C8A-8CF1-91830F003616}" type="pres">
      <dgm:prSet presAssocID="{CAD9EB54-235E-447B-8463-1EBC2E7B0FF0}" presName="rootComposite1" presStyleCnt="0"/>
      <dgm:spPr/>
    </dgm:pt>
    <dgm:pt modelId="{BDCA18E0-D0E8-45B4-BD2F-DA36D5577F5F}" type="pres">
      <dgm:prSet presAssocID="{CAD9EB54-235E-447B-8463-1EBC2E7B0FF0}" presName="rootText1" presStyleLbl="node0" presStyleIdx="0" presStyleCnt="1" custScaleX="143577" custScaleY="48994" custLinFactNeighborX="-2525" custLinFactNeighborY="-89099">
        <dgm:presLayoutVars>
          <dgm:chPref val="3"/>
        </dgm:presLayoutVars>
      </dgm:prSet>
      <dgm:spPr/>
      <dgm:t>
        <a:bodyPr/>
        <a:lstStyle/>
        <a:p>
          <a:endParaRPr lang="en-US"/>
        </a:p>
      </dgm:t>
    </dgm:pt>
    <dgm:pt modelId="{6BBE15F4-9839-4BFB-B364-E3979DEE00A6}" type="pres">
      <dgm:prSet presAssocID="{CAD9EB54-235E-447B-8463-1EBC2E7B0FF0}" presName="rootConnector1" presStyleLbl="node1" presStyleIdx="0" presStyleCnt="0"/>
      <dgm:spPr/>
      <dgm:t>
        <a:bodyPr/>
        <a:lstStyle/>
        <a:p>
          <a:endParaRPr lang="en-US"/>
        </a:p>
      </dgm:t>
    </dgm:pt>
    <dgm:pt modelId="{0E235CAB-D3E9-45A0-9C0A-534DEDA51AB3}" type="pres">
      <dgm:prSet presAssocID="{CAD9EB54-235E-447B-8463-1EBC2E7B0FF0}" presName="hierChild2" presStyleCnt="0"/>
      <dgm:spPr/>
    </dgm:pt>
    <dgm:pt modelId="{AD6A7EA6-BD07-4C4B-83A0-528652FCE977}" type="pres">
      <dgm:prSet presAssocID="{57D0BC51-776A-49B1-AC3D-8BB2082E3308}" presName="Name37" presStyleLbl="parChTrans1D2" presStyleIdx="0" presStyleCnt="3"/>
      <dgm:spPr/>
      <dgm:t>
        <a:bodyPr/>
        <a:lstStyle/>
        <a:p>
          <a:endParaRPr lang="en-US"/>
        </a:p>
      </dgm:t>
    </dgm:pt>
    <dgm:pt modelId="{B788434D-795F-4553-8655-3BAAAE5B35FE}" type="pres">
      <dgm:prSet presAssocID="{503CBD99-40DD-44F4-919A-24F527A31984}" presName="hierRoot2" presStyleCnt="0">
        <dgm:presLayoutVars>
          <dgm:hierBranch val="init"/>
        </dgm:presLayoutVars>
      </dgm:prSet>
      <dgm:spPr/>
    </dgm:pt>
    <dgm:pt modelId="{3567EBCA-034A-48B0-96C3-3EA1E2C0AF83}" type="pres">
      <dgm:prSet presAssocID="{503CBD99-40DD-44F4-919A-24F527A31984}" presName="rootComposite" presStyleCnt="0"/>
      <dgm:spPr/>
    </dgm:pt>
    <dgm:pt modelId="{53E76DE7-9D4E-4D5F-A8E0-4D430C2AF9C1}" type="pres">
      <dgm:prSet presAssocID="{503CBD99-40DD-44F4-919A-24F527A31984}" presName="rootText" presStyleLbl="node2" presStyleIdx="0" presStyleCnt="3" custScaleY="56149">
        <dgm:presLayoutVars>
          <dgm:chPref val="3"/>
        </dgm:presLayoutVars>
      </dgm:prSet>
      <dgm:spPr/>
      <dgm:t>
        <a:bodyPr/>
        <a:lstStyle/>
        <a:p>
          <a:endParaRPr lang="pt-BR"/>
        </a:p>
      </dgm:t>
    </dgm:pt>
    <dgm:pt modelId="{6F942339-8802-4E85-8E85-D3A728A56960}" type="pres">
      <dgm:prSet presAssocID="{503CBD99-40DD-44F4-919A-24F527A31984}" presName="rootConnector" presStyleLbl="node2" presStyleIdx="0" presStyleCnt="3"/>
      <dgm:spPr/>
      <dgm:t>
        <a:bodyPr/>
        <a:lstStyle/>
        <a:p>
          <a:endParaRPr lang="en-US"/>
        </a:p>
      </dgm:t>
    </dgm:pt>
    <dgm:pt modelId="{2E584495-3121-4872-8D63-8A1879E19DF8}" type="pres">
      <dgm:prSet presAssocID="{503CBD99-40DD-44F4-919A-24F527A31984}" presName="hierChild4" presStyleCnt="0"/>
      <dgm:spPr/>
    </dgm:pt>
    <dgm:pt modelId="{F95A934D-5A6B-4A07-9D3D-1E1B9DFCEFCE}" type="pres">
      <dgm:prSet presAssocID="{503CBD99-40DD-44F4-919A-24F527A31984}" presName="hierChild5" presStyleCnt="0"/>
      <dgm:spPr/>
    </dgm:pt>
    <dgm:pt modelId="{9B2DF848-D462-47D1-AA6B-5C69E2B824D9}" type="pres">
      <dgm:prSet presAssocID="{9EDC9347-BDE2-470B-A64D-58B84FBD119C}" presName="Name37" presStyleLbl="parChTrans1D2" presStyleIdx="1" presStyleCnt="3"/>
      <dgm:spPr/>
      <dgm:t>
        <a:bodyPr/>
        <a:lstStyle/>
        <a:p>
          <a:endParaRPr lang="en-US"/>
        </a:p>
      </dgm:t>
    </dgm:pt>
    <dgm:pt modelId="{9EC33A25-6719-444D-8B07-D0628A4AFF35}" type="pres">
      <dgm:prSet presAssocID="{F108A2FE-9852-4ADD-8F82-DD6FD0832DDA}" presName="hierRoot2" presStyleCnt="0">
        <dgm:presLayoutVars>
          <dgm:hierBranch val="init"/>
        </dgm:presLayoutVars>
      </dgm:prSet>
      <dgm:spPr/>
    </dgm:pt>
    <dgm:pt modelId="{BD86A727-9AC0-440F-B72F-9FD46B29BB30}" type="pres">
      <dgm:prSet presAssocID="{F108A2FE-9852-4ADD-8F82-DD6FD0832DDA}" presName="rootComposite" presStyleCnt="0"/>
      <dgm:spPr/>
    </dgm:pt>
    <dgm:pt modelId="{B93AD5AB-40D9-4C5D-A7A7-D8852F339690}" type="pres">
      <dgm:prSet presAssocID="{F108A2FE-9852-4ADD-8F82-DD6FD0832DDA}" presName="rootText" presStyleLbl="node2" presStyleIdx="1" presStyleCnt="3" custScaleY="60863">
        <dgm:presLayoutVars>
          <dgm:chPref val="3"/>
        </dgm:presLayoutVars>
      </dgm:prSet>
      <dgm:spPr/>
      <dgm:t>
        <a:bodyPr/>
        <a:lstStyle/>
        <a:p>
          <a:endParaRPr lang="en-US"/>
        </a:p>
      </dgm:t>
    </dgm:pt>
    <dgm:pt modelId="{F229F0DB-6FB8-4227-8463-888A949863BC}" type="pres">
      <dgm:prSet presAssocID="{F108A2FE-9852-4ADD-8F82-DD6FD0832DDA}" presName="rootConnector" presStyleLbl="node2" presStyleIdx="1" presStyleCnt="3"/>
      <dgm:spPr/>
      <dgm:t>
        <a:bodyPr/>
        <a:lstStyle/>
        <a:p>
          <a:endParaRPr lang="en-US"/>
        </a:p>
      </dgm:t>
    </dgm:pt>
    <dgm:pt modelId="{1D3FB5AD-8A95-4A53-B0F7-D3B2AF40E2F0}" type="pres">
      <dgm:prSet presAssocID="{F108A2FE-9852-4ADD-8F82-DD6FD0832DDA}" presName="hierChild4" presStyleCnt="0"/>
      <dgm:spPr/>
    </dgm:pt>
    <dgm:pt modelId="{3A42B295-C782-42E5-9B67-179FAA97C0C9}" type="pres">
      <dgm:prSet presAssocID="{F108A2FE-9852-4ADD-8F82-DD6FD0832DDA}" presName="hierChild5" presStyleCnt="0"/>
      <dgm:spPr/>
    </dgm:pt>
    <dgm:pt modelId="{741DEDC3-F803-42E8-828C-F49603477914}" type="pres">
      <dgm:prSet presAssocID="{9DF27B74-6407-42C3-A7CF-D12228607BF8}" presName="Name37" presStyleLbl="parChTrans1D2" presStyleIdx="2" presStyleCnt="3"/>
      <dgm:spPr/>
      <dgm:t>
        <a:bodyPr/>
        <a:lstStyle/>
        <a:p>
          <a:endParaRPr lang="en-US"/>
        </a:p>
      </dgm:t>
    </dgm:pt>
    <dgm:pt modelId="{43EE9B09-CC08-46BF-9370-3FEE1717D859}" type="pres">
      <dgm:prSet presAssocID="{39CD54A6-3E5E-4904-B423-93ABD893BE2D}" presName="hierRoot2" presStyleCnt="0">
        <dgm:presLayoutVars>
          <dgm:hierBranch val="init"/>
        </dgm:presLayoutVars>
      </dgm:prSet>
      <dgm:spPr/>
    </dgm:pt>
    <dgm:pt modelId="{C514F53C-AEA0-4227-8E9A-BBCCD3EB2172}" type="pres">
      <dgm:prSet presAssocID="{39CD54A6-3E5E-4904-B423-93ABD893BE2D}" presName="rootComposite" presStyleCnt="0"/>
      <dgm:spPr/>
    </dgm:pt>
    <dgm:pt modelId="{0FB522DC-0E60-4174-865D-71763C7DC52C}" type="pres">
      <dgm:prSet presAssocID="{39CD54A6-3E5E-4904-B423-93ABD893BE2D}" presName="rootText" presStyleLbl="node2" presStyleIdx="2" presStyleCnt="3" custAng="0" custScaleY="58838">
        <dgm:presLayoutVars>
          <dgm:chPref val="3"/>
        </dgm:presLayoutVars>
      </dgm:prSet>
      <dgm:spPr/>
      <dgm:t>
        <a:bodyPr/>
        <a:lstStyle/>
        <a:p>
          <a:endParaRPr lang="en-US"/>
        </a:p>
      </dgm:t>
    </dgm:pt>
    <dgm:pt modelId="{B6EDB2EF-C641-44DE-BCBA-7632324A7287}" type="pres">
      <dgm:prSet presAssocID="{39CD54A6-3E5E-4904-B423-93ABD893BE2D}" presName="rootConnector" presStyleLbl="node2" presStyleIdx="2" presStyleCnt="3"/>
      <dgm:spPr/>
      <dgm:t>
        <a:bodyPr/>
        <a:lstStyle/>
        <a:p>
          <a:endParaRPr lang="en-US"/>
        </a:p>
      </dgm:t>
    </dgm:pt>
    <dgm:pt modelId="{3DC31B42-5147-450F-B325-0AD3056F40EB}" type="pres">
      <dgm:prSet presAssocID="{39CD54A6-3E5E-4904-B423-93ABD893BE2D}" presName="hierChild4" presStyleCnt="0"/>
      <dgm:spPr/>
    </dgm:pt>
    <dgm:pt modelId="{EA89FFC8-BF65-446E-AAE1-47055E033774}" type="pres">
      <dgm:prSet presAssocID="{39CD54A6-3E5E-4904-B423-93ABD893BE2D}" presName="hierChild5" presStyleCnt="0"/>
      <dgm:spPr/>
    </dgm:pt>
    <dgm:pt modelId="{2B12D8F7-D126-46EF-B975-A52705BAB8BD}" type="pres">
      <dgm:prSet presAssocID="{CAD9EB54-235E-447B-8463-1EBC2E7B0FF0}" presName="hierChild3" presStyleCnt="0"/>
      <dgm:spPr/>
    </dgm:pt>
  </dgm:ptLst>
  <dgm:cxnLst>
    <dgm:cxn modelId="{78365565-8565-114F-8224-BF44CD2E6A53}" type="presOf" srcId="{9EDC9347-BDE2-470B-A64D-58B84FBD119C}" destId="{9B2DF848-D462-47D1-AA6B-5C69E2B824D9}" srcOrd="0" destOrd="0" presId="urn:microsoft.com/office/officeart/2005/8/layout/orgChart1"/>
    <dgm:cxn modelId="{8104D76A-5806-436C-82C8-609A3ED4EB41}" srcId="{D096C2C3-7EF7-466B-ADCA-12E468824343}" destId="{CAD9EB54-235E-447B-8463-1EBC2E7B0FF0}" srcOrd="0" destOrd="0" parTransId="{3B033212-3D84-46F5-9231-2F5EB2769DA9}" sibTransId="{EB912608-2686-490C-B1FF-F14C8ADFDB38}"/>
    <dgm:cxn modelId="{A9285F01-18C4-6943-AF2C-9170558D1168}" type="presOf" srcId="{D096C2C3-7EF7-466B-ADCA-12E468824343}" destId="{5ABBCAB5-1E13-447D-95BD-E1A73A78A155}" srcOrd="0" destOrd="0" presId="urn:microsoft.com/office/officeart/2005/8/layout/orgChart1"/>
    <dgm:cxn modelId="{C5632A7D-3691-471E-8275-B27DC677F0D9}" srcId="{CAD9EB54-235E-447B-8463-1EBC2E7B0FF0}" destId="{503CBD99-40DD-44F4-919A-24F527A31984}" srcOrd="0" destOrd="0" parTransId="{57D0BC51-776A-49B1-AC3D-8BB2082E3308}" sibTransId="{B365512E-1A1A-4058-B5FD-8191A8DB0AFA}"/>
    <dgm:cxn modelId="{9CEB9EEB-1D7B-4B39-A41C-AF48B9CA766D}" srcId="{CAD9EB54-235E-447B-8463-1EBC2E7B0FF0}" destId="{F108A2FE-9852-4ADD-8F82-DD6FD0832DDA}" srcOrd="1" destOrd="0" parTransId="{9EDC9347-BDE2-470B-A64D-58B84FBD119C}" sibTransId="{4A704DDC-4E9F-4390-AC50-81DD642F4968}"/>
    <dgm:cxn modelId="{43307E60-D769-C74E-A73C-B242C62ABA81}" type="presOf" srcId="{39CD54A6-3E5E-4904-B423-93ABD893BE2D}" destId="{0FB522DC-0E60-4174-865D-71763C7DC52C}" srcOrd="0" destOrd="0" presId="urn:microsoft.com/office/officeart/2005/8/layout/orgChart1"/>
    <dgm:cxn modelId="{50291765-57AD-334F-905C-60357A28CA41}" type="presOf" srcId="{F108A2FE-9852-4ADD-8F82-DD6FD0832DDA}" destId="{B93AD5AB-40D9-4C5D-A7A7-D8852F339690}" srcOrd="0" destOrd="0" presId="urn:microsoft.com/office/officeart/2005/8/layout/orgChart1"/>
    <dgm:cxn modelId="{309B4E6B-DE9D-1042-8D31-867606B84A6D}" type="presOf" srcId="{9DF27B74-6407-42C3-A7CF-D12228607BF8}" destId="{741DEDC3-F803-42E8-828C-F49603477914}" srcOrd="0" destOrd="0" presId="urn:microsoft.com/office/officeart/2005/8/layout/orgChart1"/>
    <dgm:cxn modelId="{1F27BE79-99EF-5D4B-A39C-A5CD3D3E0010}" type="presOf" srcId="{503CBD99-40DD-44F4-919A-24F527A31984}" destId="{6F942339-8802-4E85-8E85-D3A728A56960}" srcOrd="1" destOrd="0" presId="urn:microsoft.com/office/officeart/2005/8/layout/orgChart1"/>
    <dgm:cxn modelId="{792FE178-D619-8F41-B64F-165DB8B9503A}" type="presOf" srcId="{CAD9EB54-235E-447B-8463-1EBC2E7B0FF0}" destId="{BDCA18E0-D0E8-45B4-BD2F-DA36D5577F5F}" srcOrd="0" destOrd="0" presId="urn:microsoft.com/office/officeart/2005/8/layout/orgChart1"/>
    <dgm:cxn modelId="{447DAC3A-79F5-3148-A463-1ABD88D5A7AA}" type="presOf" srcId="{CAD9EB54-235E-447B-8463-1EBC2E7B0FF0}" destId="{6BBE15F4-9839-4BFB-B364-E3979DEE00A6}" srcOrd="1" destOrd="0" presId="urn:microsoft.com/office/officeart/2005/8/layout/orgChart1"/>
    <dgm:cxn modelId="{952985C8-17DD-9146-984D-359E467F796D}" type="presOf" srcId="{39CD54A6-3E5E-4904-B423-93ABD893BE2D}" destId="{B6EDB2EF-C641-44DE-BCBA-7632324A7287}" srcOrd="1" destOrd="0" presId="urn:microsoft.com/office/officeart/2005/8/layout/orgChart1"/>
    <dgm:cxn modelId="{7D5F0F2D-C720-BF46-9902-B06631F1E384}" type="presOf" srcId="{503CBD99-40DD-44F4-919A-24F527A31984}" destId="{53E76DE7-9D4E-4D5F-A8E0-4D430C2AF9C1}" srcOrd="0" destOrd="0" presId="urn:microsoft.com/office/officeart/2005/8/layout/orgChart1"/>
    <dgm:cxn modelId="{9CD2D457-6B9E-8F47-9438-6B39534C6E8F}" type="presOf" srcId="{57D0BC51-776A-49B1-AC3D-8BB2082E3308}" destId="{AD6A7EA6-BD07-4C4B-83A0-528652FCE977}" srcOrd="0" destOrd="0" presId="urn:microsoft.com/office/officeart/2005/8/layout/orgChart1"/>
    <dgm:cxn modelId="{27002033-7A3B-8E40-8529-D3A13AE41949}" type="presOf" srcId="{F108A2FE-9852-4ADD-8F82-DD6FD0832DDA}" destId="{F229F0DB-6FB8-4227-8463-888A949863BC}" srcOrd="1" destOrd="0" presId="urn:microsoft.com/office/officeart/2005/8/layout/orgChart1"/>
    <dgm:cxn modelId="{11D81B2C-1658-42F2-9588-69856584B436}" srcId="{CAD9EB54-235E-447B-8463-1EBC2E7B0FF0}" destId="{39CD54A6-3E5E-4904-B423-93ABD893BE2D}" srcOrd="2" destOrd="0" parTransId="{9DF27B74-6407-42C3-A7CF-D12228607BF8}" sibTransId="{22B00699-E911-4C39-9022-F45C3BE532A2}"/>
    <dgm:cxn modelId="{366610DF-963C-EB4A-9F5C-D9EA39650E4C}" type="presParOf" srcId="{5ABBCAB5-1E13-447D-95BD-E1A73A78A155}" destId="{93900ED1-4CC7-4B0D-B563-7BC7242D9447}" srcOrd="0" destOrd="0" presId="urn:microsoft.com/office/officeart/2005/8/layout/orgChart1"/>
    <dgm:cxn modelId="{0D48157D-9575-DD40-855A-E304F711733D}" type="presParOf" srcId="{93900ED1-4CC7-4B0D-B563-7BC7242D9447}" destId="{05406710-E401-4C8A-8CF1-91830F003616}" srcOrd="0" destOrd="0" presId="urn:microsoft.com/office/officeart/2005/8/layout/orgChart1"/>
    <dgm:cxn modelId="{0BA0D5B6-3946-4C4D-8A9F-B1A6EE2CAF82}" type="presParOf" srcId="{05406710-E401-4C8A-8CF1-91830F003616}" destId="{BDCA18E0-D0E8-45B4-BD2F-DA36D5577F5F}" srcOrd="0" destOrd="0" presId="urn:microsoft.com/office/officeart/2005/8/layout/orgChart1"/>
    <dgm:cxn modelId="{3599B021-FAE8-FD4F-B957-447526B54122}" type="presParOf" srcId="{05406710-E401-4C8A-8CF1-91830F003616}" destId="{6BBE15F4-9839-4BFB-B364-E3979DEE00A6}" srcOrd="1" destOrd="0" presId="urn:microsoft.com/office/officeart/2005/8/layout/orgChart1"/>
    <dgm:cxn modelId="{84E94855-5CAB-6F4A-9483-4CE2A0959BFA}" type="presParOf" srcId="{93900ED1-4CC7-4B0D-B563-7BC7242D9447}" destId="{0E235CAB-D3E9-45A0-9C0A-534DEDA51AB3}" srcOrd="1" destOrd="0" presId="urn:microsoft.com/office/officeart/2005/8/layout/orgChart1"/>
    <dgm:cxn modelId="{25BCB80E-92DF-D043-8DB2-532E1702EC48}" type="presParOf" srcId="{0E235CAB-D3E9-45A0-9C0A-534DEDA51AB3}" destId="{AD6A7EA6-BD07-4C4B-83A0-528652FCE977}" srcOrd="0" destOrd="0" presId="urn:microsoft.com/office/officeart/2005/8/layout/orgChart1"/>
    <dgm:cxn modelId="{DEB6DAAF-E183-4B42-862A-7B292115B13C}" type="presParOf" srcId="{0E235CAB-D3E9-45A0-9C0A-534DEDA51AB3}" destId="{B788434D-795F-4553-8655-3BAAAE5B35FE}" srcOrd="1" destOrd="0" presId="urn:microsoft.com/office/officeart/2005/8/layout/orgChart1"/>
    <dgm:cxn modelId="{E623B0E6-787D-844B-8E2A-F2C06C750760}" type="presParOf" srcId="{B788434D-795F-4553-8655-3BAAAE5B35FE}" destId="{3567EBCA-034A-48B0-96C3-3EA1E2C0AF83}" srcOrd="0" destOrd="0" presId="urn:microsoft.com/office/officeart/2005/8/layout/orgChart1"/>
    <dgm:cxn modelId="{25EF0816-DD58-7749-8A03-F5E9A4FA9813}" type="presParOf" srcId="{3567EBCA-034A-48B0-96C3-3EA1E2C0AF83}" destId="{53E76DE7-9D4E-4D5F-A8E0-4D430C2AF9C1}" srcOrd="0" destOrd="0" presId="urn:microsoft.com/office/officeart/2005/8/layout/orgChart1"/>
    <dgm:cxn modelId="{5D5AF741-E67D-5842-98A3-8F066A6D295D}" type="presParOf" srcId="{3567EBCA-034A-48B0-96C3-3EA1E2C0AF83}" destId="{6F942339-8802-4E85-8E85-D3A728A56960}" srcOrd="1" destOrd="0" presId="urn:microsoft.com/office/officeart/2005/8/layout/orgChart1"/>
    <dgm:cxn modelId="{274F1CD7-2BEC-504A-BF58-2E42238FB8A1}" type="presParOf" srcId="{B788434D-795F-4553-8655-3BAAAE5B35FE}" destId="{2E584495-3121-4872-8D63-8A1879E19DF8}" srcOrd="1" destOrd="0" presId="urn:microsoft.com/office/officeart/2005/8/layout/orgChart1"/>
    <dgm:cxn modelId="{C735AAF6-1F03-DD44-96B5-504197551D50}" type="presParOf" srcId="{B788434D-795F-4553-8655-3BAAAE5B35FE}" destId="{F95A934D-5A6B-4A07-9D3D-1E1B9DFCEFCE}" srcOrd="2" destOrd="0" presId="urn:microsoft.com/office/officeart/2005/8/layout/orgChart1"/>
    <dgm:cxn modelId="{5EE40FCD-6478-9B43-8AF9-33742F0AF321}" type="presParOf" srcId="{0E235CAB-D3E9-45A0-9C0A-534DEDA51AB3}" destId="{9B2DF848-D462-47D1-AA6B-5C69E2B824D9}" srcOrd="2" destOrd="0" presId="urn:microsoft.com/office/officeart/2005/8/layout/orgChart1"/>
    <dgm:cxn modelId="{BC0D1294-ECE1-D248-AC1D-0FA623B4AC7C}" type="presParOf" srcId="{0E235CAB-D3E9-45A0-9C0A-534DEDA51AB3}" destId="{9EC33A25-6719-444D-8B07-D0628A4AFF35}" srcOrd="3" destOrd="0" presId="urn:microsoft.com/office/officeart/2005/8/layout/orgChart1"/>
    <dgm:cxn modelId="{FB71E1F3-5179-CD46-8271-077AEDA1AA8F}" type="presParOf" srcId="{9EC33A25-6719-444D-8B07-D0628A4AFF35}" destId="{BD86A727-9AC0-440F-B72F-9FD46B29BB30}" srcOrd="0" destOrd="0" presId="urn:microsoft.com/office/officeart/2005/8/layout/orgChart1"/>
    <dgm:cxn modelId="{A7B55F0C-F39F-E643-903A-8642E33A51BC}" type="presParOf" srcId="{BD86A727-9AC0-440F-B72F-9FD46B29BB30}" destId="{B93AD5AB-40D9-4C5D-A7A7-D8852F339690}" srcOrd="0" destOrd="0" presId="urn:microsoft.com/office/officeart/2005/8/layout/orgChart1"/>
    <dgm:cxn modelId="{7FC0F382-F903-3C4D-BAE2-ADEE993665FB}" type="presParOf" srcId="{BD86A727-9AC0-440F-B72F-9FD46B29BB30}" destId="{F229F0DB-6FB8-4227-8463-888A949863BC}" srcOrd="1" destOrd="0" presId="urn:microsoft.com/office/officeart/2005/8/layout/orgChart1"/>
    <dgm:cxn modelId="{C78E7300-92A9-3842-94A1-239C71E8E168}" type="presParOf" srcId="{9EC33A25-6719-444D-8B07-D0628A4AFF35}" destId="{1D3FB5AD-8A95-4A53-B0F7-D3B2AF40E2F0}" srcOrd="1" destOrd="0" presId="urn:microsoft.com/office/officeart/2005/8/layout/orgChart1"/>
    <dgm:cxn modelId="{03D0AEB6-718C-1E4B-B9F3-8594AC8C6170}" type="presParOf" srcId="{9EC33A25-6719-444D-8B07-D0628A4AFF35}" destId="{3A42B295-C782-42E5-9B67-179FAA97C0C9}" srcOrd="2" destOrd="0" presId="urn:microsoft.com/office/officeart/2005/8/layout/orgChart1"/>
    <dgm:cxn modelId="{91D2B51F-98E2-7047-BD97-C1D2D42B3574}" type="presParOf" srcId="{0E235CAB-D3E9-45A0-9C0A-534DEDA51AB3}" destId="{741DEDC3-F803-42E8-828C-F49603477914}" srcOrd="4" destOrd="0" presId="urn:microsoft.com/office/officeart/2005/8/layout/orgChart1"/>
    <dgm:cxn modelId="{4CBB5DD6-E84D-054F-8BBB-397FC634C58E}" type="presParOf" srcId="{0E235CAB-D3E9-45A0-9C0A-534DEDA51AB3}" destId="{43EE9B09-CC08-46BF-9370-3FEE1717D859}" srcOrd="5" destOrd="0" presId="urn:microsoft.com/office/officeart/2005/8/layout/orgChart1"/>
    <dgm:cxn modelId="{C8BB73CB-0B7F-B74F-81A8-462DAE202856}" type="presParOf" srcId="{43EE9B09-CC08-46BF-9370-3FEE1717D859}" destId="{C514F53C-AEA0-4227-8E9A-BBCCD3EB2172}" srcOrd="0" destOrd="0" presId="urn:microsoft.com/office/officeart/2005/8/layout/orgChart1"/>
    <dgm:cxn modelId="{6311405A-6F89-5542-B02B-7AA07FEBF177}" type="presParOf" srcId="{C514F53C-AEA0-4227-8E9A-BBCCD3EB2172}" destId="{0FB522DC-0E60-4174-865D-71763C7DC52C}" srcOrd="0" destOrd="0" presId="urn:microsoft.com/office/officeart/2005/8/layout/orgChart1"/>
    <dgm:cxn modelId="{0D2D15BC-7466-FF46-85D4-479C16E7BC2A}" type="presParOf" srcId="{C514F53C-AEA0-4227-8E9A-BBCCD3EB2172}" destId="{B6EDB2EF-C641-44DE-BCBA-7632324A7287}" srcOrd="1" destOrd="0" presId="urn:microsoft.com/office/officeart/2005/8/layout/orgChart1"/>
    <dgm:cxn modelId="{79463B6D-4CE8-9247-B10A-28DFD23BDDC0}" type="presParOf" srcId="{43EE9B09-CC08-46BF-9370-3FEE1717D859}" destId="{3DC31B42-5147-450F-B325-0AD3056F40EB}" srcOrd="1" destOrd="0" presId="urn:microsoft.com/office/officeart/2005/8/layout/orgChart1"/>
    <dgm:cxn modelId="{6776B483-CA72-364F-A291-B479E29CCE7F}" type="presParOf" srcId="{43EE9B09-CC08-46BF-9370-3FEE1717D859}" destId="{EA89FFC8-BF65-446E-AAE1-47055E033774}" srcOrd="2" destOrd="0" presId="urn:microsoft.com/office/officeart/2005/8/layout/orgChart1"/>
    <dgm:cxn modelId="{5C8B13A0-8679-CF46-8709-E3C245CCD778}" type="presParOf" srcId="{93900ED1-4CC7-4B0D-B563-7BC7242D9447}" destId="{2B12D8F7-D126-46EF-B975-A52705BAB8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F0857-16DA-42A3-9CB1-AB1A8577E51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5FE96956-F173-4B51-8DDD-56B380FDD7BA}">
      <dgm:prSet phldrT="[Texto]" custT="1"/>
      <dgm:spPr/>
      <dgm:t>
        <a:bodyPr/>
        <a:lstStyle/>
        <a:p>
          <a:r>
            <a:rPr lang="pt-BR" sz="1600" baseline="0" dirty="0" smtClean="0"/>
            <a:t>FUNCIONAL - PROGRAMÁTICA</a:t>
          </a:r>
          <a:endParaRPr lang="pt-BR" sz="1600" baseline="0" dirty="0"/>
        </a:p>
      </dgm:t>
    </dgm:pt>
    <dgm:pt modelId="{6AC3835C-0527-4335-995F-AB480A67C5BC}" type="parTrans" cxnId="{7779C896-6271-47AB-BBCC-E657F4CED4C9}">
      <dgm:prSet/>
      <dgm:spPr/>
      <dgm:t>
        <a:bodyPr/>
        <a:lstStyle/>
        <a:p>
          <a:endParaRPr lang="pt-BR"/>
        </a:p>
      </dgm:t>
    </dgm:pt>
    <dgm:pt modelId="{5E84878A-AD77-4BC1-8020-F242C3C4845B}" type="sibTrans" cxnId="{7779C896-6271-47AB-BBCC-E657F4CED4C9}">
      <dgm:prSet/>
      <dgm:spPr/>
      <dgm:t>
        <a:bodyPr/>
        <a:lstStyle/>
        <a:p>
          <a:endParaRPr lang="pt-BR"/>
        </a:p>
      </dgm:t>
    </dgm:pt>
    <dgm:pt modelId="{EEF09CEE-DB6A-4B33-914C-240BACC0B596}">
      <dgm:prSet phldrT="[Texto]" custT="1"/>
      <dgm:spPr/>
      <dgm:t>
        <a:bodyPr/>
        <a:lstStyle/>
        <a:p>
          <a:r>
            <a:rPr lang="pt-BR" sz="1800" dirty="0" smtClean="0"/>
            <a:t>Função</a:t>
          </a:r>
          <a:endParaRPr lang="pt-BR" sz="1800" dirty="0"/>
        </a:p>
      </dgm:t>
    </dgm:pt>
    <dgm:pt modelId="{A23AA794-6E11-4C07-B8A9-7634E716B9C7}" type="parTrans" cxnId="{B0A0C530-6A82-44CF-87A7-DC0B4FEEBD35}">
      <dgm:prSet/>
      <dgm:spPr/>
      <dgm:t>
        <a:bodyPr/>
        <a:lstStyle/>
        <a:p>
          <a:endParaRPr lang="pt-BR"/>
        </a:p>
      </dgm:t>
    </dgm:pt>
    <dgm:pt modelId="{AD90785C-639F-4FA8-B084-A2D85E53671D}" type="sibTrans" cxnId="{B0A0C530-6A82-44CF-87A7-DC0B4FEEBD35}">
      <dgm:prSet/>
      <dgm:spPr/>
      <dgm:t>
        <a:bodyPr/>
        <a:lstStyle/>
        <a:p>
          <a:endParaRPr lang="pt-BR"/>
        </a:p>
      </dgm:t>
    </dgm:pt>
    <dgm:pt modelId="{349CFF9B-53B8-4B33-BFBA-E6734EF88BA2}">
      <dgm:prSet phldrT="[Texto]" custT="1"/>
      <dgm:spPr/>
      <dgm:t>
        <a:bodyPr/>
        <a:lstStyle/>
        <a:p>
          <a:r>
            <a:rPr lang="pt-BR" sz="1800" dirty="0" err="1" smtClean="0"/>
            <a:t>Sub-função</a:t>
          </a:r>
          <a:endParaRPr lang="pt-BR" sz="1800" dirty="0"/>
        </a:p>
      </dgm:t>
    </dgm:pt>
    <dgm:pt modelId="{9A33C6A7-4CC5-4A71-BA66-BE435823AC7F}" type="parTrans" cxnId="{C42023E3-BB23-41AD-92BF-639F3D4FE7E5}">
      <dgm:prSet/>
      <dgm:spPr/>
      <dgm:t>
        <a:bodyPr/>
        <a:lstStyle/>
        <a:p>
          <a:endParaRPr lang="pt-BR"/>
        </a:p>
      </dgm:t>
    </dgm:pt>
    <dgm:pt modelId="{896F7FD8-B099-4256-86E0-C4462E6052E0}" type="sibTrans" cxnId="{C42023E3-BB23-41AD-92BF-639F3D4FE7E5}">
      <dgm:prSet/>
      <dgm:spPr/>
      <dgm:t>
        <a:bodyPr/>
        <a:lstStyle/>
        <a:p>
          <a:endParaRPr lang="pt-BR"/>
        </a:p>
      </dgm:t>
    </dgm:pt>
    <dgm:pt modelId="{B40C4EDD-B17A-4FED-828C-2E0108CD0EB0}">
      <dgm:prSet phldrT="[Texto]" custT="1"/>
      <dgm:spPr/>
      <dgm:t>
        <a:bodyPr/>
        <a:lstStyle/>
        <a:p>
          <a:r>
            <a:rPr lang="pt-BR" sz="1800" dirty="0" smtClean="0"/>
            <a:t>Programa</a:t>
          </a:r>
          <a:endParaRPr lang="pt-BR" sz="1800" dirty="0"/>
        </a:p>
      </dgm:t>
    </dgm:pt>
    <dgm:pt modelId="{E7220C86-DB26-4021-BDF9-06CCCF02FC4E}" type="parTrans" cxnId="{67E83A46-5BE1-433E-A1BE-180A67068C11}">
      <dgm:prSet/>
      <dgm:spPr/>
      <dgm:t>
        <a:bodyPr/>
        <a:lstStyle/>
        <a:p>
          <a:endParaRPr lang="pt-BR"/>
        </a:p>
      </dgm:t>
    </dgm:pt>
    <dgm:pt modelId="{C9D8AE3E-97EA-435A-AC59-28B05119966F}" type="sibTrans" cxnId="{67E83A46-5BE1-433E-A1BE-180A67068C11}">
      <dgm:prSet/>
      <dgm:spPr/>
      <dgm:t>
        <a:bodyPr/>
        <a:lstStyle/>
        <a:p>
          <a:endParaRPr lang="pt-BR"/>
        </a:p>
      </dgm:t>
    </dgm:pt>
    <dgm:pt modelId="{04F72518-7E33-445A-AE2B-B8188894A61D}">
      <dgm:prSet custT="1"/>
      <dgm:spPr/>
      <dgm:t>
        <a:bodyPr/>
        <a:lstStyle/>
        <a:p>
          <a:r>
            <a:rPr lang="pt-BR" sz="1400" dirty="0" smtClean="0"/>
            <a:t>Projeto/Atividade/</a:t>
          </a:r>
        </a:p>
        <a:p>
          <a:r>
            <a:rPr lang="pt-BR" sz="1400" dirty="0" smtClean="0"/>
            <a:t>Operação</a:t>
          </a:r>
          <a:endParaRPr lang="pt-BR" sz="1400" dirty="0"/>
        </a:p>
      </dgm:t>
    </dgm:pt>
    <dgm:pt modelId="{CBDDC752-1DA2-4BEA-9353-60E233166D74}" type="parTrans" cxnId="{C42E65E1-703C-4759-943B-6ABA28F663A9}">
      <dgm:prSet/>
      <dgm:spPr/>
      <dgm:t>
        <a:bodyPr/>
        <a:lstStyle/>
        <a:p>
          <a:endParaRPr lang="pt-BR"/>
        </a:p>
      </dgm:t>
    </dgm:pt>
    <dgm:pt modelId="{21E7F8E5-6470-4A6D-9297-F64257560D3A}" type="sibTrans" cxnId="{C42E65E1-703C-4759-943B-6ABA28F663A9}">
      <dgm:prSet/>
      <dgm:spPr/>
      <dgm:t>
        <a:bodyPr/>
        <a:lstStyle/>
        <a:p>
          <a:endParaRPr lang="pt-BR"/>
        </a:p>
      </dgm:t>
    </dgm:pt>
    <dgm:pt modelId="{E90BB14B-93F6-4CFD-BAAC-1DE9E809ABA1}" type="pres">
      <dgm:prSet presAssocID="{61EF0857-16DA-42A3-9CB1-AB1A8577E514}" presName="hierChild1" presStyleCnt="0">
        <dgm:presLayoutVars>
          <dgm:orgChart val="1"/>
          <dgm:chPref val="1"/>
          <dgm:dir/>
          <dgm:animOne val="branch"/>
          <dgm:animLvl val="lvl"/>
          <dgm:resizeHandles/>
        </dgm:presLayoutVars>
      </dgm:prSet>
      <dgm:spPr/>
      <dgm:t>
        <a:bodyPr/>
        <a:lstStyle/>
        <a:p>
          <a:endParaRPr lang="en-US"/>
        </a:p>
      </dgm:t>
    </dgm:pt>
    <dgm:pt modelId="{74296574-2B72-48C2-8E92-F2974159B9F4}" type="pres">
      <dgm:prSet presAssocID="{5FE96956-F173-4B51-8DDD-56B380FDD7BA}" presName="hierRoot1" presStyleCnt="0">
        <dgm:presLayoutVars>
          <dgm:hierBranch val="init"/>
        </dgm:presLayoutVars>
      </dgm:prSet>
      <dgm:spPr/>
    </dgm:pt>
    <dgm:pt modelId="{4A2DBAC9-6871-42C2-9C16-97F0EAC85EE2}" type="pres">
      <dgm:prSet presAssocID="{5FE96956-F173-4B51-8DDD-56B380FDD7BA}" presName="rootComposite1" presStyleCnt="0"/>
      <dgm:spPr/>
    </dgm:pt>
    <dgm:pt modelId="{F7769E21-146E-4512-98E2-0D765C361770}" type="pres">
      <dgm:prSet presAssocID="{5FE96956-F173-4B51-8DDD-56B380FDD7BA}" presName="rootText1" presStyleLbl="node0" presStyleIdx="0" presStyleCnt="1" custScaleX="288798">
        <dgm:presLayoutVars>
          <dgm:chPref val="3"/>
        </dgm:presLayoutVars>
      </dgm:prSet>
      <dgm:spPr/>
      <dgm:t>
        <a:bodyPr/>
        <a:lstStyle/>
        <a:p>
          <a:endParaRPr lang="pt-BR"/>
        </a:p>
      </dgm:t>
    </dgm:pt>
    <dgm:pt modelId="{FDF29B78-ECFC-4DE9-B70D-5D008D2A8E83}" type="pres">
      <dgm:prSet presAssocID="{5FE96956-F173-4B51-8DDD-56B380FDD7BA}" presName="rootConnector1" presStyleLbl="node1" presStyleIdx="0" presStyleCnt="0"/>
      <dgm:spPr/>
      <dgm:t>
        <a:bodyPr/>
        <a:lstStyle/>
        <a:p>
          <a:endParaRPr lang="en-US"/>
        </a:p>
      </dgm:t>
    </dgm:pt>
    <dgm:pt modelId="{25DFD9D4-AB8C-41D7-8EAA-2205F4882FB4}" type="pres">
      <dgm:prSet presAssocID="{5FE96956-F173-4B51-8DDD-56B380FDD7BA}" presName="hierChild2" presStyleCnt="0"/>
      <dgm:spPr/>
    </dgm:pt>
    <dgm:pt modelId="{85A07307-751E-4D88-AE10-29FBBE4842A3}" type="pres">
      <dgm:prSet presAssocID="{A23AA794-6E11-4C07-B8A9-7634E716B9C7}" presName="Name37" presStyleLbl="parChTrans1D2" presStyleIdx="0" presStyleCnt="4"/>
      <dgm:spPr/>
      <dgm:t>
        <a:bodyPr/>
        <a:lstStyle/>
        <a:p>
          <a:endParaRPr lang="en-US"/>
        </a:p>
      </dgm:t>
    </dgm:pt>
    <dgm:pt modelId="{2ECDB758-92A0-43BB-B730-05019F1397A2}" type="pres">
      <dgm:prSet presAssocID="{EEF09CEE-DB6A-4B33-914C-240BACC0B596}" presName="hierRoot2" presStyleCnt="0">
        <dgm:presLayoutVars>
          <dgm:hierBranch val="init"/>
        </dgm:presLayoutVars>
      </dgm:prSet>
      <dgm:spPr/>
    </dgm:pt>
    <dgm:pt modelId="{B451EECB-69AD-426A-ADB5-C49777F1F3F9}" type="pres">
      <dgm:prSet presAssocID="{EEF09CEE-DB6A-4B33-914C-240BACC0B596}" presName="rootComposite" presStyleCnt="0"/>
      <dgm:spPr/>
    </dgm:pt>
    <dgm:pt modelId="{0A808B26-7BBF-41BF-9F91-B0A3B430467B}" type="pres">
      <dgm:prSet presAssocID="{EEF09CEE-DB6A-4B33-914C-240BACC0B596}" presName="rootText" presStyleLbl="node2" presStyleIdx="0" presStyleCnt="4">
        <dgm:presLayoutVars>
          <dgm:chPref val="3"/>
        </dgm:presLayoutVars>
      </dgm:prSet>
      <dgm:spPr/>
      <dgm:t>
        <a:bodyPr/>
        <a:lstStyle/>
        <a:p>
          <a:endParaRPr lang="en-US"/>
        </a:p>
      </dgm:t>
    </dgm:pt>
    <dgm:pt modelId="{24E80CD1-7687-4184-9856-6611F89737FC}" type="pres">
      <dgm:prSet presAssocID="{EEF09CEE-DB6A-4B33-914C-240BACC0B596}" presName="rootConnector" presStyleLbl="node2" presStyleIdx="0" presStyleCnt="4"/>
      <dgm:spPr/>
      <dgm:t>
        <a:bodyPr/>
        <a:lstStyle/>
        <a:p>
          <a:endParaRPr lang="en-US"/>
        </a:p>
      </dgm:t>
    </dgm:pt>
    <dgm:pt modelId="{F845B32A-5C46-4F13-B8E7-F02097FBBE32}" type="pres">
      <dgm:prSet presAssocID="{EEF09CEE-DB6A-4B33-914C-240BACC0B596}" presName="hierChild4" presStyleCnt="0"/>
      <dgm:spPr/>
    </dgm:pt>
    <dgm:pt modelId="{0ECC2E13-B431-401C-B6AA-D69C9E6FD95E}" type="pres">
      <dgm:prSet presAssocID="{EEF09CEE-DB6A-4B33-914C-240BACC0B596}" presName="hierChild5" presStyleCnt="0"/>
      <dgm:spPr/>
    </dgm:pt>
    <dgm:pt modelId="{3B2A954B-2DC2-42C9-BF3F-5986126B7AAF}" type="pres">
      <dgm:prSet presAssocID="{9A33C6A7-4CC5-4A71-BA66-BE435823AC7F}" presName="Name37" presStyleLbl="parChTrans1D2" presStyleIdx="1" presStyleCnt="4"/>
      <dgm:spPr/>
      <dgm:t>
        <a:bodyPr/>
        <a:lstStyle/>
        <a:p>
          <a:endParaRPr lang="en-US"/>
        </a:p>
      </dgm:t>
    </dgm:pt>
    <dgm:pt modelId="{784DD2B0-DB0F-4CE1-A37B-1E63E1B0DDA3}" type="pres">
      <dgm:prSet presAssocID="{349CFF9B-53B8-4B33-BFBA-E6734EF88BA2}" presName="hierRoot2" presStyleCnt="0">
        <dgm:presLayoutVars>
          <dgm:hierBranch val="init"/>
        </dgm:presLayoutVars>
      </dgm:prSet>
      <dgm:spPr/>
    </dgm:pt>
    <dgm:pt modelId="{02994E4E-BBBE-427D-B705-7C7FC6AF43A0}" type="pres">
      <dgm:prSet presAssocID="{349CFF9B-53B8-4B33-BFBA-E6734EF88BA2}" presName="rootComposite" presStyleCnt="0"/>
      <dgm:spPr/>
    </dgm:pt>
    <dgm:pt modelId="{73155A40-E448-438E-B3EF-38E50F6498AB}" type="pres">
      <dgm:prSet presAssocID="{349CFF9B-53B8-4B33-BFBA-E6734EF88BA2}" presName="rootText" presStyleLbl="node2" presStyleIdx="1" presStyleCnt="4" custScaleX="116113">
        <dgm:presLayoutVars>
          <dgm:chPref val="3"/>
        </dgm:presLayoutVars>
      </dgm:prSet>
      <dgm:spPr/>
      <dgm:t>
        <a:bodyPr/>
        <a:lstStyle/>
        <a:p>
          <a:endParaRPr lang="en-US"/>
        </a:p>
      </dgm:t>
    </dgm:pt>
    <dgm:pt modelId="{58385C2E-FD8A-4396-917E-E4828A41B6D7}" type="pres">
      <dgm:prSet presAssocID="{349CFF9B-53B8-4B33-BFBA-E6734EF88BA2}" presName="rootConnector" presStyleLbl="node2" presStyleIdx="1" presStyleCnt="4"/>
      <dgm:spPr/>
      <dgm:t>
        <a:bodyPr/>
        <a:lstStyle/>
        <a:p>
          <a:endParaRPr lang="en-US"/>
        </a:p>
      </dgm:t>
    </dgm:pt>
    <dgm:pt modelId="{3A459590-444B-4698-85ED-18143196DEBC}" type="pres">
      <dgm:prSet presAssocID="{349CFF9B-53B8-4B33-BFBA-E6734EF88BA2}" presName="hierChild4" presStyleCnt="0"/>
      <dgm:spPr/>
    </dgm:pt>
    <dgm:pt modelId="{FDA961A7-EB61-461A-9DC6-13B83724A629}" type="pres">
      <dgm:prSet presAssocID="{349CFF9B-53B8-4B33-BFBA-E6734EF88BA2}" presName="hierChild5" presStyleCnt="0"/>
      <dgm:spPr/>
    </dgm:pt>
    <dgm:pt modelId="{A64D129F-7287-4662-8028-020551DC98AB}" type="pres">
      <dgm:prSet presAssocID="{E7220C86-DB26-4021-BDF9-06CCCF02FC4E}" presName="Name37" presStyleLbl="parChTrans1D2" presStyleIdx="2" presStyleCnt="4"/>
      <dgm:spPr/>
      <dgm:t>
        <a:bodyPr/>
        <a:lstStyle/>
        <a:p>
          <a:endParaRPr lang="en-US"/>
        </a:p>
      </dgm:t>
    </dgm:pt>
    <dgm:pt modelId="{650CCC3F-4526-4475-AAE5-0D7419877D2C}" type="pres">
      <dgm:prSet presAssocID="{B40C4EDD-B17A-4FED-828C-2E0108CD0EB0}" presName="hierRoot2" presStyleCnt="0">
        <dgm:presLayoutVars>
          <dgm:hierBranch val="init"/>
        </dgm:presLayoutVars>
      </dgm:prSet>
      <dgm:spPr/>
    </dgm:pt>
    <dgm:pt modelId="{3F862C82-A58F-406E-9316-9CA1E812648B}" type="pres">
      <dgm:prSet presAssocID="{B40C4EDD-B17A-4FED-828C-2E0108CD0EB0}" presName="rootComposite" presStyleCnt="0"/>
      <dgm:spPr/>
    </dgm:pt>
    <dgm:pt modelId="{FC98D228-5493-4F1C-8084-13B4B32017F8}" type="pres">
      <dgm:prSet presAssocID="{B40C4EDD-B17A-4FED-828C-2E0108CD0EB0}" presName="rootText" presStyleLbl="node2" presStyleIdx="2" presStyleCnt="4" custLinFactNeighborX="5926" custLinFactNeighborY="5927">
        <dgm:presLayoutVars>
          <dgm:chPref val="3"/>
        </dgm:presLayoutVars>
      </dgm:prSet>
      <dgm:spPr/>
      <dgm:t>
        <a:bodyPr/>
        <a:lstStyle/>
        <a:p>
          <a:endParaRPr lang="en-US"/>
        </a:p>
      </dgm:t>
    </dgm:pt>
    <dgm:pt modelId="{A52DB754-273F-48D9-AAB8-2191A35BD9C5}" type="pres">
      <dgm:prSet presAssocID="{B40C4EDD-B17A-4FED-828C-2E0108CD0EB0}" presName="rootConnector" presStyleLbl="node2" presStyleIdx="2" presStyleCnt="4"/>
      <dgm:spPr/>
      <dgm:t>
        <a:bodyPr/>
        <a:lstStyle/>
        <a:p>
          <a:endParaRPr lang="en-US"/>
        </a:p>
      </dgm:t>
    </dgm:pt>
    <dgm:pt modelId="{7A1B2782-E15F-4003-988A-3BD0F846F93A}" type="pres">
      <dgm:prSet presAssocID="{B40C4EDD-B17A-4FED-828C-2E0108CD0EB0}" presName="hierChild4" presStyleCnt="0"/>
      <dgm:spPr/>
    </dgm:pt>
    <dgm:pt modelId="{44CA6AE4-F995-46AB-9609-FE4BB6514B5E}" type="pres">
      <dgm:prSet presAssocID="{B40C4EDD-B17A-4FED-828C-2E0108CD0EB0}" presName="hierChild5" presStyleCnt="0"/>
      <dgm:spPr/>
    </dgm:pt>
    <dgm:pt modelId="{D744604E-49DD-4438-B122-2A152C988CEA}" type="pres">
      <dgm:prSet presAssocID="{CBDDC752-1DA2-4BEA-9353-60E233166D74}" presName="Name37" presStyleLbl="parChTrans1D2" presStyleIdx="3" presStyleCnt="4"/>
      <dgm:spPr/>
      <dgm:t>
        <a:bodyPr/>
        <a:lstStyle/>
        <a:p>
          <a:endParaRPr lang="en-US"/>
        </a:p>
      </dgm:t>
    </dgm:pt>
    <dgm:pt modelId="{274BF4C3-A80C-43C5-91E3-B527DCB2F27F}" type="pres">
      <dgm:prSet presAssocID="{04F72518-7E33-445A-AE2B-B8188894A61D}" presName="hierRoot2" presStyleCnt="0">
        <dgm:presLayoutVars>
          <dgm:hierBranch val="init"/>
        </dgm:presLayoutVars>
      </dgm:prSet>
      <dgm:spPr/>
    </dgm:pt>
    <dgm:pt modelId="{5EB87CDD-6414-4293-92AC-6603AA8FA229}" type="pres">
      <dgm:prSet presAssocID="{04F72518-7E33-445A-AE2B-B8188894A61D}" presName="rootComposite" presStyleCnt="0"/>
      <dgm:spPr/>
    </dgm:pt>
    <dgm:pt modelId="{D8493269-F83B-42E1-A149-CD0E2902B9CE}" type="pres">
      <dgm:prSet presAssocID="{04F72518-7E33-445A-AE2B-B8188894A61D}" presName="rootText" presStyleLbl="node2" presStyleIdx="3" presStyleCnt="4" custScaleX="139927">
        <dgm:presLayoutVars>
          <dgm:chPref val="3"/>
        </dgm:presLayoutVars>
      </dgm:prSet>
      <dgm:spPr/>
      <dgm:t>
        <a:bodyPr/>
        <a:lstStyle/>
        <a:p>
          <a:endParaRPr lang="en-US"/>
        </a:p>
      </dgm:t>
    </dgm:pt>
    <dgm:pt modelId="{77180000-788C-40F1-B015-5B87DEE25592}" type="pres">
      <dgm:prSet presAssocID="{04F72518-7E33-445A-AE2B-B8188894A61D}" presName="rootConnector" presStyleLbl="node2" presStyleIdx="3" presStyleCnt="4"/>
      <dgm:spPr/>
      <dgm:t>
        <a:bodyPr/>
        <a:lstStyle/>
        <a:p>
          <a:endParaRPr lang="en-US"/>
        </a:p>
      </dgm:t>
    </dgm:pt>
    <dgm:pt modelId="{53FED69F-024C-4D4F-B83E-95A9AD7BFEA8}" type="pres">
      <dgm:prSet presAssocID="{04F72518-7E33-445A-AE2B-B8188894A61D}" presName="hierChild4" presStyleCnt="0"/>
      <dgm:spPr/>
    </dgm:pt>
    <dgm:pt modelId="{CE4E0048-619C-4524-9799-86721F726F56}" type="pres">
      <dgm:prSet presAssocID="{04F72518-7E33-445A-AE2B-B8188894A61D}" presName="hierChild5" presStyleCnt="0"/>
      <dgm:spPr/>
    </dgm:pt>
    <dgm:pt modelId="{DEED936A-48C9-466C-8301-4D94669087F9}" type="pres">
      <dgm:prSet presAssocID="{5FE96956-F173-4B51-8DDD-56B380FDD7BA}" presName="hierChild3" presStyleCnt="0"/>
      <dgm:spPr/>
    </dgm:pt>
  </dgm:ptLst>
  <dgm:cxnLst>
    <dgm:cxn modelId="{44A86F52-E37F-8844-A36B-A6020C0A9D44}" type="presOf" srcId="{61EF0857-16DA-42A3-9CB1-AB1A8577E514}" destId="{E90BB14B-93F6-4CFD-BAAC-1DE9E809ABA1}" srcOrd="0" destOrd="0" presId="urn:microsoft.com/office/officeart/2005/8/layout/orgChart1"/>
    <dgm:cxn modelId="{67E83A46-5BE1-433E-A1BE-180A67068C11}" srcId="{5FE96956-F173-4B51-8DDD-56B380FDD7BA}" destId="{B40C4EDD-B17A-4FED-828C-2E0108CD0EB0}" srcOrd="2" destOrd="0" parTransId="{E7220C86-DB26-4021-BDF9-06CCCF02FC4E}" sibTransId="{C9D8AE3E-97EA-435A-AC59-28B05119966F}"/>
    <dgm:cxn modelId="{5EED3B30-2C06-A343-9546-FE0852437569}" type="presOf" srcId="{349CFF9B-53B8-4B33-BFBA-E6734EF88BA2}" destId="{73155A40-E448-438E-B3EF-38E50F6498AB}" srcOrd="0" destOrd="0" presId="urn:microsoft.com/office/officeart/2005/8/layout/orgChart1"/>
    <dgm:cxn modelId="{E6336506-A990-2D44-AC36-36191DE1C02C}" type="presOf" srcId="{04F72518-7E33-445A-AE2B-B8188894A61D}" destId="{D8493269-F83B-42E1-A149-CD0E2902B9CE}" srcOrd="0" destOrd="0" presId="urn:microsoft.com/office/officeart/2005/8/layout/orgChart1"/>
    <dgm:cxn modelId="{0070F481-C9A5-5B43-B27A-80D2EC939CED}" type="presOf" srcId="{5FE96956-F173-4B51-8DDD-56B380FDD7BA}" destId="{FDF29B78-ECFC-4DE9-B70D-5D008D2A8E83}" srcOrd="1" destOrd="0" presId="urn:microsoft.com/office/officeart/2005/8/layout/orgChart1"/>
    <dgm:cxn modelId="{C42E65E1-703C-4759-943B-6ABA28F663A9}" srcId="{5FE96956-F173-4B51-8DDD-56B380FDD7BA}" destId="{04F72518-7E33-445A-AE2B-B8188894A61D}" srcOrd="3" destOrd="0" parTransId="{CBDDC752-1DA2-4BEA-9353-60E233166D74}" sibTransId="{21E7F8E5-6470-4A6D-9297-F64257560D3A}"/>
    <dgm:cxn modelId="{B5E65B33-88AE-A14D-8EBF-04681D360DBA}" type="presOf" srcId="{5FE96956-F173-4B51-8DDD-56B380FDD7BA}" destId="{F7769E21-146E-4512-98E2-0D765C361770}" srcOrd="0" destOrd="0" presId="urn:microsoft.com/office/officeart/2005/8/layout/orgChart1"/>
    <dgm:cxn modelId="{C7DAE08F-A4C7-4A4A-ADAC-E3C7263AFCA1}" type="presOf" srcId="{CBDDC752-1DA2-4BEA-9353-60E233166D74}" destId="{D744604E-49DD-4438-B122-2A152C988CEA}" srcOrd="0" destOrd="0" presId="urn:microsoft.com/office/officeart/2005/8/layout/orgChart1"/>
    <dgm:cxn modelId="{DCB5DA04-D366-EA44-8E7A-BA093DC22E25}" type="presOf" srcId="{9A33C6A7-4CC5-4A71-BA66-BE435823AC7F}" destId="{3B2A954B-2DC2-42C9-BF3F-5986126B7AAF}" srcOrd="0" destOrd="0" presId="urn:microsoft.com/office/officeart/2005/8/layout/orgChart1"/>
    <dgm:cxn modelId="{2A0BC01D-FEFF-F146-8FB3-36B590B95836}" type="presOf" srcId="{04F72518-7E33-445A-AE2B-B8188894A61D}" destId="{77180000-788C-40F1-B015-5B87DEE25592}" srcOrd="1" destOrd="0" presId="urn:microsoft.com/office/officeart/2005/8/layout/orgChart1"/>
    <dgm:cxn modelId="{B0A0C530-6A82-44CF-87A7-DC0B4FEEBD35}" srcId="{5FE96956-F173-4B51-8DDD-56B380FDD7BA}" destId="{EEF09CEE-DB6A-4B33-914C-240BACC0B596}" srcOrd="0" destOrd="0" parTransId="{A23AA794-6E11-4C07-B8A9-7634E716B9C7}" sibTransId="{AD90785C-639F-4FA8-B084-A2D85E53671D}"/>
    <dgm:cxn modelId="{7779C896-6271-47AB-BBCC-E657F4CED4C9}" srcId="{61EF0857-16DA-42A3-9CB1-AB1A8577E514}" destId="{5FE96956-F173-4B51-8DDD-56B380FDD7BA}" srcOrd="0" destOrd="0" parTransId="{6AC3835C-0527-4335-995F-AB480A67C5BC}" sibTransId="{5E84878A-AD77-4BC1-8020-F242C3C4845B}"/>
    <dgm:cxn modelId="{1AA0F671-1A84-1D45-8A80-5BCA1B73DD3B}" type="presOf" srcId="{EEF09CEE-DB6A-4B33-914C-240BACC0B596}" destId="{24E80CD1-7687-4184-9856-6611F89737FC}" srcOrd="1" destOrd="0" presId="urn:microsoft.com/office/officeart/2005/8/layout/orgChart1"/>
    <dgm:cxn modelId="{65D4B453-6C32-8C47-9756-68E807225EE0}" type="presOf" srcId="{EEF09CEE-DB6A-4B33-914C-240BACC0B596}" destId="{0A808B26-7BBF-41BF-9F91-B0A3B430467B}" srcOrd="0" destOrd="0" presId="urn:microsoft.com/office/officeart/2005/8/layout/orgChart1"/>
    <dgm:cxn modelId="{E957D91B-27AE-A24E-8F6C-B4C20B19BC75}" type="presOf" srcId="{B40C4EDD-B17A-4FED-828C-2E0108CD0EB0}" destId="{A52DB754-273F-48D9-AAB8-2191A35BD9C5}" srcOrd="1" destOrd="0" presId="urn:microsoft.com/office/officeart/2005/8/layout/orgChart1"/>
    <dgm:cxn modelId="{93BB77C5-AE8B-394E-9C12-56254C5A947E}" type="presOf" srcId="{A23AA794-6E11-4C07-B8A9-7634E716B9C7}" destId="{85A07307-751E-4D88-AE10-29FBBE4842A3}" srcOrd="0" destOrd="0" presId="urn:microsoft.com/office/officeart/2005/8/layout/orgChart1"/>
    <dgm:cxn modelId="{C42023E3-BB23-41AD-92BF-639F3D4FE7E5}" srcId="{5FE96956-F173-4B51-8DDD-56B380FDD7BA}" destId="{349CFF9B-53B8-4B33-BFBA-E6734EF88BA2}" srcOrd="1" destOrd="0" parTransId="{9A33C6A7-4CC5-4A71-BA66-BE435823AC7F}" sibTransId="{896F7FD8-B099-4256-86E0-C4462E6052E0}"/>
    <dgm:cxn modelId="{FD136013-847C-E140-B619-37EB9FA75553}" type="presOf" srcId="{B40C4EDD-B17A-4FED-828C-2E0108CD0EB0}" destId="{FC98D228-5493-4F1C-8084-13B4B32017F8}" srcOrd="0" destOrd="0" presId="urn:microsoft.com/office/officeart/2005/8/layout/orgChart1"/>
    <dgm:cxn modelId="{4EDEE16F-6645-C24E-9A62-F1293AF68FC3}" type="presOf" srcId="{E7220C86-DB26-4021-BDF9-06CCCF02FC4E}" destId="{A64D129F-7287-4662-8028-020551DC98AB}" srcOrd="0" destOrd="0" presId="urn:microsoft.com/office/officeart/2005/8/layout/orgChart1"/>
    <dgm:cxn modelId="{A34C9019-1A11-924B-8612-EE7E3A853AA8}" type="presOf" srcId="{349CFF9B-53B8-4B33-BFBA-E6734EF88BA2}" destId="{58385C2E-FD8A-4396-917E-E4828A41B6D7}" srcOrd="1" destOrd="0" presId="urn:microsoft.com/office/officeart/2005/8/layout/orgChart1"/>
    <dgm:cxn modelId="{A511CF39-C853-6B40-8810-1ED11E6A95E3}" type="presParOf" srcId="{E90BB14B-93F6-4CFD-BAAC-1DE9E809ABA1}" destId="{74296574-2B72-48C2-8E92-F2974159B9F4}" srcOrd="0" destOrd="0" presId="urn:microsoft.com/office/officeart/2005/8/layout/orgChart1"/>
    <dgm:cxn modelId="{68CAE5B8-185C-8449-B4F7-1BB1B10273CA}" type="presParOf" srcId="{74296574-2B72-48C2-8E92-F2974159B9F4}" destId="{4A2DBAC9-6871-42C2-9C16-97F0EAC85EE2}" srcOrd="0" destOrd="0" presId="urn:microsoft.com/office/officeart/2005/8/layout/orgChart1"/>
    <dgm:cxn modelId="{4816E95C-0F93-994B-B03F-83466CB4F739}" type="presParOf" srcId="{4A2DBAC9-6871-42C2-9C16-97F0EAC85EE2}" destId="{F7769E21-146E-4512-98E2-0D765C361770}" srcOrd="0" destOrd="0" presId="urn:microsoft.com/office/officeart/2005/8/layout/orgChart1"/>
    <dgm:cxn modelId="{A6A2F2C7-4552-624C-955E-D2C22B9752B2}" type="presParOf" srcId="{4A2DBAC9-6871-42C2-9C16-97F0EAC85EE2}" destId="{FDF29B78-ECFC-4DE9-B70D-5D008D2A8E83}" srcOrd="1" destOrd="0" presId="urn:microsoft.com/office/officeart/2005/8/layout/orgChart1"/>
    <dgm:cxn modelId="{21DFFFD5-AAA3-6347-B3FE-67B0DA90D0D2}" type="presParOf" srcId="{74296574-2B72-48C2-8E92-F2974159B9F4}" destId="{25DFD9D4-AB8C-41D7-8EAA-2205F4882FB4}" srcOrd="1" destOrd="0" presId="urn:microsoft.com/office/officeart/2005/8/layout/orgChart1"/>
    <dgm:cxn modelId="{2759872D-1EE4-D648-9527-4D57B232A11D}" type="presParOf" srcId="{25DFD9D4-AB8C-41D7-8EAA-2205F4882FB4}" destId="{85A07307-751E-4D88-AE10-29FBBE4842A3}" srcOrd="0" destOrd="0" presId="urn:microsoft.com/office/officeart/2005/8/layout/orgChart1"/>
    <dgm:cxn modelId="{A990CC7B-27F2-F34D-BDE3-951460B4F80F}" type="presParOf" srcId="{25DFD9D4-AB8C-41D7-8EAA-2205F4882FB4}" destId="{2ECDB758-92A0-43BB-B730-05019F1397A2}" srcOrd="1" destOrd="0" presId="urn:microsoft.com/office/officeart/2005/8/layout/orgChart1"/>
    <dgm:cxn modelId="{CA0070BC-5B8F-2C49-BF4E-71E40237FDED}" type="presParOf" srcId="{2ECDB758-92A0-43BB-B730-05019F1397A2}" destId="{B451EECB-69AD-426A-ADB5-C49777F1F3F9}" srcOrd="0" destOrd="0" presId="urn:microsoft.com/office/officeart/2005/8/layout/orgChart1"/>
    <dgm:cxn modelId="{10A59D26-AFD3-9B40-9449-CCF3B5FB8F29}" type="presParOf" srcId="{B451EECB-69AD-426A-ADB5-C49777F1F3F9}" destId="{0A808B26-7BBF-41BF-9F91-B0A3B430467B}" srcOrd="0" destOrd="0" presId="urn:microsoft.com/office/officeart/2005/8/layout/orgChart1"/>
    <dgm:cxn modelId="{0DFD7426-16BA-524D-A39A-31A5A34C689F}" type="presParOf" srcId="{B451EECB-69AD-426A-ADB5-C49777F1F3F9}" destId="{24E80CD1-7687-4184-9856-6611F89737FC}" srcOrd="1" destOrd="0" presId="urn:microsoft.com/office/officeart/2005/8/layout/orgChart1"/>
    <dgm:cxn modelId="{F71641CF-2A9D-6340-B8D7-813D33746D45}" type="presParOf" srcId="{2ECDB758-92A0-43BB-B730-05019F1397A2}" destId="{F845B32A-5C46-4F13-B8E7-F02097FBBE32}" srcOrd="1" destOrd="0" presId="urn:microsoft.com/office/officeart/2005/8/layout/orgChart1"/>
    <dgm:cxn modelId="{11241314-965A-1445-A047-50E2E4C96888}" type="presParOf" srcId="{2ECDB758-92A0-43BB-B730-05019F1397A2}" destId="{0ECC2E13-B431-401C-B6AA-D69C9E6FD95E}" srcOrd="2" destOrd="0" presId="urn:microsoft.com/office/officeart/2005/8/layout/orgChart1"/>
    <dgm:cxn modelId="{1CD1644E-6A5F-AF4C-84F0-3B73F760EB9D}" type="presParOf" srcId="{25DFD9D4-AB8C-41D7-8EAA-2205F4882FB4}" destId="{3B2A954B-2DC2-42C9-BF3F-5986126B7AAF}" srcOrd="2" destOrd="0" presId="urn:microsoft.com/office/officeart/2005/8/layout/orgChart1"/>
    <dgm:cxn modelId="{8B3AF37B-CED3-484E-871C-1CAD1D0B3768}" type="presParOf" srcId="{25DFD9D4-AB8C-41D7-8EAA-2205F4882FB4}" destId="{784DD2B0-DB0F-4CE1-A37B-1E63E1B0DDA3}" srcOrd="3" destOrd="0" presId="urn:microsoft.com/office/officeart/2005/8/layout/orgChart1"/>
    <dgm:cxn modelId="{76CED8C9-8F3A-D74E-B44A-8D4BE6C2D25F}" type="presParOf" srcId="{784DD2B0-DB0F-4CE1-A37B-1E63E1B0DDA3}" destId="{02994E4E-BBBE-427D-B705-7C7FC6AF43A0}" srcOrd="0" destOrd="0" presId="urn:microsoft.com/office/officeart/2005/8/layout/orgChart1"/>
    <dgm:cxn modelId="{D342F5C6-DF62-3340-B066-12233ED816C1}" type="presParOf" srcId="{02994E4E-BBBE-427D-B705-7C7FC6AF43A0}" destId="{73155A40-E448-438E-B3EF-38E50F6498AB}" srcOrd="0" destOrd="0" presId="urn:microsoft.com/office/officeart/2005/8/layout/orgChart1"/>
    <dgm:cxn modelId="{56C1D0FF-6947-B34A-83A9-63089DBED609}" type="presParOf" srcId="{02994E4E-BBBE-427D-B705-7C7FC6AF43A0}" destId="{58385C2E-FD8A-4396-917E-E4828A41B6D7}" srcOrd="1" destOrd="0" presId="urn:microsoft.com/office/officeart/2005/8/layout/orgChart1"/>
    <dgm:cxn modelId="{29CE34AE-C449-DD40-B60E-C6C47BDF1DF1}" type="presParOf" srcId="{784DD2B0-DB0F-4CE1-A37B-1E63E1B0DDA3}" destId="{3A459590-444B-4698-85ED-18143196DEBC}" srcOrd="1" destOrd="0" presId="urn:microsoft.com/office/officeart/2005/8/layout/orgChart1"/>
    <dgm:cxn modelId="{F79621EF-0D8D-064B-8BC0-6F7F92C85B12}" type="presParOf" srcId="{784DD2B0-DB0F-4CE1-A37B-1E63E1B0DDA3}" destId="{FDA961A7-EB61-461A-9DC6-13B83724A629}" srcOrd="2" destOrd="0" presId="urn:microsoft.com/office/officeart/2005/8/layout/orgChart1"/>
    <dgm:cxn modelId="{B0828105-7C4B-C347-89E4-0B659CBD156E}" type="presParOf" srcId="{25DFD9D4-AB8C-41D7-8EAA-2205F4882FB4}" destId="{A64D129F-7287-4662-8028-020551DC98AB}" srcOrd="4" destOrd="0" presId="urn:microsoft.com/office/officeart/2005/8/layout/orgChart1"/>
    <dgm:cxn modelId="{FA595787-0BBD-F549-8483-50C94F2EF2D7}" type="presParOf" srcId="{25DFD9D4-AB8C-41D7-8EAA-2205F4882FB4}" destId="{650CCC3F-4526-4475-AAE5-0D7419877D2C}" srcOrd="5" destOrd="0" presId="urn:microsoft.com/office/officeart/2005/8/layout/orgChart1"/>
    <dgm:cxn modelId="{047F8DF6-B291-574D-8083-59DF93DED682}" type="presParOf" srcId="{650CCC3F-4526-4475-AAE5-0D7419877D2C}" destId="{3F862C82-A58F-406E-9316-9CA1E812648B}" srcOrd="0" destOrd="0" presId="urn:microsoft.com/office/officeart/2005/8/layout/orgChart1"/>
    <dgm:cxn modelId="{835ABB9C-AFDE-2C43-BE45-F297BFCD8288}" type="presParOf" srcId="{3F862C82-A58F-406E-9316-9CA1E812648B}" destId="{FC98D228-5493-4F1C-8084-13B4B32017F8}" srcOrd="0" destOrd="0" presId="urn:microsoft.com/office/officeart/2005/8/layout/orgChart1"/>
    <dgm:cxn modelId="{6257F7B0-EA5F-BE4C-8F4D-EC2B96F43C11}" type="presParOf" srcId="{3F862C82-A58F-406E-9316-9CA1E812648B}" destId="{A52DB754-273F-48D9-AAB8-2191A35BD9C5}" srcOrd="1" destOrd="0" presId="urn:microsoft.com/office/officeart/2005/8/layout/orgChart1"/>
    <dgm:cxn modelId="{FACE3368-EDBF-5343-BB99-CEBE62136A36}" type="presParOf" srcId="{650CCC3F-4526-4475-AAE5-0D7419877D2C}" destId="{7A1B2782-E15F-4003-988A-3BD0F846F93A}" srcOrd="1" destOrd="0" presId="urn:microsoft.com/office/officeart/2005/8/layout/orgChart1"/>
    <dgm:cxn modelId="{2D3F527C-3CE0-244E-9D8D-930D445659FD}" type="presParOf" srcId="{650CCC3F-4526-4475-AAE5-0D7419877D2C}" destId="{44CA6AE4-F995-46AB-9609-FE4BB6514B5E}" srcOrd="2" destOrd="0" presId="urn:microsoft.com/office/officeart/2005/8/layout/orgChart1"/>
    <dgm:cxn modelId="{01F04641-3F24-0E44-8A17-A57FC57C958A}" type="presParOf" srcId="{25DFD9D4-AB8C-41D7-8EAA-2205F4882FB4}" destId="{D744604E-49DD-4438-B122-2A152C988CEA}" srcOrd="6" destOrd="0" presId="urn:microsoft.com/office/officeart/2005/8/layout/orgChart1"/>
    <dgm:cxn modelId="{520E0AC2-7FD4-7D40-93BA-F57C3D2AB45F}" type="presParOf" srcId="{25DFD9D4-AB8C-41D7-8EAA-2205F4882FB4}" destId="{274BF4C3-A80C-43C5-91E3-B527DCB2F27F}" srcOrd="7" destOrd="0" presId="urn:microsoft.com/office/officeart/2005/8/layout/orgChart1"/>
    <dgm:cxn modelId="{3F9F3833-190E-CE46-9B6C-DA56860F766A}" type="presParOf" srcId="{274BF4C3-A80C-43C5-91E3-B527DCB2F27F}" destId="{5EB87CDD-6414-4293-92AC-6603AA8FA229}" srcOrd="0" destOrd="0" presId="urn:microsoft.com/office/officeart/2005/8/layout/orgChart1"/>
    <dgm:cxn modelId="{526D18FF-C49D-ED4E-A2BD-0F79354E13A8}" type="presParOf" srcId="{5EB87CDD-6414-4293-92AC-6603AA8FA229}" destId="{D8493269-F83B-42E1-A149-CD0E2902B9CE}" srcOrd="0" destOrd="0" presId="urn:microsoft.com/office/officeart/2005/8/layout/orgChart1"/>
    <dgm:cxn modelId="{4B7755FC-BDDD-9146-BD9C-95CD60CC6D21}" type="presParOf" srcId="{5EB87CDD-6414-4293-92AC-6603AA8FA229}" destId="{77180000-788C-40F1-B015-5B87DEE25592}" srcOrd="1" destOrd="0" presId="urn:microsoft.com/office/officeart/2005/8/layout/orgChart1"/>
    <dgm:cxn modelId="{E86A9723-C3E6-C349-89C2-5AD77A44EA2D}" type="presParOf" srcId="{274BF4C3-A80C-43C5-91E3-B527DCB2F27F}" destId="{53FED69F-024C-4D4F-B83E-95A9AD7BFEA8}" srcOrd="1" destOrd="0" presId="urn:microsoft.com/office/officeart/2005/8/layout/orgChart1"/>
    <dgm:cxn modelId="{9A3C3448-FE0A-2C48-A0D3-B82114F13905}" type="presParOf" srcId="{274BF4C3-A80C-43C5-91E3-B527DCB2F27F}" destId="{CE4E0048-619C-4524-9799-86721F726F56}" srcOrd="2" destOrd="0" presId="urn:microsoft.com/office/officeart/2005/8/layout/orgChart1"/>
    <dgm:cxn modelId="{BF188D20-51FF-A84C-A54C-202CC68FF9F4}" type="presParOf" srcId="{74296574-2B72-48C2-8E92-F2974159B9F4}" destId="{DEED936A-48C9-466C-8301-4D94669087F9}"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ED92B-0CED-47EE-9996-9A246C52885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7E11EAB2-476D-4A31-9A65-567BE3EE58C3}">
      <dgm:prSet phldrT="[Texto]"/>
      <dgm:spPr/>
      <dgm:t>
        <a:bodyPr/>
        <a:lstStyle/>
        <a:p>
          <a:r>
            <a:rPr lang="pt-BR" dirty="0" smtClean="0"/>
            <a:t>ECONÔMICA</a:t>
          </a:r>
          <a:endParaRPr lang="pt-BR" dirty="0"/>
        </a:p>
      </dgm:t>
    </dgm:pt>
    <dgm:pt modelId="{BA340812-2941-4EB2-B241-B16C7076EF27}" type="parTrans" cxnId="{407B1412-94D7-42A9-820D-C1F872270B1A}">
      <dgm:prSet/>
      <dgm:spPr/>
      <dgm:t>
        <a:bodyPr/>
        <a:lstStyle/>
        <a:p>
          <a:endParaRPr lang="pt-BR"/>
        </a:p>
      </dgm:t>
    </dgm:pt>
    <dgm:pt modelId="{EC55F74E-C9A7-48EA-B1FA-081FB72F9C9B}" type="sibTrans" cxnId="{407B1412-94D7-42A9-820D-C1F872270B1A}">
      <dgm:prSet/>
      <dgm:spPr/>
      <dgm:t>
        <a:bodyPr/>
        <a:lstStyle/>
        <a:p>
          <a:endParaRPr lang="pt-BR"/>
        </a:p>
      </dgm:t>
    </dgm:pt>
    <dgm:pt modelId="{2946E253-FB0C-4333-8D33-008C2F069652}">
      <dgm:prSet phldrT="[Texto]"/>
      <dgm:spPr/>
      <dgm:t>
        <a:bodyPr/>
        <a:lstStyle/>
        <a:p>
          <a:r>
            <a:rPr lang="pt-BR" dirty="0" smtClean="0"/>
            <a:t>Receita</a:t>
          </a:r>
          <a:endParaRPr lang="pt-BR" dirty="0"/>
        </a:p>
      </dgm:t>
    </dgm:pt>
    <dgm:pt modelId="{FEC7AB30-E887-477C-8E64-FD39EF0FD85E}" type="parTrans" cxnId="{198CAE0B-C641-44F8-B2A3-B17AA5501F64}">
      <dgm:prSet/>
      <dgm:spPr/>
      <dgm:t>
        <a:bodyPr/>
        <a:lstStyle/>
        <a:p>
          <a:endParaRPr lang="pt-BR"/>
        </a:p>
      </dgm:t>
    </dgm:pt>
    <dgm:pt modelId="{022740D6-3684-4B6C-837F-C7D91B2377D4}" type="sibTrans" cxnId="{198CAE0B-C641-44F8-B2A3-B17AA5501F64}">
      <dgm:prSet/>
      <dgm:spPr/>
      <dgm:t>
        <a:bodyPr/>
        <a:lstStyle/>
        <a:p>
          <a:endParaRPr lang="pt-BR"/>
        </a:p>
      </dgm:t>
    </dgm:pt>
    <dgm:pt modelId="{2FEE8319-3D5D-4CDE-8552-6176386BE898}">
      <dgm:prSet phldrT="[Texto]"/>
      <dgm:spPr/>
      <dgm:t>
        <a:bodyPr/>
        <a:lstStyle/>
        <a:p>
          <a:r>
            <a:rPr lang="pt-BR" dirty="0" smtClean="0"/>
            <a:t>Despesa</a:t>
          </a:r>
          <a:endParaRPr lang="pt-BR" dirty="0"/>
        </a:p>
      </dgm:t>
    </dgm:pt>
    <dgm:pt modelId="{30555702-14BB-46EB-AEAE-8088095E7DD0}" type="parTrans" cxnId="{76408D70-FA35-43B0-A5C3-63AC0E997CC0}">
      <dgm:prSet/>
      <dgm:spPr/>
      <dgm:t>
        <a:bodyPr/>
        <a:lstStyle/>
        <a:p>
          <a:endParaRPr lang="pt-BR"/>
        </a:p>
      </dgm:t>
    </dgm:pt>
    <dgm:pt modelId="{34CFE796-7D98-4AD1-9E4A-0C962A33D834}" type="sibTrans" cxnId="{76408D70-FA35-43B0-A5C3-63AC0E997CC0}">
      <dgm:prSet/>
      <dgm:spPr/>
      <dgm:t>
        <a:bodyPr/>
        <a:lstStyle/>
        <a:p>
          <a:endParaRPr lang="pt-BR"/>
        </a:p>
      </dgm:t>
    </dgm:pt>
    <dgm:pt modelId="{BD0E8B63-1564-4CC3-896C-2A4079D7BB9C}">
      <dgm:prSet/>
      <dgm:spPr/>
      <dgm:t>
        <a:bodyPr/>
        <a:lstStyle/>
        <a:p>
          <a:r>
            <a:rPr lang="pt-BR" dirty="0" smtClean="0"/>
            <a:t>Corrente/Capital</a:t>
          </a:r>
          <a:endParaRPr lang="pt-BR" dirty="0"/>
        </a:p>
      </dgm:t>
    </dgm:pt>
    <dgm:pt modelId="{CF2294FD-3955-4B1B-9F46-76ABC37AD6F6}" type="parTrans" cxnId="{4CC91AE9-AFF6-4DF7-B761-1DCB674B000A}">
      <dgm:prSet/>
      <dgm:spPr/>
      <dgm:t>
        <a:bodyPr/>
        <a:lstStyle/>
        <a:p>
          <a:endParaRPr lang="pt-BR"/>
        </a:p>
      </dgm:t>
    </dgm:pt>
    <dgm:pt modelId="{92BFD163-6DC3-41CE-A4EB-E10E60817800}" type="sibTrans" cxnId="{4CC91AE9-AFF6-4DF7-B761-1DCB674B000A}">
      <dgm:prSet/>
      <dgm:spPr/>
      <dgm:t>
        <a:bodyPr/>
        <a:lstStyle/>
        <a:p>
          <a:endParaRPr lang="pt-BR"/>
        </a:p>
      </dgm:t>
    </dgm:pt>
    <dgm:pt modelId="{AD221703-F79A-4416-933C-614188DEFEE9}">
      <dgm:prSet/>
      <dgm:spPr/>
      <dgm:t>
        <a:bodyPr/>
        <a:lstStyle/>
        <a:p>
          <a:r>
            <a:rPr lang="pt-BR" dirty="0" smtClean="0"/>
            <a:t>Corrente/Capital</a:t>
          </a:r>
          <a:endParaRPr lang="pt-BR" dirty="0"/>
        </a:p>
      </dgm:t>
    </dgm:pt>
    <dgm:pt modelId="{81DB2AF3-DE79-49CD-AAD0-F1B7810D18A8}" type="parTrans" cxnId="{BCC7FB65-8F4D-453B-A4AF-AAE318878981}">
      <dgm:prSet/>
      <dgm:spPr/>
      <dgm:t>
        <a:bodyPr/>
        <a:lstStyle/>
        <a:p>
          <a:endParaRPr lang="pt-BR"/>
        </a:p>
      </dgm:t>
    </dgm:pt>
    <dgm:pt modelId="{B8CC9946-96C5-40C3-AAF9-A0D6B223F2F9}" type="sibTrans" cxnId="{BCC7FB65-8F4D-453B-A4AF-AAE318878981}">
      <dgm:prSet/>
      <dgm:spPr/>
      <dgm:t>
        <a:bodyPr/>
        <a:lstStyle/>
        <a:p>
          <a:endParaRPr lang="pt-BR"/>
        </a:p>
      </dgm:t>
    </dgm:pt>
    <dgm:pt modelId="{543429ED-704E-4E01-9240-FA524F5930D6}" type="pres">
      <dgm:prSet presAssocID="{403ED92B-0CED-47EE-9996-9A246C528850}" presName="hierChild1" presStyleCnt="0">
        <dgm:presLayoutVars>
          <dgm:orgChart val="1"/>
          <dgm:chPref val="1"/>
          <dgm:dir/>
          <dgm:animOne val="branch"/>
          <dgm:animLvl val="lvl"/>
          <dgm:resizeHandles/>
        </dgm:presLayoutVars>
      </dgm:prSet>
      <dgm:spPr/>
      <dgm:t>
        <a:bodyPr/>
        <a:lstStyle/>
        <a:p>
          <a:endParaRPr lang="en-US"/>
        </a:p>
      </dgm:t>
    </dgm:pt>
    <dgm:pt modelId="{CD078E68-E087-4764-ADD0-2DC4E82843A9}" type="pres">
      <dgm:prSet presAssocID="{7E11EAB2-476D-4A31-9A65-567BE3EE58C3}" presName="hierRoot1" presStyleCnt="0">
        <dgm:presLayoutVars>
          <dgm:hierBranch val="init"/>
        </dgm:presLayoutVars>
      </dgm:prSet>
      <dgm:spPr/>
    </dgm:pt>
    <dgm:pt modelId="{84D95220-E631-43E6-A209-C310596DA9A9}" type="pres">
      <dgm:prSet presAssocID="{7E11EAB2-476D-4A31-9A65-567BE3EE58C3}" presName="rootComposite1" presStyleCnt="0"/>
      <dgm:spPr/>
    </dgm:pt>
    <dgm:pt modelId="{6C8690D3-F143-4E12-B1C6-6B2BBDB1F04F}" type="pres">
      <dgm:prSet presAssocID="{7E11EAB2-476D-4A31-9A65-567BE3EE58C3}" presName="rootText1" presStyleLbl="node0" presStyleIdx="0" presStyleCnt="1" custScaleX="349685" custLinFactNeighborX="8857">
        <dgm:presLayoutVars>
          <dgm:chPref val="3"/>
        </dgm:presLayoutVars>
      </dgm:prSet>
      <dgm:spPr/>
      <dgm:t>
        <a:bodyPr/>
        <a:lstStyle/>
        <a:p>
          <a:endParaRPr lang="pt-BR"/>
        </a:p>
      </dgm:t>
    </dgm:pt>
    <dgm:pt modelId="{C2BA569B-FFBE-4063-8880-52F237A3FB4A}" type="pres">
      <dgm:prSet presAssocID="{7E11EAB2-476D-4A31-9A65-567BE3EE58C3}" presName="rootConnector1" presStyleLbl="node1" presStyleIdx="0" presStyleCnt="0"/>
      <dgm:spPr/>
      <dgm:t>
        <a:bodyPr/>
        <a:lstStyle/>
        <a:p>
          <a:endParaRPr lang="en-US"/>
        </a:p>
      </dgm:t>
    </dgm:pt>
    <dgm:pt modelId="{9C394D91-CD51-47B5-BD3D-25DCCA64769C}" type="pres">
      <dgm:prSet presAssocID="{7E11EAB2-476D-4A31-9A65-567BE3EE58C3}" presName="hierChild2" presStyleCnt="0"/>
      <dgm:spPr/>
    </dgm:pt>
    <dgm:pt modelId="{FE8C10CF-39A7-4E7D-8868-32EC8D53CFE2}" type="pres">
      <dgm:prSet presAssocID="{FEC7AB30-E887-477C-8E64-FD39EF0FD85E}" presName="Name37" presStyleLbl="parChTrans1D2" presStyleIdx="0" presStyleCnt="2"/>
      <dgm:spPr/>
      <dgm:t>
        <a:bodyPr/>
        <a:lstStyle/>
        <a:p>
          <a:endParaRPr lang="en-US"/>
        </a:p>
      </dgm:t>
    </dgm:pt>
    <dgm:pt modelId="{AE022A34-D4B3-4C6C-8AED-92B697AE82EC}" type="pres">
      <dgm:prSet presAssocID="{2946E253-FB0C-4333-8D33-008C2F069652}" presName="hierRoot2" presStyleCnt="0">
        <dgm:presLayoutVars>
          <dgm:hierBranch val="init"/>
        </dgm:presLayoutVars>
      </dgm:prSet>
      <dgm:spPr/>
    </dgm:pt>
    <dgm:pt modelId="{43AA7A1E-7576-4520-B979-B0FE2C5AC08B}" type="pres">
      <dgm:prSet presAssocID="{2946E253-FB0C-4333-8D33-008C2F069652}" presName="rootComposite" presStyleCnt="0"/>
      <dgm:spPr/>
    </dgm:pt>
    <dgm:pt modelId="{9E311CEA-4C3D-4F7D-A6B3-F85F8EABED72}" type="pres">
      <dgm:prSet presAssocID="{2946E253-FB0C-4333-8D33-008C2F069652}" presName="rootText" presStyleLbl="node2" presStyleIdx="0" presStyleCnt="2">
        <dgm:presLayoutVars>
          <dgm:chPref val="3"/>
        </dgm:presLayoutVars>
      </dgm:prSet>
      <dgm:spPr/>
      <dgm:t>
        <a:bodyPr/>
        <a:lstStyle/>
        <a:p>
          <a:endParaRPr lang="en-US"/>
        </a:p>
      </dgm:t>
    </dgm:pt>
    <dgm:pt modelId="{EA1F5A5D-211A-4234-B348-BCD759E13FB7}" type="pres">
      <dgm:prSet presAssocID="{2946E253-FB0C-4333-8D33-008C2F069652}" presName="rootConnector" presStyleLbl="node2" presStyleIdx="0" presStyleCnt="2"/>
      <dgm:spPr/>
      <dgm:t>
        <a:bodyPr/>
        <a:lstStyle/>
        <a:p>
          <a:endParaRPr lang="en-US"/>
        </a:p>
      </dgm:t>
    </dgm:pt>
    <dgm:pt modelId="{593DF9A4-1910-4D26-A3AF-4985DB777EAB}" type="pres">
      <dgm:prSet presAssocID="{2946E253-FB0C-4333-8D33-008C2F069652}" presName="hierChild4" presStyleCnt="0"/>
      <dgm:spPr/>
    </dgm:pt>
    <dgm:pt modelId="{865021A2-359F-4BCA-89FB-FC314511D6ED}" type="pres">
      <dgm:prSet presAssocID="{CF2294FD-3955-4B1B-9F46-76ABC37AD6F6}" presName="Name37" presStyleLbl="parChTrans1D3" presStyleIdx="0" presStyleCnt="2"/>
      <dgm:spPr/>
      <dgm:t>
        <a:bodyPr/>
        <a:lstStyle/>
        <a:p>
          <a:endParaRPr lang="en-US"/>
        </a:p>
      </dgm:t>
    </dgm:pt>
    <dgm:pt modelId="{C0620E30-ECEE-40C9-9072-C089769086C2}" type="pres">
      <dgm:prSet presAssocID="{BD0E8B63-1564-4CC3-896C-2A4079D7BB9C}" presName="hierRoot2" presStyleCnt="0">
        <dgm:presLayoutVars>
          <dgm:hierBranch val="init"/>
        </dgm:presLayoutVars>
      </dgm:prSet>
      <dgm:spPr/>
    </dgm:pt>
    <dgm:pt modelId="{E28020D3-C0DF-4980-9A1D-7798E5131A96}" type="pres">
      <dgm:prSet presAssocID="{BD0E8B63-1564-4CC3-896C-2A4079D7BB9C}" presName="rootComposite" presStyleCnt="0"/>
      <dgm:spPr/>
    </dgm:pt>
    <dgm:pt modelId="{C2239341-1EBB-459D-81C4-4FFB0E169E6D}" type="pres">
      <dgm:prSet presAssocID="{BD0E8B63-1564-4CC3-896C-2A4079D7BB9C}" presName="rootText" presStyleLbl="node3" presStyleIdx="0" presStyleCnt="2" custScaleX="241717" custScaleY="105327" custLinFactX="-100000" custLinFactNeighborX="-166561" custLinFactNeighborY="-18477">
        <dgm:presLayoutVars>
          <dgm:chPref val="3"/>
        </dgm:presLayoutVars>
      </dgm:prSet>
      <dgm:spPr/>
      <dgm:t>
        <a:bodyPr/>
        <a:lstStyle/>
        <a:p>
          <a:endParaRPr lang="en-US"/>
        </a:p>
      </dgm:t>
    </dgm:pt>
    <dgm:pt modelId="{BAB933FE-9987-47CC-9202-6F9DFF0252F7}" type="pres">
      <dgm:prSet presAssocID="{BD0E8B63-1564-4CC3-896C-2A4079D7BB9C}" presName="rootConnector" presStyleLbl="node3" presStyleIdx="0" presStyleCnt="2"/>
      <dgm:spPr/>
      <dgm:t>
        <a:bodyPr/>
        <a:lstStyle/>
        <a:p>
          <a:endParaRPr lang="en-US"/>
        </a:p>
      </dgm:t>
    </dgm:pt>
    <dgm:pt modelId="{759FE2FF-E8D3-4A91-9C11-5EEA70AC4B9B}" type="pres">
      <dgm:prSet presAssocID="{BD0E8B63-1564-4CC3-896C-2A4079D7BB9C}" presName="hierChild4" presStyleCnt="0"/>
      <dgm:spPr/>
    </dgm:pt>
    <dgm:pt modelId="{56F09808-C7A4-4A22-A6E6-88F46C6048DB}" type="pres">
      <dgm:prSet presAssocID="{BD0E8B63-1564-4CC3-896C-2A4079D7BB9C}" presName="hierChild5" presStyleCnt="0"/>
      <dgm:spPr/>
    </dgm:pt>
    <dgm:pt modelId="{F0A65F13-001E-49DF-843B-8D147213EF6A}" type="pres">
      <dgm:prSet presAssocID="{2946E253-FB0C-4333-8D33-008C2F069652}" presName="hierChild5" presStyleCnt="0"/>
      <dgm:spPr/>
    </dgm:pt>
    <dgm:pt modelId="{A3F05534-4CDF-4D42-BF95-54CE399CC512}" type="pres">
      <dgm:prSet presAssocID="{30555702-14BB-46EB-AEAE-8088095E7DD0}" presName="Name37" presStyleLbl="parChTrans1D2" presStyleIdx="1" presStyleCnt="2"/>
      <dgm:spPr/>
      <dgm:t>
        <a:bodyPr/>
        <a:lstStyle/>
        <a:p>
          <a:endParaRPr lang="en-US"/>
        </a:p>
      </dgm:t>
    </dgm:pt>
    <dgm:pt modelId="{1E1169CF-9998-4AAB-BA0C-E1E09F8B8EC7}" type="pres">
      <dgm:prSet presAssocID="{2FEE8319-3D5D-4CDE-8552-6176386BE898}" presName="hierRoot2" presStyleCnt="0">
        <dgm:presLayoutVars>
          <dgm:hierBranch val="init"/>
        </dgm:presLayoutVars>
      </dgm:prSet>
      <dgm:spPr/>
    </dgm:pt>
    <dgm:pt modelId="{67B9BB4A-1DCA-4837-9730-E29F183E0506}" type="pres">
      <dgm:prSet presAssocID="{2FEE8319-3D5D-4CDE-8552-6176386BE898}" presName="rootComposite" presStyleCnt="0"/>
      <dgm:spPr/>
    </dgm:pt>
    <dgm:pt modelId="{C32D31C7-206E-4806-A992-29A861D51EEB}" type="pres">
      <dgm:prSet presAssocID="{2FEE8319-3D5D-4CDE-8552-6176386BE898}" presName="rootText" presStyleLbl="node2" presStyleIdx="1" presStyleCnt="2">
        <dgm:presLayoutVars>
          <dgm:chPref val="3"/>
        </dgm:presLayoutVars>
      </dgm:prSet>
      <dgm:spPr/>
      <dgm:t>
        <a:bodyPr/>
        <a:lstStyle/>
        <a:p>
          <a:endParaRPr lang="en-US"/>
        </a:p>
      </dgm:t>
    </dgm:pt>
    <dgm:pt modelId="{829FB124-7C15-4D72-A53B-79ED6CCFC0BA}" type="pres">
      <dgm:prSet presAssocID="{2FEE8319-3D5D-4CDE-8552-6176386BE898}" presName="rootConnector" presStyleLbl="node2" presStyleIdx="1" presStyleCnt="2"/>
      <dgm:spPr/>
      <dgm:t>
        <a:bodyPr/>
        <a:lstStyle/>
        <a:p>
          <a:endParaRPr lang="en-US"/>
        </a:p>
      </dgm:t>
    </dgm:pt>
    <dgm:pt modelId="{1B02CD7F-F7CB-44B5-8926-E3015AF15EA0}" type="pres">
      <dgm:prSet presAssocID="{2FEE8319-3D5D-4CDE-8552-6176386BE898}" presName="hierChild4" presStyleCnt="0"/>
      <dgm:spPr/>
    </dgm:pt>
    <dgm:pt modelId="{DC8EC66C-6655-4C41-8569-E278B1DC7A58}" type="pres">
      <dgm:prSet presAssocID="{81DB2AF3-DE79-49CD-AAD0-F1B7810D18A8}" presName="Name37" presStyleLbl="parChTrans1D3" presStyleIdx="1" presStyleCnt="2"/>
      <dgm:spPr/>
      <dgm:t>
        <a:bodyPr/>
        <a:lstStyle/>
        <a:p>
          <a:endParaRPr lang="en-US"/>
        </a:p>
      </dgm:t>
    </dgm:pt>
    <dgm:pt modelId="{FDBC0A7F-72E5-436A-A190-EE65643C7266}" type="pres">
      <dgm:prSet presAssocID="{AD221703-F79A-4416-933C-614188DEFEE9}" presName="hierRoot2" presStyleCnt="0">
        <dgm:presLayoutVars>
          <dgm:hierBranch val="init"/>
        </dgm:presLayoutVars>
      </dgm:prSet>
      <dgm:spPr/>
    </dgm:pt>
    <dgm:pt modelId="{8B1B6C87-FA7A-47B6-A56D-7ADFA136F546}" type="pres">
      <dgm:prSet presAssocID="{AD221703-F79A-4416-933C-614188DEFEE9}" presName="rootComposite" presStyleCnt="0"/>
      <dgm:spPr/>
    </dgm:pt>
    <dgm:pt modelId="{65FBC118-CF00-4C2C-A46C-F22F2DBA85D6}" type="pres">
      <dgm:prSet presAssocID="{AD221703-F79A-4416-933C-614188DEFEE9}" presName="rootText" presStyleLbl="node3" presStyleIdx="1" presStyleCnt="2" custScaleX="282967" custLinFactNeighborX="47859" custLinFactNeighborY="-763">
        <dgm:presLayoutVars>
          <dgm:chPref val="3"/>
        </dgm:presLayoutVars>
      </dgm:prSet>
      <dgm:spPr/>
      <dgm:t>
        <a:bodyPr/>
        <a:lstStyle/>
        <a:p>
          <a:endParaRPr lang="en-US"/>
        </a:p>
      </dgm:t>
    </dgm:pt>
    <dgm:pt modelId="{EB6AC6AD-C876-4EA5-BC8C-8B37F911F45E}" type="pres">
      <dgm:prSet presAssocID="{AD221703-F79A-4416-933C-614188DEFEE9}" presName="rootConnector" presStyleLbl="node3" presStyleIdx="1" presStyleCnt="2"/>
      <dgm:spPr/>
      <dgm:t>
        <a:bodyPr/>
        <a:lstStyle/>
        <a:p>
          <a:endParaRPr lang="en-US"/>
        </a:p>
      </dgm:t>
    </dgm:pt>
    <dgm:pt modelId="{45154D92-1055-4167-9516-73992A2DE894}" type="pres">
      <dgm:prSet presAssocID="{AD221703-F79A-4416-933C-614188DEFEE9}" presName="hierChild4" presStyleCnt="0"/>
      <dgm:spPr/>
    </dgm:pt>
    <dgm:pt modelId="{29820729-6188-4069-A6BE-7C909902400F}" type="pres">
      <dgm:prSet presAssocID="{AD221703-F79A-4416-933C-614188DEFEE9}" presName="hierChild5" presStyleCnt="0"/>
      <dgm:spPr/>
    </dgm:pt>
    <dgm:pt modelId="{A01DAEE5-7B9E-4019-8AA6-E8A48B40DE73}" type="pres">
      <dgm:prSet presAssocID="{2FEE8319-3D5D-4CDE-8552-6176386BE898}" presName="hierChild5" presStyleCnt="0"/>
      <dgm:spPr/>
    </dgm:pt>
    <dgm:pt modelId="{E28C28FB-03D3-4966-8889-66A99F0C5BC0}" type="pres">
      <dgm:prSet presAssocID="{7E11EAB2-476D-4A31-9A65-567BE3EE58C3}" presName="hierChild3" presStyleCnt="0"/>
      <dgm:spPr/>
    </dgm:pt>
  </dgm:ptLst>
  <dgm:cxnLst>
    <dgm:cxn modelId="{FF639B30-B32E-5648-9D2C-2448775F8397}" type="presOf" srcId="{BD0E8B63-1564-4CC3-896C-2A4079D7BB9C}" destId="{C2239341-1EBB-459D-81C4-4FFB0E169E6D}" srcOrd="0" destOrd="0" presId="urn:microsoft.com/office/officeart/2005/8/layout/orgChart1"/>
    <dgm:cxn modelId="{76408D70-FA35-43B0-A5C3-63AC0E997CC0}" srcId="{7E11EAB2-476D-4A31-9A65-567BE3EE58C3}" destId="{2FEE8319-3D5D-4CDE-8552-6176386BE898}" srcOrd="1" destOrd="0" parTransId="{30555702-14BB-46EB-AEAE-8088095E7DD0}" sibTransId="{34CFE796-7D98-4AD1-9E4A-0C962A33D834}"/>
    <dgm:cxn modelId="{8104C6B9-ACAF-B641-B1C3-84586D684585}" type="presOf" srcId="{403ED92B-0CED-47EE-9996-9A246C528850}" destId="{543429ED-704E-4E01-9240-FA524F5930D6}" srcOrd="0" destOrd="0" presId="urn:microsoft.com/office/officeart/2005/8/layout/orgChart1"/>
    <dgm:cxn modelId="{7C60BC88-1F59-134B-A2EC-10ECF7D579CB}" type="presOf" srcId="{AD221703-F79A-4416-933C-614188DEFEE9}" destId="{65FBC118-CF00-4C2C-A46C-F22F2DBA85D6}" srcOrd="0" destOrd="0" presId="urn:microsoft.com/office/officeart/2005/8/layout/orgChart1"/>
    <dgm:cxn modelId="{B62EB397-49EA-CA48-B0E6-CA8265598C30}" type="presOf" srcId="{FEC7AB30-E887-477C-8E64-FD39EF0FD85E}" destId="{FE8C10CF-39A7-4E7D-8868-32EC8D53CFE2}" srcOrd="0" destOrd="0" presId="urn:microsoft.com/office/officeart/2005/8/layout/orgChart1"/>
    <dgm:cxn modelId="{0BAB0C33-FBCD-D342-8FDA-8962E5CA26DC}" type="presOf" srcId="{AD221703-F79A-4416-933C-614188DEFEE9}" destId="{EB6AC6AD-C876-4EA5-BC8C-8B37F911F45E}" srcOrd="1" destOrd="0" presId="urn:microsoft.com/office/officeart/2005/8/layout/orgChart1"/>
    <dgm:cxn modelId="{D420C7EA-C1E7-8942-811F-81682ACD8468}" type="presOf" srcId="{30555702-14BB-46EB-AEAE-8088095E7DD0}" destId="{A3F05534-4CDF-4D42-BF95-54CE399CC512}" srcOrd="0" destOrd="0" presId="urn:microsoft.com/office/officeart/2005/8/layout/orgChart1"/>
    <dgm:cxn modelId="{5B4AA89B-65A9-AB41-84DA-E646BEA172C5}" type="presOf" srcId="{81DB2AF3-DE79-49CD-AAD0-F1B7810D18A8}" destId="{DC8EC66C-6655-4C41-8569-E278B1DC7A58}" srcOrd="0" destOrd="0" presId="urn:microsoft.com/office/officeart/2005/8/layout/orgChart1"/>
    <dgm:cxn modelId="{BCC7FB65-8F4D-453B-A4AF-AAE318878981}" srcId="{2FEE8319-3D5D-4CDE-8552-6176386BE898}" destId="{AD221703-F79A-4416-933C-614188DEFEE9}" srcOrd="0" destOrd="0" parTransId="{81DB2AF3-DE79-49CD-AAD0-F1B7810D18A8}" sibTransId="{B8CC9946-96C5-40C3-AAF9-A0D6B223F2F9}"/>
    <dgm:cxn modelId="{BC657AC6-776A-3A49-8A35-D31C52C53D7E}" type="presOf" srcId="{2FEE8319-3D5D-4CDE-8552-6176386BE898}" destId="{829FB124-7C15-4D72-A53B-79ED6CCFC0BA}" srcOrd="1" destOrd="0" presId="urn:microsoft.com/office/officeart/2005/8/layout/orgChart1"/>
    <dgm:cxn modelId="{4CC91AE9-AFF6-4DF7-B761-1DCB674B000A}" srcId="{2946E253-FB0C-4333-8D33-008C2F069652}" destId="{BD0E8B63-1564-4CC3-896C-2A4079D7BB9C}" srcOrd="0" destOrd="0" parTransId="{CF2294FD-3955-4B1B-9F46-76ABC37AD6F6}" sibTransId="{92BFD163-6DC3-41CE-A4EB-E10E60817800}"/>
    <dgm:cxn modelId="{DDBE3C32-8BC9-664A-B902-4AE86569CC77}" type="presOf" srcId="{BD0E8B63-1564-4CC3-896C-2A4079D7BB9C}" destId="{BAB933FE-9987-47CC-9202-6F9DFF0252F7}" srcOrd="1" destOrd="0" presId="urn:microsoft.com/office/officeart/2005/8/layout/orgChart1"/>
    <dgm:cxn modelId="{262FD14A-6E9C-DF4E-8C30-405911669F4A}" type="presOf" srcId="{CF2294FD-3955-4B1B-9F46-76ABC37AD6F6}" destId="{865021A2-359F-4BCA-89FB-FC314511D6ED}" srcOrd="0" destOrd="0" presId="urn:microsoft.com/office/officeart/2005/8/layout/orgChart1"/>
    <dgm:cxn modelId="{59EE6EF2-ED14-2B47-9B14-EDA0E28EB351}" type="presOf" srcId="{7E11EAB2-476D-4A31-9A65-567BE3EE58C3}" destId="{C2BA569B-FFBE-4063-8880-52F237A3FB4A}" srcOrd="1" destOrd="0" presId="urn:microsoft.com/office/officeart/2005/8/layout/orgChart1"/>
    <dgm:cxn modelId="{6C81FB51-34D8-CE41-AE4B-E82FE56B7959}" type="presOf" srcId="{2946E253-FB0C-4333-8D33-008C2F069652}" destId="{9E311CEA-4C3D-4F7D-A6B3-F85F8EABED72}" srcOrd="0" destOrd="0" presId="urn:microsoft.com/office/officeart/2005/8/layout/orgChart1"/>
    <dgm:cxn modelId="{407B1412-94D7-42A9-820D-C1F872270B1A}" srcId="{403ED92B-0CED-47EE-9996-9A246C528850}" destId="{7E11EAB2-476D-4A31-9A65-567BE3EE58C3}" srcOrd="0" destOrd="0" parTransId="{BA340812-2941-4EB2-B241-B16C7076EF27}" sibTransId="{EC55F74E-C9A7-48EA-B1FA-081FB72F9C9B}"/>
    <dgm:cxn modelId="{EAA9B1A9-6A8D-7C42-B236-6404F8A63168}" type="presOf" srcId="{7E11EAB2-476D-4A31-9A65-567BE3EE58C3}" destId="{6C8690D3-F143-4E12-B1C6-6B2BBDB1F04F}" srcOrd="0" destOrd="0" presId="urn:microsoft.com/office/officeart/2005/8/layout/orgChart1"/>
    <dgm:cxn modelId="{198CAE0B-C641-44F8-B2A3-B17AA5501F64}" srcId="{7E11EAB2-476D-4A31-9A65-567BE3EE58C3}" destId="{2946E253-FB0C-4333-8D33-008C2F069652}" srcOrd="0" destOrd="0" parTransId="{FEC7AB30-E887-477C-8E64-FD39EF0FD85E}" sibTransId="{022740D6-3684-4B6C-837F-C7D91B2377D4}"/>
    <dgm:cxn modelId="{834E33C5-5363-7242-AA6D-DEF7D2936FBA}" type="presOf" srcId="{2FEE8319-3D5D-4CDE-8552-6176386BE898}" destId="{C32D31C7-206E-4806-A992-29A861D51EEB}" srcOrd="0" destOrd="0" presId="urn:microsoft.com/office/officeart/2005/8/layout/orgChart1"/>
    <dgm:cxn modelId="{8406EAE2-828C-5A4C-AF95-3AB284DD1264}" type="presOf" srcId="{2946E253-FB0C-4333-8D33-008C2F069652}" destId="{EA1F5A5D-211A-4234-B348-BCD759E13FB7}" srcOrd="1" destOrd="0" presId="urn:microsoft.com/office/officeart/2005/8/layout/orgChart1"/>
    <dgm:cxn modelId="{2EBB52C6-874D-5D4A-AB30-1954F6D3DD66}" type="presParOf" srcId="{543429ED-704E-4E01-9240-FA524F5930D6}" destId="{CD078E68-E087-4764-ADD0-2DC4E82843A9}" srcOrd="0" destOrd="0" presId="urn:microsoft.com/office/officeart/2005/8/layout/orgChart1"/>
    <dgm:cxn modelId="{A0358CA1-B390-554D-8F9B-960571FADB94}" type="presParOf" srcId="{CD078E68-E087-4764-ADD0-2DC4E82843A9}" destId="{84D95220-E631-43E6-A209-C310596DA9A9}" srcOrd="0" destOrd="0" presId="urn:microsoft.com/office/officeart/2005/8/layout/orgChart1"/>
    <dgm:cxn modelId="{827901A7-B23E-174E-8603-BC104FE59775}" type="presParOf" srcId="{84D95220-E631-43E6-A209-C310596DA9A9}" destId="{6C8690D3-F143-4E12-B1C6-6B2BBDB1F04F}" srcOrd="0" destOrd="0" presId="urn:microsoft.com/office/officeart/2005/8/layout/orgChart1"/>
    <dgm:cxn modelId="{7966072A-52DC-8D40-9000-495D022BD985}" type="presParOf" srcId="{84D95220-E631-43E6-A209-C310596DA9A9}" destId="{C2BA569B-FFBE-4063-8880-52F237A3FB4A}" srcOrd="1" destOrd="0" presId="urn:microsoft.com/office/officeart/2005/8/layout/orgChart1"/>
    <dgm:cxn modelId="{59AFE7A7-9EA2-4A40-93CA-FFA65388E4B7}" type="presParOf" srcId="{CD078E68-E087-4764-ADD0-2DC4E82843A9}" destId="{9C394D91-CD51-47B5-BD3D-25DCCA64769C}" srcOrd="1" destOrd="0" presId="urn:microsoft.com/office/officeart/2005/8/layout/orgChart1"/>
    <dgm:cxn modelId="{20CDA237-5BCF-404D-9672-32131BBE4EAC}" type="presParOf" srcId="{9C394D91-CD51-47B5-BD3D-25DCCA64769C}" destId="{FE8C10CF-39A7-4E7D-8868-32EC8D53CFE2}" srcOrd="0" destOrd="0" presId="urn:microsoft.com/office/officeart/2005/8/layout/orgChart1"/>
    <dgm:cxn modelId="{54F2B05F-53B9-0847-B910-6B0C07F90B83}" type="presParOf" srcId="{9C394D91-CD51-47B5-BD3D-25DCCA64769C}" destId="{AE022A34-D4B3-4C6C-8AED-92B697AE82EC}" srcOrd="1" destOrd="0" presId="urn:microsoft.com/office/officeart/2005/8/layout/orgChart1"/>
    <dgm:cxn modelId="{D8ACB3B9-6EF7-484E-98D9-A1E00C15DB1A}" type="presParOf" srcId="{AE022A34-D4B3-4C6C-8AED-92B697AE82EC}" destId="{43AA7A1E-7576-4520-B979-B0FE2C5AC08B}" srcOrd="0" destOrd="0" presId="urn:microsoft.com/office/officeart/2005/8/layout/orgChart1"/>
    <dgm:cxn modelId="{A15DEA4B-9D4E-9F4F-A77D-548AF16AB40F}" type="presParOf" srcId="{43AA7A1E-7576-4520-B979-B0FE2C5AC08B}" destId="{9E311CEA-4C3D-4F7D-A6B3-F85F8EABED72}" srcOrd="0" destOrd="0" presId="urn:microsoft.com/office/officeart/2005/8/layout/orgChart1"/>
    <dgm:cxn modelId="{6F8A3906-F824-F54E-BA50-5CE6BCD6913B}" type="presParOf" srcId="{43AA7A1E-7576-4520-B979-B0FE2C5AC08B}" destId="{EA1F5A5D-211A-4234-B348-BCD759E13FB7}" srcOrd="1" destOrd="0" presId="urn:microsoft.com/office/officeart/2005/8/layout/orgChart1"/>
    <dgm:cxn modelId="{F91AC512-E096-E24C-A6E2-A14BFA404170}" type="presParOf" srcId="{AE022A34-D4B3-4C6C-8AED-92B697AE82EC}" destId="{593DF9A4-1910-4D26-A3AF-4985DB777EAB}" srcOrd="1" destOrd="0" presId="urn:microsoft.com/office/officeart/2005/8/layout/orgChart1"/>
    <dgm:cxn modelId="{72B98966-C302-974B-8025-28D101F98A4D}" type="presParOf" srcId="{593DF9A4-1910-4D26-A3AF-4985DB777EAB}" destId="{865021A2-359F-4BCA-89FB-FC314511D6ED}" srcOrd="0" destOrd="0" presId="urn:microsoft.com/office/officeart/2005/8/layout/orgChart1"/>
    <dgm:cxn modelId="{2774392E-C9CC-5A40-AEF8-08D250A334C6}" type="presParOf" srcId="{593DF9A4-1910-4D26-A3AF-4985DB777EAB}" destId="{C0620E30-ECEE-40C9-9072-C089769086C2}" srcOrd="1" destOrd="0" presId="urn:microsoft.com/office/officeart/2005/8/layout/orgChart1"/>
    <dgm:cxn modelId="{EBC10B4A-F232-884C-9B9E-9562439AD644}" type="presParOf" srcId="{C0620E30-ECEE-40C9-9072-C089769086C2}" destId="{E28020D3-C0DF-4980-9A1D-7798E5131A96}" srcOrd="0" destOrd="0" presId="urn:microsoft.com/office/officeart/2005/8/layout/orgChart1"/>
    <dgm:cxn modelId="{8E3387AC-EBB8-4742-88C8-8DB4E17C2919}" type="presParOf" srcId="{E28020D3-C0DF-4980-9A1D-7798E5131A96}" destId="{C2239341-1EBB-459D-81C4-4FFB0E169E6D}" srcOrd="0" destOrd="0" presId="urn:microsoft.com/office/officeart/2005/8/layout/orgChart1"/>
    <dgm:cxn modelId="{2F17501F-B062-2642-A53F-E1B145F46E71}" type="presParOf" srcId="{E28020D3-C0DF-4980-9A1D-7798E5131A96}" destId="{BAB933FE-9987-47CC-9202-6F9DFF0252F7}" srcOrd="1" destOrd="0" presId="urn:microsoft.com/office/officeart/2005/8/layout/orgChart1"/>
    <dgm:cxn modelId="{7E0E6C83-C4A5-EE4D-AF91-545733BC37C4}" type="presParOf" srcId="{C0620E30-ECEE-40C9-9072-C089769086C2}" destId="{759FE2FF-E8D3-4A91-9C11-5EEA70AC4B9B}" srcOrd="1" destOrd="0" presId="urn:microsoft.com/office/officeart/2005/8/layout/orgChart1"/>
    <dgm:cxn modelId="{D1B553DB-9817-D240-8DFB-49B330634898}" type="presParOf" srcId="{C0620E30-ECEE-40C9-9072-C089769086C2}" destId="{56F09808-C7A4-4A22-A6E6-88F46C6048DB}" srcOrd="2" destOrd="0" presId="urn:microsoft.com/office/officeart/2005/8/layout/orgChart1"/>
    <dgm:cxn modelId="{82095047-3279-B840-AD09-C7E3AA23946E}" type="presParOf" srcId="{AE022A34-D4B3-4C6C-8AED-92B697AE82EC}" destId="{F0A65F13-001E-49DF-843B-8D147213EF6A}" srcOrd="2" destOrd="0" presId="urn:microsoft.com/office/officeart/2005/8/layout/orgChart1"/>
    <dgm:cxn modelId="{DA8DC2FB-0E54-DB43-B90B-042C34EDDDF3}" type="presParOf" srcId="{9C394D91-CD51-47B5-BD3D-25DCCA64769C}" destId="{A3F05534-4CDF-4D42-BF95-54CE399CC512}" srcOrd="2" destOrd="0" presId="urn:microsoft.com/office/officeart/2005/8/layout/orgChart1"/>
    <dgm:cxn modelId="{E6C2AC4A-063E-CE45-92BE-FA95C0EA4097}" type="presParOf" srcId="{9C394D91-CD51-47B5-BD3D-25DCCA64769C}" destId="{1E1169CF-9998-4AAB-BA0C-E1E09F8B8EC7}" srcOrd="3" destOrd="0" presId="urn:microsoft.com/office/officeart/2005/8/layout/orgChart1"/>
    <dgm:cxn modelId="{7A86862B-B18A-9442-BE4B-5E0CA1D36DB5}" type="presParOf" srcId="{1E1169CF-9998-4AAB-BA0C-E1E09F8B8EC7}" destId="{67B9BB4A-1DCA-4837-9730-E29F183E0506}" srcOrd="0" destOrd="0" presId="urn:microsoft.com/office/officeart/2005/8/layout/orgChart1"/>
    <dgm:cxn modelId="{E944A13D-17E6-4C41-8AC3-B0068DF8E091}" type="presParOf" srcId="{67B9BB4A-1DCA-4837-9730-E29F183E0506}" destId="{C32D31C7-206E-4806-A992-29A861D51EEB}" srcOrd="0" destOrd="0" presId="urn:microsoft.com/office/officeart/2005/8/layout/orgChart1"/>
    <dgm:cxn modelId="{C33AFC9E-69E7-A64A-9523-8543FEC8B549}" type="presParOf" srcId="{67B9BB4A-1DCA-4837-9730-E29F183E0506}" destId="{829FB124-7C15-4D72-A53B-79ED6CCFC0BA}" srcOrd="1" destOrd="0" presId="urn:microsoft.com/office/officeart/2005/8/layout/orgChart1"/>
    <dgm:cxn modelId="{A464AA30-EC99-1640-8411-0878B81BC32E}" type="presParOf" srcId="{1E1169CF-9998-4AAB-BA0C-E1E09F8B8EC7}" destId="{1B02CD7F-F7CB-44B5-8926-E3015AF15EA0}" srcOrd="1" destOrd="0" presId="urn:microsoft.com/office/officeart/2005/8/layout/orgChart1"/>
    <dgm:cxn modelId="{506D0EF4-DCE0-6242-A499-F1583226FDDB}" type="presParOf" srcId="{1B02CD7F-F7CB-44B5-8926-E3015AF15EA0}" destId="{DC8EC66C-6655-4C41-8569-E278B1DC7A58}" srcOrd="0" destOrd="0" presId="urn:microsoft.com/office/officeart/2005/8/layout/orgChart1"/>
    <dgm:cxn modelId="{ADB4BDBD-99E5-454C-B4E6-BB243E5DBC5A}" type="presParOf" srcId="{1B02CD7F-F7CB-44B5-8926-E3015AF15EA0}" destId="{FDBC0A7F-72E5-436A-A190-EE65643C7266}" srcOrd="1" destOrd="0" presId="urn:microsoft.com/office/officeart/2005/8/layout/orgChart1"/>
    <dgm:cxn modelId="{86B45279-1422-F149-876B-C4224D9867FC}" type="presParOf" srcId="{FDBC0A7F-72E5-436A-A190-EE65643C7266}" destId="{8B1B6C87-FA7A-47B6-A56D-7ADFA136F546}" srcOrd="0" destOrd="0" presId="urn:microsoft.com/office/officeart/2005/8/layout/orgChart1"/>
    <dgm:cxn modelId="{F7F521E3-9BFF-A24A-9BA3-19CF69F10149}" type="presParOf" srcId="{8B1B6C87-FA7A-47B6-A56D-7ADFA136F546}" destId="{65FBC118-CF00-4C2C-A46C-F22F2DBA85D6}" srcOrd="0" destOrd="0" presId="urn:microsoft.com/office/officeart/2005/8/layout/orgChart1"/>
    <dgm:cxn modelId="{CA0EFE91-EA46-0E45-9EB8-CBE15DD81E50}" type="presParOf" srcId="{8B1B6C87-FA7A-47B6-A56D-7ADFA136F546}" destId="{EB6AC6AD-C876-4EA5-BC8C-8B37F911F45E}" srcOrd="1" destOrd="0" presId="urn:microsoft.com/office/officeart/2005/8/layout/orgChart1"/>
    <dgm:cxn modelId="{E90539C6-EFCB-634E-B2F0-C588D35B5F7D}" type="presParOf" srcId="{FDBC0A7F-72E5-436A-A190-EE65643C7266}" destId="{45154D92-1055-4167-9516-73992A2DE894}" srcOrd="1" destOrd="0" presId="urn:microsoft.com/office/officeart/2005/8/layout/orgChart1"/>
    <dgm:cxn modelId="{72E28D77-811F-A54A-8D73-16FDFF450BC0}" type="presParOf" srcId="{FDBC0A7F-72E5-436A-A190-EE65643C7266}" destId="{29820729-6188-4069-A6BE-7C909902400F}" srcOrd="2" destOrd="0" presId="urn:microsoft.com/office/officeart/2005/8/layout/orgChart1"/>
    <dgm:cxn modelId="{06520C6E-7E2C-B44F-8E40-1A1252F945AC}" type="presParOf" srcId="{1E1169CF-9998-4AAB-BA0C-E1E09F8B8EC7}" destId="{A01DAEE5-7B9E-4019-8AA6-E8A48B40DE73}" srcOrd="2" destOrd="0" presId="urn:microsoft.com/office/officeart/2005/8/layout/orgChart1"/>
    <dgm:cxn modelId="{BD751017-938F-9242-8200-2D0CE7A4E96B}" type="presParOf" srcId="{CD078E68-E087-4764-ADD0-2DC4E82843A9}" destId="{E28C28FB-03D3-4966-8889-66A99F0C5BC0}"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DEDC3-F803-42E8-828C-F49603477914}">
      <dsp:nvSpPr>
        <dsp:cNvPr id="0" name=""/>
        <dsp:cNvSpPr/>
      </dsp:nvSpPr>
      <dsp:spPr>
        <a:xfrm>
          <a:off x="3012111" y="348177"/>
          <a:ext cx="1755671" cy="298945"/>
        </a:xfrm>
        <a:custGeom>
          <a:avLst/>
          <a:gdLst/>
          <a:ahLst/>
          <a:cxnLst/>
          <a:rect l="0" t="0" r="0" b="0"/>
          <a:pathLst>
            <a:path>
              <a:moveTo>
                <a:pt x="0" y="0"/>
              </a:moveTo>
              <a:lnTo>
                <a:pt x="0" y="149708"/>
              </a:lnTo>
              <a:lnTo>
                <a:pt x="1755671" y="149708"/>
              </a:lnTo>
              <a:lnTo>
                <a:pt x="1755671" y="29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DF848-D462-47D1-AA6B-5C69E2B824D9}">
      <dsp:nvSpPr>
        <dsp:cNvPr id="0" name=""/>
        <dsp:cNvSpPr/>
      </dsp:nvSpPr>
      <dsp:spPr>
        <a:xfrm>
          <a:off x="2966391" y="348177"/>
          <a:ext cx="91440" cy="298945"/>
        </a:xfrm>
        <a:custGeom>
          <a:avLst/>
          <a:gdLst/>
          <a:ahLst/>
          <a:cxnLst/>
          <a:rect l="0" t="0" r="0" b="0"/>
          <a:pathLst>
            <a:path>
              <a:moveTo>
                <a:pt x="45720" y="0"/>
              </a:moveTo>
              <a:lnTo>
                <a:pt x="45720" y="149708"/>
              </a:lnTo>
              <a:lnTo>
                <a:pt x="81608" y="149708"/>
              </a:lnTo>
              <a:lnTo>
                <a:pt x="81608" y="29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A7EA6-BD07-4C4B-83A0-528652FCE977}">
      <dsp:nvSpPr>
        <dsp:cNvPr id="0" name=""/>
        <dsp:cNvSpPr/>
      </dsp:nvSpPr>
      <dsp:spPr>
        <a:xfrm>
          <a:off x="1328216" y="348177"/>
          <a:ext cx="1683895" cy="298945"/>
        </a:xfrm>
        <a:custGeom>
          <a:avLst/>
          <a:gdLst/>
          <a:ahLst/>
          <a:cxnLst/>
          <a:rect l="0" t="0" r="0" b="0"/>
          <a:pathLst>
            <a:path>
              <a:moveTo>
                <a:pt x="1683895" y="0"/>
              </a:moveTo>
              <a:lnTo>
                <a:pt x="1683895" y="149708"/>
              </a:lnTo>
              <a:lnTo>
                <a:pt x="0" y="149708"/>
              </a:lnTo>
              <a:lnTo>
                <a:pt x="0" y="29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A18E0-D0E8-45B4-BD2F-DA36D5577F5F}">
      <dsp:nvSpPr>
        <dsp:cNvPr id="0" name=""/>
        <dsp:cNvSpPr/>
      </dsp:nvSpPr>
      <dsp:spPr>
        <a:xfrm>
          <a:off x="1991775" y="0"/>
          <a:ext cx="2040672" cy="348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baseline="0" dirty="0" smtClean="0"/>
            <a:t>INSTITUCIONAL</a:t>
          </a:r>
          <a:endParaRPr lang="pt-BR" sz="1600" kern="1200" baseline="0" dirty="0"/>
        </a:p>
      </dsp:txBody>
      <dsp:txXfrm>
        <a:off x="1991775" y="0"/>
        <a:ext cx="2040672" cy="348177"/>
      </dsp:txXfrm>
    </dsp:sp>
    <dsp:sp modelId="{53E76DE7-9D4E-4D5F-A8E0-4D430C2AF9C1}">
      <dsp:nvSpPr>
        <dsp:cNvPr id="0" name=""/>
        <dsp:cNvSpPr/>
      </dsp:nvSpPr>
      <dsp:spPr>
        <a:xfrm>
          <a:off x="617562" y="647123"/>
          <a:ext cx="1421308" cy="399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Órgão</a:t>
          </a:r>
          <a:endParaRPr lang="pt-BR" sz="1400" kern="1200" dirty="0"/>
        </a:p>
      </dsp:txBody>
      <dsp:txXfrm>
        <a:off x="617562" y="647123"/>
        <a:ext cx="1421308" cy="399025"/>
      </dsp:txXfrm>
    </dsp:sp>
    <dsp:sp modelId="{B93AD5AB-40D9-4C5D-A7A7-D8852F339690}">
      <dsp:nvSpPr>
        <dsp:cNvPr id="0" name=""/>
        <dsp:cNvSpPr/>
      </dsp:nvSpPr>
      <dsp:spPr>
        <a:xfrm>
          <a:off x="2337345" y="647123"/>
          <a:ext cx="1421308" cy="432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Unidade Orçamentária</a:t>
          </a:r>
          <a:endParaRPr lang="pt-BR" sz="1400" kern="1200" dirty="0"/>
        </a:p>
      </dsp:txBody>
      <dsp:txXfrm>
        <a:off x="2337345" y="647123"/>
        <a:ext cx="1421308" cy="432525"/>
      </dsp:txXfrm>
    </dsp:sp>
    <dsp:sp modelId="{0FB522DC-0E60-4174-865D-71763C7DC52C}">
      <dsp:nvSpPr>
        <dsp:cNvPr id="0" name=""/>
        <dsp:cNvSpPr/>
      </dsp:nvSpPr>
      <dsp:spPr>
        <a:xfrm>
          <a:off x="4057129" y="647123"/>
          <a:ext cx="1421308" cy="4181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Unidade administrativa</a:t>
          </a:r>
          <a:endParaRPr lang="pt-BR" sz="1400" kern="1200" dirty="0"/>
        </a:p>
      </dsp:txBody>
      <dsp:txXfrm>
        <a:off x="4057129" y="647123"/>
        <a:ext cx="1421308" cy="418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604E-49DD-4438-B122-2A152C988CEA}">
      <dsp:nvSpPr>
        <dsp:cNvPr id="0" name=""/>
        <dsp:cNvSpPr/>
      </dsp:nvSpPr>
      <dsp:spPr>
        <a:xfrm>
          <a:off x="3048000" y="632826"/>
          <a:ext cx="2225169" cy="246515"/>
        </a:xfrm>
        <a:custGeom>
          <a:avLst/>
          <a:gdLst/>
          <a:ahLst/>
          <a:cxnLst/>
          <a:rect l="0" t="0" r="0" b="0"/>
          <a:pathLst>
            <a:path>
              <a:moveTo>
                <a:pt x="0" y="0"/>
              </a:moveTo>
              <a:lnTo>
                <a:pt x="0" y="123257"/>
              </a:lnTo>
              <a:lnTo>
                <a:pt x="2225169" y="123257"/>
              </a:lnTo>
              <a:lnTo>
                <a:pt x="2225169" y="246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D129F-7287-4662-8028-020551DC98AB}">
      <dsp:nvSpPr>
        <dsp:cNvPr id="0" name=""/>
        <dsp:cNvSpPr/>
      </dsp:nvSpPr>
      <dsp:spPr>
        <a:xfrm>
          <a:off x="3048000" y="632826"/>
          <a:ext cx="639988" cy="281303"/>
        </a:xfrm>
        <a:custGeom>
          <a:avLst/>
          <a:gdLst/>
          <a:ahLst/>
          <a:cxnLst/>
          <a:rect l="0" t="0" r="0" b="0"/>
          <a:pathLst>
            <a:path>
              <a:moveTo>
                <a:pt x="0" y="0"/>
              </a:moveTo>
              <a:lnTo>
                <a:pt x="0" y="158045"/>
              </a:lnTo>
              <a:lnTo>
                <a:pt x="639988" y="158045"/>
              </a:lnTo>
              <a:lnTo>
                <a:pt x="639988" y="281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A954B-2DC2-42C9-BF3F-5986126B7AAF}">
      <dsp:nvSpPr>
        <dsp:cNvPr id="0" name=""/>
        <dsp:cNvSpPr/>
      </dsp:nvSpPr>
      <dsp:spPr>
        <a:xfrm>
          <a:off x="2103453" y="632826"/>
          <a:ext cx="944546" cy="246515"/>
        </a:xfrm>
        <a:custGeom>
          <a:avLst/>
          <a:gdLst/>
          <a:ahLst/>
          <a:cxnLst/>
          <a:rect l="0" t="0" r="0" b="0"/>
          <a:pathLst>
            <a:path>
              <a:moveTo>
                <a:pt x="944546" y="0"/>
              </a:moveTo>
              <a:lnTo>
                <a:pt x="944546" y="123257"/>
              </a:lnTo>
              <a:lnTo>
                <a:pt x="0" y="123257"/>
              </a:lnTo>
              <a:lnTo>
                <a:pt x="0" y="246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07307-751E-4D88-AE10-29FBBE4842A3}">
      <dsp:nvSpPr>
        <dsp:cNvPr id="0" name=""/>
        <dsp:cNvSpPr/>
      </dsp:nvSpPr>
      <dsp:spPr>
        <a:xfrm>
          <a:off x="588482" y="632826"/>
          <a:ext cx="2459517" cy="246515"/>
        </a:xfrm>
        <a:custGeom>
          <a:avLst/>
          <a:gdLst/>
          <a:ahLst/>
          <a:cxnLst/>
          <a:rect l="0" t="0" r="0" b="0"/>
          <a:pathLst>
            <a:path>
              <a:moveTo>
                <a:pt x="2459517" y="0"/>
              </a:moveTo>
              <a:lnTo>
                <a:pt x="2459517" y="123257"/>
              </a:lnTo>
              <a:lnTo>
                <a:pt x="0" y="123257"/>
              </a:lnTo>
              <a:lnTo>
                <a:pt x="0" y="246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69E21-146E-4512-98E2-0D765C361770}">
      <dsp:nvSpPr>
        <dsp:cNvPr id="0" name=""/>
        <dsp:cNvSpPr/>
      </dsp:nvSpPr>
      <dsp:spPr>
        <a:xfrm>
          <a:off x="1352926" y="45885"/>
          <a:ext cx="3390147" cy="58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baseline="0" dirty="0" smtClean="0"/>
            <a:t>FUNCIONAL - PROGRAMÁTICA</a:t>
          </a:r>
          <a:endParaRPr lang="pt-BR" sz="1600" kern="1200" baseline="0" dirty="0"/>
        </a:p>
      </dsp:txBody>
      <dsp:txXfrm>
        <a:off x="1352926" y="45885"/>
        <a:ext cx="3390147" cy="586940"/>
      </dsp:txXfrm>
    </dsp:sp>
    <dsp:sp modelId="{0A808B26-7BBF-41BF-9F91-B0A3B430467B}">
      <dsp:nvSpPr>
        <dsp:cNvPr id="0" name=""/>
        <dsp:cNvSpPr/>
      </dsp:nvSpPr>
      <dsp:spPr>
        <a:xfrm>
          <a:off x="1541" y="879341"/>
          <a:ext cx="1173881" cy="58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Função</a:t>
          </a:r>
          <a:endParaRPr lang="pt-BR" sz="1800" kern="1200" dirty="0"/>
        </a:p>
      </dsp:txBody>
      <dsp:txXfrm>
        <a:off x="1541" y="879341"/>
        <a:ext cx="1173881" cy="586940"/>
      </dsp:txXfrm>
    </dsp:sp>
    <dsp:sp modelId="{73155A40-E448-438E-B3EF-38E50F6498AB}">
      <dsp:nvSpPr>
        <dsp:cNvPr id="0" name=""/>
        <dsp:cNvSpPr/>
      </dsp:nvSpPr>
      <dsp:spPr>
        <a:xfrm>
          <a:off x="1421938" y="879341"/>
          <a:ext cx="1363029" cy="58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err="1" smtClean="0"/>
            <a:t>Sub-função</a:t>
          </a:r>
          <a:endParaRPr lang="pt-BR" sz="1800" kern="1200" dirty="0"/>
        </a:p>
      </dsp:txBody>
      <dsp:txXfrm>
        <a:off x="1421938" y="879341"/>
        <a:ext cx="1363029" cy="586940"/>
      </dsp:txXfrm>
    </dsp:sp>
    <dsp:sp modelId="{FC98D228-5493-4F1C-8084-13B4B32017F8}">
      <dsp:nvSpPr>
        <dsp:cNvPr id="0" name=""/>
        <dsp:cNvSpPr/>
      </dsp:nvSpPr>
      <dsp:spPr>
        <a:xfrm>
          <a:off x="3101047" y="914129"/>
          <a:ext cx="1173881" cy="58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Programa</a:t>
          </a:r>
          <a:endParaRPr lang="pt-BR" sz="1800" kern="1200" dirty="0"/>
        </a:p>
      </dsp:txBody>
      <dsp:txXfrm>
        <a:off x="3101047" y="914129"/>
        <a:ext cx="1173881" cy="586940"/>
      </dsp:txXfrm>
    </dsp:sp>
    <dsp:sp modelId="{D8493269-F83B-42E1-A149-CD0E2902B9CE}">
      <dsp:nvSpPr>
        <dsp:cNvPr id="0" name=""/>
        <dsp:cNvSpPr/>
      </dsp:nvSpPr>
      <dsp:spPr>
        <a:xfrm>
          <a:off x="4451880" y="879341"/>
          <a:ext cx="1642577" cy="58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Projeto/Atividade/</a:t>
          </a:r>
        </a:p>
        <a:p>
          <a:pPr lvl="0" algn="ctr" defTabSz="622300">
            <a:lnSpc>
              <a:spcPct val="90000"/>
            </a:lnSpc>
            <a:spcBef>
              <a:spcPct val="0"/>
            </a:spcBef>
            <a:spcAft>
              <a:spcPct val="35000"/>
            </a:spcAft>
          </a:pPr>
          <a:r>
            <a:rPr lang="pt-BR" sz="1400" kern="1200" dirty="0" smtClean="0"/>
            <a:t>Operação</a:t>
          </a:r>
          <a:endParaRPr lang="pt-BR" sz="1400" kern="1200" dirty="0"/>
        </a:p>
      </dsp:txBody>
      <dsp:txXfrm>
        <a:off x="4451880" y="879341"/>
        <a:ext cx="1642577" cy="586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EC66C-6655-4C41-8569-E278B1DC7A58}">
      <dsp:nvSpPr>
        <dsp:cNvPr id="0" name=""/>
        <dsp:cNvSpPr/>
      </dsp:nvSpPr>
      <dsp:spPr>
        <a:xfrm>
          <a:off x="2945362" y="984504"/>
          <a:ext cx="511027" cy="370866"/>
        </a:xfrm>
        <a:custGeom>
          <a:avLst/>
          <a:gdLst/>
          <a:ahLst/>
          <a:cxnLst/>
          <a:rect l="0" t="0" r="0" b="0"/>
          <a:pathLst>
            <a:path>
              <a:moveTo>
                <a:pt x="0" y="0"/>
              </a:moveTo>
              <a:lnTo>
                <a:pt x="0" y="370866"/>
              </a:lnTo>
              <a:lnTo>
                <a:pt x="511027" y="3708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05534-4CDF-4D42-BF95-54CE399CC512}">
      <dsp:nvSpPr>
        <dsp:cNvPr id="0" name=""/>
        <dsp:cNvSpPr/>
      </dsp:nvSpPr>
      <dsp:spPr>
        <a:xfrm>
          <a:off x="2274646" y="407293"/>
          <a:ext cx="995904" cy="170724"/>
        </a:xfrm>
        <a:custGeom>
          <a:avLst/>
          <a:gdLst/>
          <a:ahLst/>
          <a:cxnLst/>
          <a:rect l="0" t="0" r="0" b="0"/>
          <a:pathLst>
            <a:path>
              <a:moveTo>
                <a:pt x="0" y="0"/>
              </a:moveTo>
              <a:lnTo>
                <a:pt x="0" y="85362"/>
              </a:lnTo>
              <a:lnTo>
                <a:pt x="995904" y="85362"/>
              </a:lnTo>
              <a:lnTo>
                <a:pt x="995904" y="170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021A2-359F-4BCA-89FB-FC314511D6ED}">
      <dsp:nvSpPr>
        <dsp:cNvPr id="0" name=""/>
        <dsp:cNvSpPr/>
      </dsp:nvSpPr>
      <dsp:spPr>
        <a:xfrm>
          <a:off x="0" y="984504"/>
          <a:ext cx="809542" cy="309688"/>
        </a:xfrm>
        <a:custGeom>
          <a:avLst/>
          <a:gdLst/>
          <a:ahLst/>
          <a:cxnLst/>
          <a:rect l="0" t="0" r="0" b="0"/>
          <a:pathLst>
            <a:path>
              <a:moveTo>
                <a:pt x="809542" y="0"/>
              </a:moveTo>
              <a:lnTo>
                <a:pt x="0" y="3096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C10CF-39A7-4E7D-8868-32EC8D53CFE2}">
      <dsp:nvSpPr>
        <dsp:cNvPr id="0" name=""/>
        <dsp:cNvSpPr/>
      </dsp:nvSpPr>
      <dsp:spPr>
        <a:xfrm>
          <a:off x="1134731" y="407293"/>
          <a:ext cx="1139915" cy="170724"/>
        </a:xfrm>
        <a:custGeom>
          <a:avLst/>
          <a:gdLst/>
          <a:ahLst/>
          <a:cxnLst/>
          <a:rect l="0" t="0" r="0" b="0"/>
          <a:pathLst>
            <a:path>
              <a:moveTo>
                <a:pt x="1139915" y="0"/>
              </a:moveTo>
              <a:lnTo>
                <a:pt x="1139915" y="85362"/>
              </a:lnTo>
              <a:lnTo>
                <a:pt x="0" y="85362"/>
              </a:lnTo>
              <a:lnTo>
                <a:pt x="0" y="170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8690D3-F143-4E12-B1C6-6B2BBDB1F04F}">
      <dsp:nvSpPr>
        <dsp:cNvPr id="0" name=""/>
        <dsp:cNvSpPr/>
      </dsp:nvSpPr>
      <dsp:spPr>
        <a:xfrm>
          <a:off x="853223" y="806"/>
          <a:ext cx="2842846" cy="406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t-BR" sz="1500" kern="1200" dirty="0" smtClean="0"/>
            <a:t>ECONÔMICA</a:t>
          </a:r>
          <a:endParaRPr lang="pt-BR" sz="1500" kern="1200" dirty="0"/>
        </a:p>
      </dsp:txBody>
      <dsp:txXfrm>
        <a:off x="853223" y="806"/>
        <a:ext cx="2842846" cy="406486"/>
      </dsp:txXfrm>
    </dsp:sp>
    <dsp:sp modelId="{9E311CEA-4C3D-4F7D-A6B3-F85F8EABED72}">
      <dsp:nvSpPr>
        <dsp:cNvPr id="0" name=""/>
        <dsp:cNvSpPr/>
      </dsp:nvSpPr>
      <dsp:spPr>
        <a:xfrm>
          <a:off x="728244" y="578017"/>
          <a:ext cx="812973" cy="406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t-BR" sz="1500" kern="1200" dirty="0" smtClean="0"/>
            <a:t>Receita</a:t>
          </a:r>
          <a:endParaRPr lang="pt-BR" sz="1500" kern="1200" dirty="0"/>
        </a:p>
      </dsp:txBody>
      <dsp:txXfrm>
        <a:off x="728244" y="578017"/>
        <a:ext cx="812973" cy="406486"/>
      </dsp:txXfrm>
    </dsp:sp>
    <dsp:sp modelId="{C2239341-1EBB-459D-81C4-4FFB0E169E6D}">
      <dsp:nvSpPr>
        <dsp:cNvPr id="0" name=""/>
        <dsp:cNvSpPr/>
      </dsp:nvSpPr>
      <dsp:spPr>
        <a:xfrm>
          <a:off x="0" y="1080122"/>
          <a:ext cx="1965095" cy="4281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t-BR" sz="1500" kern="1200" dirty="0" smtClean="0"/>
            <a:t>Corrente/Capital</a:t>
          </a:r>
          <a:endParaRPr lang="pt-BR" sz="1500" kern="1200" dirty="0"/>
        </a:p>
      </dsp:txBody>
      <dsp:txXfrm>
        <a:off x="0" y="1080122"/>
        <a:ext cx="1965095" cy="428140"/>
      </dsp:txXfrm>
    </dsp:sp>
    <dsp:sp modelId="{C32D31C7-206E-4806-A992-29A861D51EEB}">
      <dsp:nvSpPr>
        <dsp:cNvPr id="0" name=""/>
        <dsp:cNvSpPr/>
      </dsp:nvSpPr>
      <dsp:spPr>
        <a:xfrm>
          <a:off x="2864064" y="578017"/>
          <a:ext cx="812973" cy="406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t-BR" sz="1500" kern="1200" dirty="0" smtClean="0"/>
            <a:t>Despesa</a:t>
          </a:r>
          <a:endParaRPr lang="pt-BR" sz="1500" kern="1200" dirty="0"/>
        </a:p>
      </dsp:txBody>
      <dsp:txXfrm>
        <a:off x="2864064" y="578017"/>
        <a:ext cx="812973" cy="406486"/>
      </dsp:txXfrm>
    </dsp:sp>
    <dsp:sp modelId="{65FBC118-CF00-4C2C-A46C-F22F2DBA85D6}">
      <dsp:nvSpPr>
        <dsp:cNvPr id="0" name=""/>
        <dsp:cNvSpPr/>
      </dsp:nvSpPr>
      <dsp:spPr>
        <a:xfrm>
          <a:off x="3456389" y="1152127"/>
          <a:ext cx="2300447" cy="4064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pt-BR" sz="1500" kern="1200" dirty="0" smtClean="0"/>
            <a:t>Corrente/Capital</a:t>
          </a:r>
          <a:endParaRPr lang="pt-BR" sz="1500" kern="1200" dirty="0"/>
        </a:p>
      </dsp:txBody>
      <dsp:txXfrm>
        <a:off x="3456389" y="1152127"/>
        <a:ext cx="2300447" cy="4064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5B07C9D7-BC4E-4A3C-B1B9-D55BE6956DF7}" type="datetimeFigureOut">
              <a:rPr lang="pt-BR" smtClean="0"/>
              <a:t>07/05/15</a:t>
            </a:fld>
            <a:endParaRPr lang="pt-BR"/>
          </a:p>
        </p:txBody>
      </p:sp>
      <p:sp>
        <p:nvSpPr>
          <p:cNvPr id="4" name="Espaço Reservado para Imagem de Slide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748C2800-A4B1-467D-82D6-C72E314EC7AA}" type="slidenum">
              <a:rPr lang="pt-BR" smtClean="0"/>
              <a:t>‹#›</a:t>
            </a:fld>
            <a:endParaRPr lang="pt-BR"/>
          </a:p>
        </p:txBody>
      </p:sp>
    </p:spTree>
    <p:extLst>
      <p:ext uri="{BB962C8B-B14F-4D97-AF65-F5344CB8AC3E}">
        <p14:creationId xmlns:p14="http://schemas.microsoft.com/office/powerpoint/2010/main" val="363824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48C2800-A4B1-467D-82D6-C72E314EC7AA}" type="slidenum">
              <a:rPr lang="pt-BR" smtClean="0"/>
              <a:t>64</a:t>
            </a:fld>
            <a:endParaRPr lang="pt-BR"/>
          </a:p>
        </p:txBody>
      </p:sp>
    </p:spTree>
    <p:extLst>
      <p:ext uri="{BB962C8B-B14F-4D97-AF65-F5344CB8AC3E}">
        <p14:creationId xmlns:p14="http://schemas.microsoft.com/office/powerpoint/2010/main" val="347150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1"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42"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4"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45"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46"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47"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9"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50"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51" name="Imagem 50"/>
          <p:cNvPicPr/>
          <p:nvPr/>
        </p:nvPicPr>
        <p:blipFill>
          <a:blip r:embed="rId2"/>
          <a:stretch>
            <a:fillRect/>
          </a:stretch>
        </p:blipFill>
        <p:spPr>
          <a:xfrm>
            <a:off x="2079000" y="1604520"/>
            <a:ext cx="4984920" cy="3977280"/>
          </a:xfrm>
          <a:prstGeom prst="rect">
            <a:avLst/>
          </a:prstGeom>
          <a:ln>
            <a:noFill/>
          </a:ln>
        </p:spPr>
      </p:pic>
      <p:pic>
        <p:nvPicPr>
          <p:cNvPr id="52" name="Imagem 51"/>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3"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5"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7"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68"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72"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73"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74"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0"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76"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77"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78"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0"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81"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82"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4"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85"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7"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88"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89"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90"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92"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93"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94" name="Imagem 93"/>
          <p:cNvPicPr/>
          <p:nvPr/>
        </p:nvPicPr>
        <p:blipFill>
          <a:blip r:embed="rId2"/>
          <a:stretch>
            <a:fillRect/>
          </a:stretch>
        </p:blipFill>
        <p:spPr>
          <a:xfrm>
            <a:off x="2079000" y="1604520"/>
            <a:ext cx="4984920" cy="3977280"/>
          </a:xfrm>
          <a:prstGeom prst="rect">
            <a:avLst/>
          </a:prstGeom>
          <a:ln>
            <a:noFill/>
          </a:ln>
        </p:spPr>
      </p:pic>
      <p:pic>
        <p:nvPicPr>
          <p:cNvPr id="95" name="Imagem 94"/>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06"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08"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10"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111"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2"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15"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16"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117"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19"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120"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21"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23"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24"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25"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27"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28"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30"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31"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32"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133"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35"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136"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137" name="Imagem 136"/>
          <p:cNvPicPr/>
          <p:nvPr/>
        </p:nvPicPr>
        <p:blipFill>
          <a:blip r:embed="rId2"/>
          <a:stretch>
            <a:fillRect/>
          </a:stretch>
        </p:blipFill>
        <p:spPr>
          <a:xfrm>
            <a:off x="2079000" y="1604520"/>
            <a:ext cx="4984920" cy="3977280"/>
          </a:xfrm>
          <a:prstGeom prst="rect">
            <a:avLst/>
          </a:prstGeom>
          <a:ln>
            <a:noFill/>
          </a:ln>
        </p:spPr>
      </p:pic>
      <p:pic>
        <p:nvPicPr>
          <p:cNvPr id="138" name="Imagem 137"/>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2"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4"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4"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25"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6"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157"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9"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61"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62"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163"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65"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166"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67"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69"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70"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71"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73"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74"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76"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77"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78"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179"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81"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182"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183" name="Imagem 182"/>
          <p:cNvPicPr/>
          <p:nvPr/>
        </p:nvPicPr>
        <p:blipFill>
          <a:blip r:embed="rId2"/>
          <a:stretch>
            <a:fillRect/>
          </a:stretch>
        </p:blipFill>
        <p:spPr>
          <a:xfrm>
            <a:off x="2079000" y="1604520"/>
            <a:ext cx="4984920" cy="3977280"/>
          </a:xfrm>
          <a:prstGeom prst="rect">
            <a:avLst/>
          </a:prstGeom>
          <a:ln>
            <a:noFill/>
          </a:ln>
        </p:spPr>
      </p:pic>
      <p:pic>
        <p:nvPicPr>
          <p:cNvPr id="184" name="Imagem 183"/>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42"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44"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46"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247"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9"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51"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52"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253"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55"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256"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257"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59"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60"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261"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63"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64"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66"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67"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268"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269"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71"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272"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273" name="Imagem 272"/>
          <p:cNvPicPr/>
          <p:nvPr/>
        </p:nvPicPr>
        <p:blipFill>
          <a:blip r:embed="rId2"/>
          <a:stretch>
            <a:fillRect/>
          </a:stretch>
        </p:blipFill>
        <p:spPr>
          <a:xfrm>
            <a:off x="2079000" y="1604520"/>
            <a:ext cx="4984920" cy="3977280"/>
          </a:xfrm>
          <a:prstGeom prst="rect">
            <a:avLst/>
          </a:prstGeom>
          <a:ln>
            <a:noFill/>
          </a:ln>
        </p:spPr>
      </p:pic>
      <p:pic>
        <p:nvPicPr>
          <p:cNvPr id="274" name="Imagem 273"/>
          <p:cNvPicPr/>
          <p:nvPr/>
        </p:nvPicPr>
        <p:blipFill>
          <a:blip r:embed="rId2"/>
          <a:stretch>
            <a:fillRect/>
          </a:stretch>
        </p:blipFill>
        <p:spPr>
          <a:xfrm>
            <a:off x="2079000" y="1604520"/>
            <a:ext cx="498492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9"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30"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31"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3"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34"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35"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7"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38"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39"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jpeg"/><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jpe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jpe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 name="Imagem 29"/>
          <p:cNvPicPr/>
          <p:nvPr/>
        </p:nvPicPr>
        <p:blipFill>
          <a:blip r:embed="rId14"/>
          <a:srcRect l="13035" r="17388"/>
          <a:stretch>
            <a:fillRect/>
          </a:stretch>
        </p:blipFill>
        <p:spPr>
          <a:xfrm>
            <a:off x="8028360" y="6204240"/>
            <a:ext cx="564480" cy="536760"/>
          </a:xfrm>
          <a:prstGeom prst="rect">
            <a:avLst/>
          </a:prstGeom>
          <a:ln>
            <a:noFill/>
          </a:ln>
        </p:spPr>
      </p:pic>
      <p:pic>
        <p:nvPicPr>
          <p:cNvPr id="20" name="Imagem 30"/>
          <p:cNvPicPr/>
          <p:nvPr/>
        </p:nvPicPr>
        <p:blipFill>
          <a:blip r:embed="rId15"/>
          <a:srcRect l="678358" r="650895"/>
          <a:stretch>
            <a:fillRect/>
          </a:stretch>
        </p:blipFill>
        <p:spPr>
          <a:xfrm>
            <a:off x="6588360" y="6309360"/>
            <a:ext cx="1164960" cy="433080"/>
          </a:xfrm>
          <a:prstGeom prst="rect">
            <a:avLst/>
          </a:prstGeom>
          <a:ln>
            <a:noFill/>
          </a:ln>
        </p:spPr>
      </p:pic>
      <p:pic>
        <p:nvPicPr>
          <p:cNvPr id="2" name="Imagem 31"/>
          <p:cNvPicPr/>
          <p:nvPr/>
        </p:nvPicPr>
        <p:blipFill>
          <a:blip r:embed="rId16"/>
          <a:stretch>
            <a:fillRect/>
          </a:stretch>
        </p:blipFill>
        <p:spPr>
          <a:xfrm>
            <a:off x="251640" y="6309360"/>
            <a:ext cx="1149120" cy="359640"/>
          </a:xfrm>
          <a:prstGeom prst="rect">
            <a:avLst/>
          </a:prstGeom>
          <a:ln>
            <a:noFill/>
          </a:ln>
        </p:spPr>
      </p:pic>
      <p:pic>
        <p:nvPicPr>
          <p:cNvPr id="3" name="Imagem 32"/>
          <p:cNvPicPr/>
          <p:nvPr/>
        </p:nvPicPr>
        <p:blipFill>
          <a:blip r:embed="rId17"/>
          <a:stretch>
            <a:fillRect/>
          </a:stretch>
        </p:blipFill>
        <p:spPr>
          <a:xfrm>
            <a:off x="1691640" y="6139800"/>
            <a:ext cx="853920" cy="529200"/>
          </a:xfrm>
          <a:prstGeom prst="rect">
            <a:avLst/>
          </a:prstGeom>
          <a:ln>
            <a:noFill/>
          </a:ln>
        </p:spPr>
      </p:pic>
      <p:sp>
        <p:nvSpPr>
          <p:cNvPr id="4" name="CustomShape 1"/>
          <p:cNvSpPr/>
          <p:nvPr/>
        </p:nvSpPr>
        <p:spPr>
          <a:xfrm>
            <a:off x="179640" y="5949360"/>
            <a:ext cx="8730000" cy="287640"/>
          </a:xfrm>
          <a:prstGeom prst="rect">
            <a:avLst/>
          </a:prstGeom>
          <a:noFill/>
          <a:ln>
            <a:noFill/>
          </a:ln>
        </p:spPr>
        <p:txBody>
          <a:bodyPr lIns="90000" tIns="45000" rIns="90000" bIns="45000"/>
          <a:lstStyle/>
          <a:p>
            <a:pPr>
              <a:lnSpc>
                <a:spcPct val="100000"/>
              </a:lnSpc>
            </a:pPr>
            <a:r>
              <a:rPr lang="pt-BR" sz="1000">
                <a:solidFill>
                  <a:srgbClr val="464653"/>
                </a:solidFill>
                <a:latin typeface="Bookman Old Style"/>
              </a:rPr>
              <a:t>Realização:                                                                                                                                          Parceria:</a:t>
            </a:r>
            <a:endParaRPr/>
          </a:p>
        </p:txBody>
      </p:sp>
      <p:sp>
        <p:nvSpPr>
          <p:cNvPr id="5" name="CustomShape 2"/>
          <p:cNvSpPr/>
          <p:nvPr/>
        </p:nvSpPr>
        <p:spPr>
          <a:xfrm>
            <a:off x="107640" y="116640"/>
            <a:ext cx="8856720" cy="719640"/>
          </a:xfrm>
          <a:prstGeom prst="rect">
            <a:avLst/>
          </a:prstGeom>
          <a:noFill/>
          <a:ln w="6480">
            <a:solidFill>
              <a:srgbClr val="006600"/>
            </a:solidFill>
            <a:round/>
          </a:ln>
        </p:spPr>
      </p:sp>
      <p:sp>
        <p:nvSpPr>
          <p:cNvPr id="6" name="CustomShape 3"/>
          <p:cNvSpPr/>
          <p:nvPr/>
        </p:nvSpPr>
        <p:spPr>
          <a:xfrm>
            <a:off x="107640" y="116640"/>
            <a:ext cx="268200" cy="719640"/>
          </a:xfrm>
          <a:prstGeom prst="rect">
            <a:avLst/>
          </a:prstGeom>
          <a:solidFill>
            <a:srgbClr val="008000"/>
          </a:solidFill>
          <a:ln w="6480">
            <a:noFill/>
          </a:ln>
        </p:spPr>
      </p:sp>
      <p:pic>
        <p:nvPicPr>
          <p:cNvPr id="7" name="Imagem 15"/>
          <p:cNvPicPr/>
          <p:nvPr/>
        </p:nvPicPr>
        <p:blipFill>
          <a:blip r:embed="rId18"/>
          <a:srcRect t="17759" b="49998"/>
          <a:stretch>
            <a:fillRect/>
          </a:stretch>
        </p:blipFill>
        <p:spPr>
          <a:xfrm>
            <a:off x="0" y="1772640"/>
            <a:ext cx="9143640" cy="4248000"/>
          </a:xfrm>
          <a:prstGeom prst="rect">
            <a:avLst/>
          </a:prstGeom>
          <a:ln>
            <a:noFill/>
          </a:ln>
        </p:spPr>
      </p:pic>
      <p:sp>
        <p:nvSpPr>
          <p:cNvPr id="8" name="PlaceHolder 4"/>
          <p:cNvSpPr>
            <a:spLocks noGrp="1"/>
          </p:cNvSpPr>
          <p:nvPr>
            <p:ph type="title"/>
          </p:nvPr>
        </p:nvSpPr>
        <p:spPr>
          <a:xfrm>
            <a:off x="421920" y="357120"/>
            <a:ext cx="8538840" cy="551520"/>
          </a:xfrm>
          <a:prstGeom prst="rect">
            <a:avLst/>
          </a:prstGeom>
        </p:spPr>
        <p:txBody>
          <a:bodyPr lIns="90000" tIns="45000" rIns="90000" bIns="45000"/>
          <a:lstStyle/>
          <a:p>
            <a:pPr>
              <a:lnSpc>
                <a:spcPct val="100000"/>
              </a:lnSpc>
            </a:pPr>
            <a:r>
              <a:rPr lang="pt-BR" sz="2400">
                <a:solidFill>
                  <a:srgbClr val="006600"/>
                </a:solidFill>
                <a:latin typeface="Bookman Old Style"/>
              </a:rPr>
              <a:t>Clique para editar o formato do texto do títuloOrçamento Público e Mecanismos de Participação</a:t>
            </a:r>
            <a:endParaRPr/>
          </a:p>
        </p:txBody>
      </p:sp>
      <p:sp>
        <p:nvSpPr>
          <p:cNvPr id="9" name="CustomShape 5"/>
          <p:cNvSpPr/>
          <p:nvPr/>
        </p:nvSpPr>
        <p:spPr>
          <a:xfrm>
            <a:off x="107640" y="118800"/>
            <a:ext cx="8928720" cy="933480"/>
          </a:xfrm>
          <a:prstGeom prst="rect">
            <a:avLst/>
          </a:prstGeom>
          <a:noFill/>
          <a:ln w="6480">
            <a:solidFill>
              <a:srgbClr val="006600"/>
            </a:solidFill>
            <a:round/>
          </a:ln>
        </p:spPr>
      </p:sp>
      <p:sp>
        <p:nvSpPr>
          <p:cNvPr id="10" name="CustomShape 6"/>
          <p:cNvSpPr/>
          <p:nvPr/>
        </p:nvSpPr>
        <p:spPr>
          <a:xfrm>
            <a:off x="107640" y="1086840"/>
            <a:ext cx="8928720" cy="685440"/>
          </a:xfrm>
          <a:prstGeom prst="rect">
            <a:avLst/>
          </a:prstGeom>
          <a:noFill/>
          <a:ln w="6480">
            <a:solidFill>
              <a:srgbClr val="008000"/>
            </a:solidFill>
            <a:round/>
          </a:ln>
        </p:spPr>
      </p:sp>
      <p:sp>
        <p:nvSpPr>
          <p:cNvPr id="11" name="CustomShape 7"/>
          <p:cNvSpPr/>
          <p:nvPr/>
        </p:nvSpPr>
        <p:spPr>
          <a:xfrm>
            <a:off x="107640" y="118800"/>
            <a:ext cx="284400" cy="933480"/>
          </a:xfrm>
          <a:prstGeom prst="rect">
            <a:avLst/>
          </a:prstGeom>
          <a:solidFill>
            <a:srgbClr val="006600"/>
          </a:solidFill>
          <a:ln w="6480">
            <a:noFill/>
          </a:ln>
        </p:spPr>
      </p:sp>
      <p:sp>
        <p:nvSpPr>
          <p:cNvPr id="12" name="CustomShape 8"/>
          <p:cNvSpPr/>
          <p:nvPr/>
        </p:nvSpPr>
        <p:spPr>
          <a:xfrm>
            <a:off x="107640" y="1086840"/>
            <a:ext cx="284400" cy="685440"/>
          </a:xfrm>
          <a:prstGeom prst="rect">
            <a:avLst/>
          </a:prstGeom>
          <a:solidFill>
            <a:srgbClr val="008000"/>
          </a:solidFill>
          <a:ln w="6480">
            <a:noFill/>
          </a:ln>
        </p:spPr>
      </p:sp>
      <p:pic>
        <p:nvPicPr>
          <p:cNvPr id="13" name="Imagem 10"/>
          <p:cNvPicPr/>
          <p:nvPr/>
        </p:nvPicPr>
        <p:blipFill>
          <a:blip r:embed="rId14"/>
          <a:srcRect l="13035" r="17388"/>
          <a:stretch>
            <a:fillRect/>
          </a:stretch>
        </p:blipFill>
        <p:spPr>
          <a:xfrm>
            <a:off x="8028360" y="6204240"/>
            <a:ext cx="564480" cy="536760"/>
          </a:xfrm>
          <a:prstGeom prst="rect">
            <a:avLst/>
          </a:prstGeom>
          <a:ln>
            <a:noFill/>
          </a:ln>
        </p:spPr>
      </p:pic>
      <p:pic>
        <p:nvPicPr>
          <p:cNvPr id="14" name="Imagem 11"/>
          <p:cNvPicPr/>
          <p:nvPr/>
        </p:nvPicPr>
        <p:blipFill>
          <a:blip r:embed="rId15"/>
          <a:srcRect l="678358" r="650895"/>
          <a:stretch>
            <a:fillRect/>
          </a:stretch>
        </p:blipFill>
        <p:spPr>
          <a:xfrm>
            <a:off x="6588360" y="6309360"/>
            <a:ext cx="1164960" cy="433080"/>
          </a:xfrm>
          <a:prstGeom prst="rect">
            <a:avLst/>
          </a:prstGeom>
          <a:ln>
            <a:noFill/>
          </a:ln>
        </p:spPr>
      </p:pic>
      <p:pic>
        <p:nvPicPr>
          <p:cNvPr id="15" name="Imagem 12"/>
          <p:cNvPicPr/>
          <p:nvPr/>
        </p:nvPicPr>
        <p:blipFill>
          <a:blip r:embed="rId16"/>
          <a:stretch>
            <a:fillRect/>
          </a:stretch>
        </p:blipFill>
        <p:spPr>
          <a:xfrm>
            <a:off x="251640" y="6309360"/>
            <a:ext cx="1149120" cy="359640"/>
          </a:xfrm>
          <a:prstGeom prst="rect">
            <a:avLst/>
          </a:prstGeom>
          <a:ln>
            <a:noFill/>
          </a:ln>
        </p:spPr>
      </p:pic>
      <p:pic>
        <p:nvPicPr>
          <p:cNvPr id="16" name="Imagem 13"/>
          <p:cNvPicPr/>
          <p:nvPr/>
        </p:nvPicPr>
        <p:blipFill>
          <a:blip r:embed="rId17"/>
          <a:stretch>
            <a:fillRect/>
          </a:stretch>
        </p:blipFill>
        <p:spPr>
          <a:xfrm>
            <a:off x="1691640" y="6139800"/>
            <a:ext cx="853920" cy="529200"/>
          </a:xfrm>
          <a:prstGeom prst="rect">
            <a:avLst/>
          </a:prstGeom>
          <a:ln>
            <a:noFill/>
          </a:ln>
        </p:spPr>
      </p:pic>
      <p:sp>
        <p:nvSpPr>
          <p:cNvPr id="17" name="CustomShape 9"/>
          <p:cNvSpPr/>
          <p:nvPr/>
        </p:nvSpPr>
        <p:spPr>
          <a:xfrm>
            <a:off x="179640" y="5949360"/>
            <a:ext cx="8730000" cy="287640"/>
          </a:xfrm>
          <a:prstGeom prst="rect">
            <a:avLst/>
          </a:prstGeom>
          <a:noFill/>
          <a:ln>
            <a:noFill/>
          </a:ln>
        </p:spPr>
        <p:txBody>
          <a:bodyPr lIns="90000" tIns="45000" rIns="90000" bIns="45000"/>
          <a:lstStyle/>
          <a:p>
            <a:pPr>
              <a:lnSpc>
                <a:spcPct val="100000"/>
              </a:lnSpc>
            </a:pPr>
            <a:r>
              <a:rPr lang="pt-BR" sz="1000">
                <a:solidFill>
                  <a:srgbClr val="464653"/>
                </a:solidFill>
                <a:latin typeface="Bookman Old Style"/>
              </a:rPr>
              <a:t>Realização:                                                                                                                                          Parceria:</a:t>
            </a:r>
            <a:endParaRPr/>
          </a:p>
        </p:txBody>
      </p:sp>
      <p:sp>
        <p:nvSpPr>
          <p:cNvPr id="18" name="PlaceHolder 10"/>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t-BR"/>
              <a:t>Clique para editar o formato do texto da estrutura de tópicos</a:t>
            </a:r>
            <a:endParaRPr/>
          </a:p>
          <a:p>
            <a:pPr lvl="1">
              <a:buSzPct val="25000"/>
              <a:buFont typeface="StarSymbol"/>
              <a:buChar char=""/>
            </a:pPr>
            <a:r>
              <a:rPr lang="pt-BR"/>
              <a:t>2.º Nível da estrutura de tópicos</a:t>
            </a:r>
            <a:endParaRPr/>
          </a:p>
          <a:p>
            <a:pPr lvl="2">
              <a:buSzPct val="25000"/>
              <a:buFont typeface="StarSymbol"/>
              <a:buChar char=""/>
            </a:pPr>
            <a:r>
              <a:rPr lang="pt-BR"/>
              <a:t>3.º Nível da estrutura de tópicos</a:t>
            </a:r>
            <a:endParaRPr/>
          </a:p>
          <a:p>
            <a:pPr lvl="3">
              <a:buSzPct val="25000"/>
              <a:buFont typeface="StarSymbol"/>
              <a:buChar char=""/>
            </a:pPr>
            <a:r>
              <a:rPr lang="pt-BR"/>
              <a:t>4.º Nível da estrutura de tópicos</a:t>
            </a:r>
            <a:endParaRPr/>
          </a:p>
          <a:p>
            <a:pPr lvl="4">
              <a:buSzPct val="25000"/>
              <a:buFont typeface="StarSymbol"/>
              <a:buChar char=""/>
            </a:pPr>
            <a:r>
              <a:rPr lang="pt-BR"/>
              <a:t>5.º Nível da estrutura de tópicos</a:t>
            </a:r>
            <a:endParaRPr/>
          </a:p>
          <a:p>
            <a:pPr lvl="5">
              <a:buSzPct val="25000"/>
              <a:buFont typeface="StarSymbol"/>
              <a:buChar char=""/>
            </a:pPr>
            <a:r>
              <a:rPr lang="pt-BR"/>
              <a:t>6.º Nível da estrutura de tópicos</a:t>
            </a:r>
            <a:endParaRPr/>
          </a:p>
          <a:p>
            <a:pPr lvl="6">
              <a:buSzPct val="25000"/>
              <a:buFont typeface="StarSymbol"/>
              <a:buChar char=""/>
            </a:pPr>
            <a:r>
              <a:rPr lang="pt-BR"/>
              <a:t>7.º Nível da estrutura de tópicos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 name="Imagem 29"/>
          <p:cNvPicPr/>
          <p:nvPr/>
        </p:nvPicPr>
        <p:blipFill>
          <a:blip r:embed="rId14"/>
          <a:srcRect l="13035" r="17388"/>
          <a:stretch>
            <a:fillRect/>
          </a:stretch>
        </p:blipFill>
        <p:spPr>
          <a:xfrm>
            <a:off x="8028360" y="6204240"/>
            <a:ext cx="564480" cy="536760"/>
          </a:xfrm>
          <a:prstGeom prst="rect">
            <a:avLst/>
          </a:prstGeom>
          <a:ln>
            <a:noFill/>
          </a:ln>
        </p:spPr>
      </p:pic>
      <p:pic>
        <p:nvPicPr>
          <p:cNvPr id="54" name="Imagem 30"/>
          <p:cNvPicPr/>
          <p:nvPr/>
        </p:nvPicPr>
        <p:blipFill>
          <a:blip r:embed="rId15"/>
          <a:srcRect l="678358" r="650895"/>
          <a:stretch>
            <a:fillRect/>
          </a:stretch>
        </p:blipFill>
        <p:spPr>
          <a:xfrm>
            <a:off x="6588360" y="6309360"/>
            <a:ext cx="1164960" cy="433080"/>
          </a:xfrm>
          <a:prstGeom prst="rect">
            <a:avLst/>
          </a:prstGeom>
          <a:ln>
            <a:noFill/>
          </a:ln>
        </p:spPr>
      </p:pic>
      <p:pic>
        <p:nvPicPr>
          <p:cNvPr id="55" name="Imagem 31"/>
          <p:cNvPicPr/>
          <p:nvPr/>
        </p:nvPicPr>
        <p:blipFill>
          <a:blip r:embed="rId16"/>
          <a:stretch>
            <a:fillRect/>
          </a:stretch>
        </p:blipFill>
        <p:spPr>
          <a:xfrm>
            <a:off x="251640" y="6309360"/>
            <a:ext cx="1149120" cy="359640"/>
          </a:xfrm>
          <a:prstGeom prst="rect">
            <a:avLst/>
          </a:prstGeom>
          <a:ln>
            <a:noFill/>
          </a:ln>
        </p:spPr>
      </p:pic>
      <p:pic>
        <p:nvPicPr>
          <p:cNvPr id="56" name="Imagem 32"/>
          <p:cNvPicPr/>
          <p:nvPr/>
        </p:nvPicPr>
        <p:blipFill>
          <a:blip r:embed="rId17"/>
          <a:stretch>
            <a:fillRect/>
          </a:stretch>
        </p:blipFill>
        <p:spPr>
          <a:xfrm>
            <a:off x="1691640" y="6139800"/>
            <a:ext cx="853920" cy="529200"/>
          </a:xfrm>
          <a:prstGeom prst="rect">
            <a:avLst/>
          </a:prstGeom>
          <a:ln>
            <a:noFill/>
          </a:ln>
        </p:spPr>
      </p:pic>
      <p:sp>
        <p:nvSpPr>
          <p:cNvPr id="57" name="CustomShape 1"/>
          <p:cNvSpPr/>
          <p:nvPr/>
        </p:nvSpPr>
        <p:spPr>
          <a:xfrm>
            <a:off x="179640" y="5949360"/>
            <a:ext cx="8730000" cy="287640"/>
          </a:xfrm>
          <a:prstGeom prst="rect">
            <a:avLst/>
          </a:prstGeom>
          <a:noFill/>
          <a:ln>
            <a:noFill/>
          </a:ln>
        </p:spPr>
        <p:txBody>
          <a:bodyPr lIns="90000" tIns="45000" rIns="90000" bIns="45000"/>
          <a:lstStyle/>
          <a:p>
            <a:pPr>
              <a:lnSpc>
                <a:spcPct val="100000"/>
              </a:lnSpc>
            </a:pPr>
            <a:r>
              <a:rPr lang="pt-BR" sz="1000">
                <a:solidFill>
                  <a:srgbClr val="464653"/>
                </a:solidFill>
                <a:latin typeface="Bookman Old Style"/>
              </a:rPr>
              <a:t>Realização:                                                                                                                                          Parceria:</a:t>
            </a:r>
            <a:endParaRPr/>
          </a:p>
        </p:txBody>
      </p:sp>
      <p:sp>
        <p:nvSpPr>
          <p:cNvPr id="58" name="CustomShape 2"/>
          <p:cNvSpPr/>
          <p:nvPr/>
        </p:nvSpPr>
        <p:spPr>
          <a:xfrm>
            <a:off x="107640" y="116640"/>
            <a:ext cx="8856720" cy="719640"/>
          </a:xfrm>
          <a:prstGeom prst="rect">
            <a:avLst/>
          </a:prstGeom>
          <a:noFill/>
          <a:ln w="6480">
            <a:solidFill>
              <a:srgbClr val="006600"/>
            </a:solidFill>
            <a:round/>
          </a:ln>
        </p:spPr>
      </p:sp>
      <p:sp>
        <p:nvSpPr>
          <p:cNvPr id="59" name="CustomShape 3"/>
          <p:cNvSpPr/>
          <p:nvPr/>
        </p:nvSpPr>
        <p:spPr>
          <a:xfrm>
            <a:off x="107640" y="116640"/>
            <a:ext cx="268200" cy="719640"/>
          </a:xfrm>
          <a:prstGeom prst="rect">
            <a:avLst/>
          </a:prstGeom>
          <a:solidFill>
            <a:srgbClr val="008000"/>
          </a:solidFill>
          <a:ln w="6480">
            <a:noFill/>
          </a:ln>
        </p:spPr>
      </p:sp>
      <p:sp>
        <p:nvSpPr>
          <p:cNvPr id="60" name="PlaceHolder 4"/>
          <p:cNvSpPr>
            <a:spLocks noGrp="1"/>
          </p:cNvSpPr>
          <p:nvPr>
            <p:ph type="title"/>
          </p:nvPr>
        </p:nvSpPr>
        <p:spPr>
          <a:xfrm>
            <a:off x="827640" y="260640"/>
            <a:ext cx="7786800" cy="503640"/>
          </a:xfrm>
          <a:prstGeom prst="rect">
            <a:avLst/>
          </a:prstGeom>
        </p:spPr>
        <p:txBody>
          <a:bodyPr lIns="90000" tIns="45000" rIns="90000" bIns="45000"/>
          <a:lstStyle/>
          <a:p>
            <a:pPr>
              <a:lnSpc>
                <a:spcPct val="100000"/>
              </a:lnSpc>
            </a:pPr>
            <a:r>
              <a:rPr lang="pt-BR" sz="2400">
                <a:solidFill>
                  <a:srgbClr val="464653"/>
                </a:solidFill>
                <a:latin typeface="Bookman Old Style"/>
              </a:rPr>
              <a:t>Clique para editar o formato do texto do títuloClique para editar o estilo do título mestre</a:t>
            </a:r>
            <a:endParaRPr/>
          </a:p>
        </p:txBody>
      </p:sp>
      <p:sp>
        <p:nvSpPr>
          <p:cNvPr id="61" name="PlaceHolder 5"/>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t-BR"/>
              <a:t>Clique para editar o formato do texto da estrutura de tópicos</a:t>
            </a:r>
            <a:endParaRPr/>
          </a:p>
          <a:p>
            <a:pPr lvl="1">
              <a:buSzPct val="25000"/>
              <a:buFont typeface="StarSymbol"/>
              <a:buChar char=""/>
            </a:pPr>
            <a:r>
              <a:rPr lang="pt-BR"/>
              <a:t>2.º Nível da estrutura de tópicos</a:t>
            </a:r>
            <a:endParaRPr/>
          </a:p>
          <a:p>
            <a:pPr lvl="2">
              <a:buSzPct val="25000"/>
              <a:buFont typeface="StarSymbol"/>
              <a:buChar char=""/>
            </a:pPr>
            <a:r>
              <a:rPr lang="pt-BR"/>
              <a:t>3.º Nível da estrutura de tópicos</a:t>
            </a:r>
            <a:endParaRPr/>
          </a:p>
          <a:p>
            <a:pPr lvl="3">
              <a:buSzPct val="25000"/>
              <a:buFont typeface="StarSymbol"/>
              <a:buChar char=""/>
            </a:pPr>
            <a:r>
              <a:rPr lang="pt-BR"/>
              <a:t>4.º Nível da estrutura de tópicos</a:t>
            </a:r>
            <a:endParaRPr/>
          </a:p>
          <a:p>
            <a:pPr lvl="4">
              <a:buSzPct val="25000"/>
              <a:buFont typeface="StarSymbol"/>
              <a:buChar char=""/>
            </a:pPr>
            <a:r>
              <a:rPr lang="pt-BR"/>
              <a:t>5.º Nível da estrutura de tópicos</a:t>
            </a:r>
            <a:endParaRPr/>
          </a:p>
          <a:p>
            <a:pPr lvl="5">
              <a:buSzPct val="25000"/>
              <a:buFont typeface="StarSymbol"/>
              <a:buChar char=""/>
            </a:pPr>
            <a:r>
              <a:rPr lang="pt-BR"/>
              <a:t>6.º Nível da estrutura de tópicos</a:t>
            </a:r>
            <a:endParaRPr/>
          </a:p>
          <a:p>
            <a:pPr lvl="6">
              <a:buSzPct val="25000"/>
              <a:buFont typeface="StarSymbol"/>
              <a:buChar char=""/>
            </a:pPr>
            <a:r>
              <a:rPr lang="pt-BR"/>
              <a:t>7.º Nível da estrutura de tópicos</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6" name="Imagem 29"/>
          <p:cNvPicPr/>
          <p:nvPr/>
        </p:nvPicPr>
        <p:blipFill>
          <a:blip r:embed="rId14"/>
          <a:srcRect l="13035" r="17388"/>
          <a:stretch>
            <a:fillRect/>
          </a:stretch>
        </p:blipFill>
        <p:spPr>
          <a:xfrm>
            <a:off x="8028360" y="6204240"/>
            <a:ext cx="564480" cy="536760"/>
          </a:xfrm>
          <a:prstGeom prst="rect">
            <a:avLst/>
          </a:prstGeom>
          <a:ln>
            <a:noFill/>
          </a:ln>
        </p:spPr>
      </p:pic>
      <p:pic>
        <p:nvPicPr>
          <p:cNvPr id="97" name="Imagem 30"/>
          <p:cNvPicPr/>
          <p:nvPr/>
        </p:nvPicPr>
        <p:blipFill>
          <a:blip r:embed="rId15"/>
          <a:srcRect l="678358" r="650895"/>
          <a:stretch>
            <a:fillRect/>
          </a:stretch>
        </p:blipFill>
        <p:spPr>
          <a:xfrm>
            <a:off x="6588360" y="6309360"/>
            <a:ext cx="1164960" cy="433080"/>
          </a:xfrm>
          <a:prstGeom prst="rect">
            <a:avLst/>
          </a:prstGeom>
          <a:ln>
            <a:noFill/>
          </a:ln>
        </p:spPr>
      </p:pic>
      <p:pic>
        <p:nvPicPr>
          <p:cNvPr id="98" name="Imagem 31"/>
          <p:cNvPicPr/>
          <p:nvPr/>
        </p:nvPicPr>
        <p:blipFill>
          <a:blip r:embed="rId16"/>
          <a:stretch>
            <a:fillRect/>
          </a:stretch>
        </p:blipFill>
        <p:spPr>
          <a:xfrm>
            <a:off x="251640" y="6309360"/>
            <a:ext cx="1149120" cy="359640"/>
          </a:xfrm>
          <a:prstGeom prst="rect">
            <a:avLst/>
          </a:prstGeom>
          <a:ln>
            <a:noFill/>
          </a:ln>
        </p:spPr>
      </p:pic>
      <p:pic>
        <p:nvPicPr>
          <p:cNvPr id="99" name="Imagem 32"/>
          <p:cNvPicPr/>
          <p:nvPr/>
        </p:nvPicPr>
        <p:blipFill>
          <a:blip r:embed="rId17"/>
          <a:stretch>
            <a:fillRect/>
          </a:stretch>
        </p:blipFill>
        <p:spPr>
          <a:xfrm>
            <a:off x="1691640" y="6139800"/>
            <a:ext cx="853920" cy="529200"/>
          </a:xfrm>
          <a:prstGeom prst="rect">
            <a:avLst/>
          </a:prstGeom>
          <a:ln>
            <a:noFill/>
          </a:ln>
        </p:spPr>
      </p:pic>
      <p:sp>
        <p:nvSpPr>
          <p:cNvPr id="100" name="CustomShape 1"/>
          <p:cNvSpPr/>
          <p:nvPr/>
        </p:nvSpPr>
        <p:spPr>
          <a:xfrm>
            <a:off x="179640" y="5949360"/>
            <a:ext cx="8730000" cy="287640"/>
          </a:xfrm>
          <a:prstGeom prst="rect">
            <a:avLst/>
          </a:prstGeom>
          <a:noFill/>
          <a:ln>
            <a:noFill/>
          </a:ln>
        </p:spPr>
        <p:txBody>
          <a:bodyPr lIns="90000" tIns="45000" rIns="90000" bIns="45000"/>
          <a:lstStyle/>
          <a:p>
            <a:pPr>
              <a:lnSpc>
                <a:spcPct val="100000"/>
              </a:lnSpc>
            </a:pPr>
            <a:r>
              <a:rPr lang="pt-BR" sz="1000">
                <a:solidFill>
                  <a:srgbClr val="464653"/>
                </a:solidFill>
                <a:latin typeface="Bookman Old Style"/>
              </a:rPr>
              <a:t>Realização:                                                                                                                                          Parceria:</a:t>
            </a:r>
            <a:endParaRPr/>
          </a:p>
        </p:txBody>
      </p:sp>
      <p:sp>
        <p:nvSpPr>
          <p:cNvPr id="101" name="CustomShape 2"/>
          <p:cNvSpPr/>
          <p:nvPr/>
        </p:nvSpPr>
        <p:spPr>
          <a:xfrm>
            <a:off x="107640" y="116640"/>
            <a:ext cx="8856720" cy="719640"/>
          </a:xfrm>
          <a:prstGeom prst="rect">
            <a:avLst/>
          </a:prstGeom>
          <a:noFill/>
          <a:ln w="6480">
            <a:solidFill>
              <a:srgbClr val="006600"/>
            </a:solidFill>
            <a:round/>
          </a:ln>
        </p:spPr>
      </p:sp>
      <p:sp>
        <p:nvSpPr>
          <p:cNvPr id="102" name="CustomShape 3"/>
          <p:cNvSpPr/>
          <p:nvPr/>
        </p:nvSpPr>
        <p:spPr>
          <a:xfrm>
            <a:off x="107640" y="116640"/>
            <a:ext cx="268200" cy="719640"/>
          </a:xfrm>
          <a:prstGeom prst="rect">
            <a:avLst/>
          </a:prstGeom>
          <a:solidFill>
            <a:srgbClr val="008000"/>
          </a:solidFill>
          <a:ln w="6480">
            <a:noFill/>
          </a:ln>
        </p:spPr>
      </p:sp>
      <p:sp>
        <p:nvSpPr>
          <p:cNvPr id="103" name="PlaceHolder 4"/>
          <p:cNvSpPr>
            <a:spLocks noGrp="1"/>
          </p:cNvSpPr>
          <p:nvPr>
            <p:ph type="body"/>
          </p:nvPr>
        </p:nvSpPr>
        <p:spPr>
          <a:xfrm>
            <a:off x="539640" y="1196640"/>
            <a:ext cx="8424720" cy="4680000"/>
          </a:xfrm>
          <a:prstGeom prst="rect">
            <a:avLst/>
          </a:prstGeom>
        </p:spPr>
        <p:txBody>
          <a:bodyPr lIns="90000" tIns="45000" rIns="90000" bIns="45000"/>
          <a:lstStyle/>
          <a:p>
            <a:pPr>
              <a:buSzPct val="25000"/>
              <a:buFont typeface="StarSymbol"/>
              <a:buChar char=""/>
            </a:pPr>
            <a:r>
              <a:rPr lang="pt-BR" sz="2600">
                <a:solidFill>
                  <a:srgbClr val="000000"/>
                </a:solidFill>
                <a:latin typeface="Gill Sans MT"/>
              </a:rPr>
              <a:t>Clique para editar o formato do texto da estrutura de tópicos</a:t>
            </a:r>
            <a:endParaRPr/>
          </a:p>
          <a:p>
            <a:pPr lvl="1">
              <a:buSzPct val="25000"/>
              <a:buFont typeface="StarSymbol"/>
              <a:buChar char=""/>
            </a:pPr>
            <a:r>
              <a:rPr lang="pt-BR" sz="2600">
                <a:solidFill>
                  <a:srgbClr val="000000"/>
                </a:solidFill>
                <a:latin typeface="Gill Sans MT"/>
              </a:rPr>
              <a:t>2.º Nível da estrutura de tópicos</a:t>
            </a:r>
            <a:endParaRPr/>
          </a:p>
          <a:p>
            <a:pPr lvl="2">
              <a:buSzPct val="25000"/>
              <a:buFont typeface="StarSymbol"/>
              <a:buChar char=""/>
            </a:pPr>
            <a:r>
              <a:rPr lang="pt-BR" sz="2600">
                <a:solidFill>
                  <a:srgbClr val="000000"/>
                </a:solidFill>
                <a:latin typeface="Gill Sans MT"/>
              </a:rPr>
              <a:t>3.º Nível da estrutura de tópicos</a:t>
            </a:r>
            <a:endParaRPr/>
          </a:p>
          <a:p>
            <a:pPr lvl="3">
              <a:buSzPct val="25000"/>
              <a:buFont typeface="StarSymbol"/>
              <a:buChar char=""/>
            </a:pPr>
            <a:r>
              <a:rPr lang="pt-BR" sz="2600">
                <a:solidFill>
                  <a:srgbClr val="000000"/>
                </a:solidFill>
                <a:latin typeface="Gill Sans MT"/>
              </a:rPr>
              <a:t>4.º Nível da estrutura de tópicos</a:t>
            </a:r>
            <a:endParaRPr/>
          </a:p>
          <a:p>
            <a:pPr lvl="4">
              <a:buSzPct val="25000"/>
              <a:buFont typeface="StarSymbol"/>
              <a:buChar char=""/>
            </a:pPr>
            <a:r>
              <a:rPr lang="pt-BR" sz="2600">
                <a:solidFill>
                  <a:srgbClr val="000000"/>
                </a:solidFill>
                <a:latin typeface="Gill Sans MT"/>
              </a:rPr>
              <a:t>5.º Nível da estrutura de tópicos</a:t>
            </a:r>
            <a:endParaRPr/>
          </a:p>
          <a:p>
            <a:pPr lvl="5">
              <a:buSzPct val="25000"/>
              <a:buFont typeface="StarSymbol"/>
              <a:buChar char=""/>
            </a:pPr>
            <a:r>
              <a:rPr lang="pt-BR" sz="2600">
                <a:solidFill>
                  <a:srgbClr val="000000"/>
                </a:solidFill>
                <a:latin typeface="Gill Sans MT"/>
              </a:rPr>
              <a:t>6.º Nível da estrutura de tópicos</a:t>
            </a:r>
            <a:endParaRPr/>
          </a:p>
          <a:p>
            <a:pPr>
              <a:lnSpc>
                <a:spcPct val="100000"/>
              </a:lnSpc>
              <a:buSzPct val="25000"/>
              <a:buFont typeface="Wingdings 3" charset="2"/>
              <a:buChar char=""/>
            </a:pPr>
            <a:r>
              <a:rPr lang="pt-BR" sz="2600">
                <a:solidFill>
                  <a:srgbClr val="000000"/>
                </a:solidFill>
                <a:latin typeface="Gill Sans MT"/>
              </a:rPr>
              <a:t>7.º Nível da estrutura de tópicosClique para editar os estilos do texto mestre</a:t>
            </a:r>
            <a:endParaRPr/>
          </a:p>
          <a:p>
            <a:pPr lvl="1">
              <a:lnSpc>
                <a:spcPct val="100000"/>
              </a:lnSpc>
              <a:buSzPct val="25000"/>
              <a:buFont typeface="Wingdings 3" charset="2"/>
              <a:buChar char=""/>
            </a:pPr>
            <a:r>
              <a:rPr lang="pt-BR" sz="2300">
                <a:solidFill>
                  <a:srgbClr val="464653"/>
                </a:solidFill>
                <a:latin typeface="Gill Sans MT"/>
              </a:rPr>
              <a:t>Segundo nível</a:t>
            </a:r>
            <a:endParaRPr/>
          </a:p>
          <a:p>
            <a:pPr lvl="2">
              <a:lnSpc>
                <a:spcPct val="100000"/>
              </a:lnSpc>
              <a:buSzPct val="25000"/>
              <a:buFont typeface="Wingdings 3" charset="2"/>
              <a:buChar char=""/>
            </a:pPr>
            <a:r>
              <a:rPr lang="pt-BR" sz="2000">
                <a:solidFill>
                  <a:srgbClr val="000000"/>
                </a:solidFill>
                <a:latin typeface="Gill Sans MT"/>
              </a:rPr>
              <a:t>Terceiro nível</a:t>
            </a:r>
            <a:endParaRPr/>
          </a:p>
          <a:p>
            <a:pPr lvl="3">
              <a:lnSpc>
                <a:spcPct val="100000"/>
              </a:lnSpc>
              <a:buSzPct val="25000"/>
              <a:buFont typeface="Wingdings" charset="2"/>
              <a:buChar char=""/>
            </a:pPr>
            <a:r>
              <a:rPr lang="pt-BR">
                <a:solidFill>
                  <a:srgbClr val="000000"/>
                </a:solidFill>
                <a:latin typeface="Gill Sans MT"/>
              </a:rPr>
              <a:t>Quarto nível</a:t>
            </a:r>
            <a:endParaRPr/>
          </a:p>
          <a:p>
            <a:pPr lvl="4">
              <a:lnSpc>
                <a:spcPct val="100000"/>
              </a:lnSpc>
              <a:buSzPct val="25000"/>
              <a:buFont typeface="Wingdings" charset="2"/>
              <a:buChar char=""/>
            </a:pPr>
            <a:r>
              <a:rPr lang="pt-BR" sz="1600">
                <a:solidFill>
                  <a:srgbClr val="000000"/>
                </a:solidFill>
                <a:latin typeface="Gill Sans MT"/>
              </a:rPr>
              <a:t>Quinto nível</a:t>
            </a:r>
            <a:endParaRPr/>
          </a:p>
        </p:txBody>
      </p:sp>
      <p:sp>
        <p:nvSpPr>
          <p:cNvPr id="104" name="PlaceHolder 5"/>
          <p:cNvSpPr>
            <a:spLocks noGrp="1"/>
          </p:cNvSpPr>
          <p:nvPr>
            <p:ph type="title"/>
          </p:nvPr>
        </p:nvSpPr>
        <p:spPr>
          <a:xfrm>
            <a:off x="827640" y="260640"/>
            <a:ext cx="7786800" cy="503640"/>
          </a:xfrm>
          <a:prstGeom prst="rect">
            <a:avLst/>
          </a:prstGeom>
        </p:spPr>
        <p:txBody>
          <a:bodyPr lIns="90000" tIns="45000" rIns="90000" bIns="45000"/>
          <a:lstStyle/>
          <a:p>
            <a:pPr>
              <a:lnSpc>
                <a:spcPct val="100000"/>
              </a:lnSpc>
            </a:pPr>
            <a:r>
              <a:rPr lang="pt-BR" sz="2400">
                <a:solidFill>
                  <a:srgbClr val="464653"/>
                </a:solidFill>
                <a:latin typeface="Bookman Old Style"/>
              </a:rPr>
              <a:t>Clique para editar o formato do texto do títuloClique para editar o estilo do título mestre</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 name="Imagem 29"/>
          <p:cNvPicPr/>
          <p:nvPr/>
        </p:nvPicPr>
        <p:blipFill>
          <a:blip r:embed="rId14"/>
          <a:srcRect l="13035" r="17388"/>
          <a:stretch>
            <a:fillRect/>
          </a:stretch>
        </p:blipFill>
        <p:spPr>
          <a:xfrm>
            <a:off x="8028360" y="6204240"/>
            <a:ext cx="564480" cy="536760"/>
          </a:xfrm>
          <a:prstGeom prst="rect">
            <a:avLst/>
          </a:prstGeom>
          <a:ln>
            <a:noFill/>
          </a:ln>
        </p:spPr>
      </p:pic>
      <p:pic>
        <p:nvPicPr>
          <p:cNvPr id="140" name="Imagem 30"/>
          <p:cNvPicPr/>
          <p:nvPr/>
        </p:nvPicPr>
        <p:blipFill>
          <a:blip r:embed="rId15"/>
          <a:srcRect l="678358" r="650895"/>
          <a:stretch>
            <a:fillRect/>
          </a:stretch>
        </p:blipFill>
        <p:spPr>
          <a:xfrm>
            <a:off x="6588360" y="6309360"/>
            <a:ext cx="1164960" cy="433080"/>
          </a:xfrm>
          <a:prstGeom prst="rect">
            <a:avLst/>
          </a:prstGeom>
          <a:ln>
            <a:noFill/>
          </a:ln>
        </p:spPr>
      </p:pic>
      <p:pic>
        <p:nvPicPr>
          <p:cNvPr id="141" name="Imagem 31"/>
          <p:cNvPicPr/>
          <p:nvPr/>
        </p:nvPicPr>
        <p:blipFill>
          <a:blip r:embed="rId16"/>
          <a:stretch>
            <a:fillRect/>
          </a:stretch>
        </p:blipFill>
        <p:spPr>
          <a:xfrm>
            <a:off x="251640" y="6309360"/>
            <a:ext cx="1149120" cy="359640"/>
          </a:xfrm>
          <a:prstGeom prst="rect">
            <a:avLst/>
          </a:prstGeom>
          <a:ln>
            <a:noFill/>
          </a:ln>
        </p:spPr>
      </p:pic>
      <p:pic>
        <p:nvPicPr>
          <p:cNvPr id="142" name="Imagem 32"/>
          <p:cNvPicPr/>
          <p:nvPr/>
        </p:nvPicPr>
        <p:blipFill>
          <a:blip r:embed="rId17"/>
          <a:stretch>
            <a:fillRect/>
          </a:stretch>
        </p:blipFill>
        <p:spPr>
          <a:xfrm>
            <a:off x="1691640" y="6139800"/>
            <a:ext cx="853920" cy="529200"/>
          </a:xfrm>
          <a:prstGeom prst="rect">
            <a:avLst/>
          </a:prstGeom>
          <a:ln>
            <a:noFill/>
          </a:ln>
        </p:spPr>
      </p:pic>
      <p:sp>
        <p:nvSpPr>
          <p:cNvPr id="143" name="CustomShape 1"/>
          <p:cNvSpPr/>
          <p:nvPr/>
        </p:nvSpPr>
        <p:spPr>
          <a:xfrm>
            <a:off x="179640" y="5949360"/>
            <a:ext cx="8730000" cy="287640"/>
          </a:xfrm>
          <a:prstGeom prst="rect">
            <a:avLst/>
          </a:prstGeom>
          <a:noFill/>
          <a:ln>
            <a:noFill/>
          </a:ln>
        </p:spPr>
        <p:txBody>
          <a:bodyPr lIns="90000" tIns="45000" rIns="90000" bIns="45000"/>
          <a:lstStyle/>
          <a:p>
            <a:pPr>
              <a:lnSpc>
                <a:spcPct val="100000"/>
              </a:lnSpc>
            </a:pPr>
            <a:r>
              <a:rPr lang="pt-BR" sz="1000">
                <a:solidFill>
                  <a:srgbClr val="464653"/>
                </a:solidFill>
                <a:latin typeface="Bookman Old Style"/>
              </a:rPr>
              <a:t>Realização:                                                                                                                                          Parceria:</a:t>
            </a:r>
            <a:endParaRPr/>
          </a:p>
        </p:txBody>
      </p:sp>
      <p:sp>
        <p:nvSpPr>
          <p:cNvPr id="144" name="CustomShape 2"/>
          <p:cNvSpPr/>
          <p:nvPr/>
        </p:nvSpPr>
        <p:spPr>
          <a:xfrm>
            <a:off x="107640" y="116640"/>
            <a:ext cx="8856720" cy="719640"/>
          </a:xfrm>
          <a:prstGeom prst="rect">
            <a:avLst/>
          </a:prstGeom>
          <a:noFill/>
          <a:ln w="6480">
            <a:solidFill>
              <a:srgbClr val="006600"/>
            </a:solidFill>
            <a:round/>
          </a:ln>
        </p:spPr>
      </p:sp>
      <p:sp>
        <p:nvSpPr>
          <p:cNvPr id="145" name="CustomShape 3"/>
          <p:cNvSpPr/>
          <p:nvPr/>
        </p:nvSpPr>
        <p:spPr>
          <a:xfrm>
            <a:off x="107640" y="116640"/>
            <a:ext cx="268200" cy="719640"/>
          </a:xfrm>
          <a:prstGeom prst="rect">
            <a:avLst/>
          </a:prstGeom>
          <a:solidFill>
            <a:srgbClr val="008000"/>
          </a:solidFill>
          <a:ln w="6480">
            <a:noFill/>
          </a:ln>
        </p:spPr>
      </p:sp>
      <p:sp>
        <p:nvSpPr>
          <p:cNvPr id="146" name="PlaceHolder 4"/>
          <p:cNvSpPr>
            <a:spLocks noGrp="1"/>
          </p:cNvSpPr>
          <p:nvPr>
            <p:ph type="body"/>
          </p:nvPr>
        </p:nvSpPr>
        <p:spPr>
          <a:xfrm>
            <a:off x="539640" y="1196640"/>
            <a:ext cx="4104000" cy="719640"/>
          </a:xfrm>
          <a:prstGeom prst="rect">
            <a:avLst/>
          </a:prstGeom>
        </p:spPr>
        <p:txBody>
          <a:bodyPr tIns="45000" rIns="90000" bIns="45000" anchor="b"/>
          <a:lstStyle/>
          <a:p>
            <a:pPr>
              <a:buSzPct val="25000"/>
              <a:buFont typeface="StarSymbol"/>
              <a:buChar char=""/>
            </a:pPr>
            <a:r>
              <a:rPr lang="pt-BR" sz="2400" b="1">
                <a:solidFill>
                  <a:srgbClr val="006600"/>
                </a:solidFill>
                <a:latin typeface="Gill Sans MT"/>
              </a:rPr>
              <a:t>Clique para editar o formato do texto da estrutura de tópicos</a:t>
            </a:r>
            <a:endParaRPr/>
          </a:p>
          <a:p>
            <a:pPr lvl="1">
              <a:buSzPct val="25000"/>
              <a:buFont typeface="StarSymbol"/>
              <a:buChar char=""/>
            </a:pPr>
            <a:r>
              <a:rPr lang="pt-BR" sz="2400" b="1">
                <a:solidFill>
                  <a:srgbClr val="006600"/>
                </a:solidFill>
                <a:latin typeface="Gill Sans MT"/>
              </a:rPr>
              <a:t>2.º Nível da estrutura de tópicos</a:t>
            </a:r>
            <a:endParaRPr/>
          </a:p>
          <a:p>
            <a:pPr lvl="2">
              <a:buSzPct val="25000"/>
              <a:buFont typeface="StarSymbol"/>
              <a:buChar char=""/>
            </a:pPr>
            <a:r>
              <a:rPr lang="pt-BR" sz="2400" b="1">
                <a:solidFill>
                  <a:srgbClr val="006600"/>
                </a:solidFill>
                <a:latin typeface="Gill Sans MT"/>
              </a:rPr>
              <a:t>3.º Nível da estrutura de tópicos</a:t>
            </a:r>
            <a:endParaRPr/>
          </a:p>
          <a:p>
            <a:pPr lvl="3">
              <a:buSzPct val="25000"/>
              <a:buFont typeface="StarSymbol"/>
              <a:buChar char=""/>
            </a:pPr>
            <a:r>
              <a:rPr lang="pt-BR" sz="2400" b="1">
                <a:solidFill>
                  <a:srgbClr val="006600"/>
                </a:solidFill>
                <a:latin typeface="Gill Sans MT"/>
              </a:rPr>
              <a:t>4.º Nível da estrutura de tópicos</a:t>
            </a:r>
            <a:endParaRPr/>
          </a:p>
          <a:p>
            <a:pPr lvl="4">
              <a:buSzPct val="25000"/>
              <a:buFont typeface="StarSymbol"/>
              <a:buChar char=""/>
            </a:pPr>
            <a:r>
              <a:rPr lang="pt-BR" sz="2400" b="1">
                <a:solidFill>
                  <a:srgbClr val="006600"/>
                </a:solidFill>
                <a:latin typeface="Gill Sans MT"/>
              </a:rPr>
              <a:t>5.º Nível da estrutura de tópicos</a:t>
            </a:r>
            <a:endParaRPr/>
          </a:p>
          <a:p>
            <a:pPr lvl="5">
              <a:buSzPct val="25000"/>
              <a:buFont typeface="StarSymbol"/>
              <a:buChar char=""/>
            </a:pPr>
            <a:r>
              <a:rPr lang="pt-BR" sz="2400" b="1">
                <a:solidFill>
                  <a:srgbClr val="006600"/>
                </a:solidFill>
                <a:latin typeface="Gill Sans MT"/>
              </a:rPr>
              <a:t>6.º Nível da estrutura de tópicos</a:t>
            </a:r>
            <a:endParaRPr/>
          </a:p>
          <a:p>
            <a:pPr>
              <a:lnSpc>
                <a:spcPct val="100000"/>
              </a:lnSpc>
            </a:pPr>
            <a:r>
              <a:rPr lang="pt-BR" sz="2400" b="1">
                <a:solidFill>
                  <a:srgbClr val="006600"/>
                </a:solidFill>
                <a:latin typeface="Gill Sans MT"/>
              </a:rPr>
              <a:t>7.º Nível da estrutura de tópicosClique para editar os estilos do texto mestre</a:t>
            </a:r>
            <a:endParaRPr/>
          </a:p>
        </p:txBody>
      </p:sp>
      <p:sp>
        <p:nvSpPr>
          <p:cNvPr id="147" name="PlaceHolder 5"/>
          <p:cNvSpPr>
            <a:spLocks noGrp="1"/>
          </p:cNvSpPr>
          <p:nvPr>
            <p:ph type="body"/>
          </p:nvPr>
        </p:nvSpPr>
        <p:spPr>
          <a:xfrm>
            <a:off x="4716000" y="1196640"/>
            <a:ext cx="4248000" cy="719640"/>
          </a:xfrm>
          <a:prstGeom prst="rect">
            <a:avLst/>
          </a:prstGeom>
        </p:spPr>
        <p:txBody>
          <a:bodyPr tIns="45000" rIns="90000" bIns="45000" anchor="b"/>
          <a:lstStyle/>
          <a:p>
            <a:pPr>
              <a:buSzPct val="25000"/>
              <a:buFont typeface="StarSymbol"/>
              <a:buChar char=""/>
            </a:pPr>
            <a:r>
              <a:rPr lang="pt-BR" sz="2400" b="1">
                <a:solidFill>
                  <a:srgbClr val="006600"/>
                </a:solidFill>
                <a:latin typeface="Gill Sans MT"/>
              </a:rPr>
              <a:t>Clique para editar o formato do texto da estrutura de tópicos</a:t>
            </a:r>
            <a:endParaRPr/>
          </a:p>
          <a:p>
            <a:pPr lvl="1">
              <a:buSzPct val="25000"/>
              <a:buFont typeface="StarSymbol"/>
              <a:buChar char=""/>
            </a:pPr>
            <a:r>
              <a:rPr lang="pt-BR" sz="2400" b="1">
                <a:solidFill>
                  <a:srgbClr val="006600"/>
                </a:solidFill>
                <a:latin typeface="Gill Sans MT"/>
              </a:rPr>
              <a:t>2.º Nível da estrutura de tópicos</a:t>
            </a:r>
            <a:endParaRPr/>
          </a:p>
          <a:p>
            <a:pPr lvl="2">
              <a:buSzPct val="25000"/>
              <a:buFont typeface="StarSymbol"/>
              <a:buChar char=""/>
            </a:pPr>
            <a:r>
              <a:rPr lang="pt-BR" sz="2400" b="1">
                <a:solidFill>
                  <a:srgbClr val="006600"/>
                </a:solidFill>
                <a:latin typeface="Gill Sans MT"/>
              </a:rPr>
              <a:t>3.º Nível da estrutura de tópicos</a:t>
            </a:r>
            <a:endParaRPr/>
          </a:p>
          <a:p>
            <a:pPr lvl="3">
              <a:buSzPct val="25000"/>
              <a:buFont typeface="StarSymbol"/>
              <a:buChar char=""/>
            </a:pPr>
            <a:r>
              <a:rPr lang="pt-BR" sz="2400" b="1">
                <a:solidFill>
                  <a:srgbClr val="006600"/>
                </a:solidFill>
                <a:latin typeface="Gill Sans MT"/>
              </a:rPr>
              <a:t>4.º Nível da estrutura de tópicos</a:t>
            </a:r>
            <a:endParaRPr/>
          </a:p>
          <a:p>
            <a:pPr lvl="4">
              <a:buSzPct val="25000"/>
              <a:buFont typeface="StarSymbol"/>
              <a:buChar char=""/>
            </a:pPr>
            <a:r>
              <a:rPr lang="pt-BR" sz="2400" b="1">
                <a:solidFill>
                  <a:srgbClr val="006600"/>
                </a:solidFill>
                <a:latin typeface="Gill Sans MT"/>
              </a:rPr>
              <a:t>5.º Nível da estrutura de tópicos</a:t>
            </a:r>
            <a:endParaRPr/>
          </a:p>
          <a:p>
            <a:pPr lvl="5">
              <a:buSzPct val="25000"/>
              <a:buFont typeface="StarSymbol"/>
              <a:buChar char=""/>
            </a:pPr>
            <a:r>
              <a:rPr lang="pt-BR" sz="2400" b="1">
                <a:solidFill>
                  <a:srgbClr val="006600"/>
                </a:solidFill>
                <a:latin typeface="Gill Sans MT"/>
              </a:rPr>
              <a:t>6.º Nível da estrutura de tópicos</a:t>
            </a:r>
            <a:endParaRPr/>
          </a:p>
          <a:p>
            <a:pPr>
              <a:lnSpc>
                <a:spcPct val="100000"/>
              </a:lnSpc>
            </a:pPr>
            <a:r>
              <a:rPr lang="pt-BR" sz="2400" b="1">
                <a:solidFill>
                  <a:srgbClr val="006600"/>
                </a:solidFill>
                <a:latin typeface="Gill Sans MT"/>
              </a:rPr>
              <a:t>7.º Nível da estrutura de tópicosClique para editar os estilos do texto mestre</a:t>
            </a:r>
            <a:endParaRPr/>
          </a:p>
        </p:txBody>
      </p:sp>
      <p:sp>
        <p:nvSpPr>
          <p:cNvPr id="148" name="PlaceHolder 6"/>
          <p:cNvSpPr>
            <a:spLocks noGrp="1"/>
          </p:cNvSpPr>
          <p:nvPr>
            <p:ph type="body"/>
          </p:nvPr>
        </p:nvSpPr>
        <p:spPr>
          <a:xfrm>
            <a:off x="539640" y="1989000"/>
            <a:ext cx="4104000" cy="3888000"/>
          </a:xfrm>
          <a:prstGeom prst="rect">
            <a:avLst/>
          </a:prstGeom>
        </p:spPr>
        <p:txBody>
          <a:bodyPr lIns="90000" tIns="45000" rIns="90000" bIns="45000"/>
          <a:lstStyle/>
          <a:p>
            <a:pPr>
              <a:buSzPct val="25000"/>
              <a:buFont typeface="StarSymbol"/>
              <a:buChar char=""/>
            </a:pPr>
            <a:r>
              <a:rPr lang="pt-BR" sz="2400" b="1">
                <a:solidFill>
                  <a:srgbClr val="006600"/>
                </a:solidFill>
                <a:latin typeface="Gill Sans MT"/>
              </a:rPr>
              <a:t>Clique para editar o formato do texto da estrutura de tópicos</a:t>
            </a:r>
            <a:endParaRPr/>
          </a:p>
          <a:p>
            <a:pPr lvl="1">
              <a:buSzPct val="25000"/>
              <a:buFont typeface="StarSymbol"/>
              <a:buChar char=""/>
            </a:pPr>
            <a:r>
              <a:rPr lang="pt-BR" sz="2400" b="1">
                <a:solidFill>
                  <a:srgbClr val="006600"/>
                </a:solidFill>
                <a:latin typeface="Gill Sans MT"/>
              </a:rPr>
              <a:t>2.º Nível da estrutura de tópicos</a:t>
            </a:r>
            <a:endParaRPr/>
          </a:p>
          <a:p>
            <a:pPr lvl="2">
              <a:buSzPct val="25000"/>
              <a:buFont typeface="StarSymbol"/>
              <a:buChar char=""/>
            </a:pPr>
            <a:r>
              <a:rPr lang="pt-BR" sz="2400" b="1">
                <a:solidFill>
                  <a:srgbClr val="006600"/>
                </a:solidFill>
                <a:latin typeface="Gill Sans MT"/>
              </a:rPr>
              <a:t>3.º Nível da estrutura de tópicos</a:t>
            </a:r>
            <a:endParaRPr/>
          </a:p>
          <a:p>
            <a:pPr lvl="3">
              <a:buSzPct val="25000"/>
              <a:buFont typeface="StarSymbol"/>
              <a:buChar char=""/>
            </a:pPr>
            <a:r>
              <a:rPr lang="pt-BR" sz="2400" b="1">
                <a:solidFill>
                  <a:srgbClr val="006600"/>
                </a:solidFill>
                <a:latin typeface="Gill Sans MT"/>
              </a:rPr>
              <a:t>4.º Nível da estrutura de tópicos</a:t>
            </a:r>
            <a:endParaRPr/>
          </a:p>
          <a:p>
            <a:pPr lvl="4">
              <a:buSzPct val="25000"/>
              <a:buFont typeface="StarSymbol"/>
              <a:buChar char=""/>
            </a:pPr>
            <a:r>
              <a:rPr lang="pt-BR" sz="2400" b="1">
                <a:solidFill>
                  <a:srgbClr val="006600"/>
                </a:solidFill>
                <a:latin typeface="Gill Sans MT"/>
              </a:rPr>
              <a:t>5.º Nível da estrutura de tópicos</a:t>
            </a:r>
            <a:endParaRPr/>
          </a:p>
          <a:p>
            <a:pPr lvl="5">
              <a:buSzPct val="25000"/>
              <a:buFont typeface="StarSymbol"/>
              <a:buChar char=""/>
            </a:pPr>
            <a:r>
              <a:rPr lang="pt-BR" sz="2400" b="1">
                <a:solidFill>
                  <a:srgbClr val="006600"/>
                </a:solidFill>
                <a:latin typeface="Gill Sans MT"/>
              </a:rPr>
              <a:t>6.º Nível da estrutura de tópicos</a:t>
            </a:r>
            <a:endParaRPr/>
          </a:p>
          <a:p>
            <a:pPr>
              <a:lnSpc>
                <a:spcPct val="100000"/>
              </a:lnSpc>
            </a:pPr>
            <a:r>
              <a:rPr lang="pt-BR" sz="2400" b="1">
                <a:solidFill>
                  <a:srgbClr val="006600"/>
                </a:solidFill>
                <a:latin typeface="Gill Sans MT"/>
              </a:rPr>
              <a:t>7.º Nível da estrutura de tópicosClique para editar os estilos do texto mestre</a:t>
            </a:r>
            <a:endParaRPr/>
          </a:p>
          <a:p>
            <a:r>
              <a:rPr lang="pt-BR" sz="2000" b="1">
                <a:solidFill>
                  <a:srgbClr val="464653"/>
                </a:solidFill>
                <a:latin typeface="Gill Sans MT"/>
              </a:rPr>
              <a:t>Segundo nível</a:t>
            </a:r>
            <a:endParaRPr/>
          </a:p>
          <a:p>
            <a:r>
              <a:rPr lang="pt-BR" b="1">
                <a:solidFill>
                  <a:srgbClr val="000000"/>
                </a:solidFill>
                <a:latin typeface="Gill Sans MT"/>
              </a:rPr>
              <a:t>Terceiro nível</a:t>
            </a:r>
            <a:endParaRPr/>
          </a:p>
          <a:p>
            <a:r>
              <a:rPr lang="pt-BR" sz="1600" b="1">
                <a:solidFill>
                  <a:srgbClr val="000000"/>
                </a:solidFill>
                <a:latin typeface="Gill Sans MT"/>
              </a:rPr>
              <a:t>Quarto nível</a:t>
            </a:r>
            <a:endParaRPr/>
          </a:p>
          <a:p>
            <a:r>
              <a:rPr lang="pt-BR" sz="1600" b="1">
                <a:solidFill>
                  <a:srgbClr val="000000"/>
                </a:solidFill>
                <a:latin typeface="Gill Sans MT"/>
              </a:rPr>
              <a:t>Quinto nível</a:t>
            </a:r>
            <a:endParaRPr/>
          </a:p>
        </p:txBody>
      </p:sp>
      <p:sp>
        <p:nvSpPr>
          <p:cNvPr id="149" name="PlaceHolder 7"/>
          <p:cNvSpPr>
            <a:spLocks noGrp="1"/>
          </p:cNvSpPr>
          <p:nvPr>
            <p:ph type="body"/>
          </p:nvPr>
        </p:nvSpPr>
        <p:spPr>
          <a:xfrm>
            <a:off x="4720320" y="1989000"/>
            <a:ext cx="4244040" cy="3888000"/>
          </a:xfrm>
          <a:prstGeom prst="rect">
            <a:avLst/>
          </a:prstGeom>
        </p:spPr>
        <p:txBody>
          <a:bodyPr lIns="90000" tIns="45000" rIns="90000" bIns="45000"/>
          <a:lstStyle/>
          <a:p>
            <a:pPr>
              <a:buSzPct val="25000"/>
              <a:buFont typeface="StarSymbol"/>
              <a:buChar char=""/>
            </a:pPr>
            <a:r>
              <a:rPr lang="pt-BR" sz="2400" b="1">
                <a:solidFill>
                  <a:srgbClr val="006600"/>
                </a:solidFill>
                <a:latin typeface="Gill Sans MT"/>
              </a:rPr>
              <a:t>Clique para editar o formato do texto da estrutura de tópicos</a:t>
            </a:r>
            <a:endParaRPr/>
          </a:p>
          <a:p>
            <a:pPr lvl="1">
              <a:buSzPct val="25000"/>
              <a:buFont typeface="StarSymbol"/>
              <a:buChar char=""/>
            </a:pPr>
            <a:r>
              <a:rPr lang="pt-BR" sz="2400" b="1">
                <a:solidFill>
                  <a:srgbClr val="006600"/>
                </a:solidFill>
                <a:latin typeface="Gill Sans MT"/>
              </a:rPr>
              <a:t>2.º Nível da estrutura de tópicos</a:t>
            </a:r>
            <a:endParaRPr/>
          </a:p>
          <a:p>
            <a:pPr lvl="2">
              <a:buSzPct val="25000"/>
              <a:buFont typeface="StarSymbol"/>
              <a:buChar char=""/>
            </a:pPr>
            <a:r>
              <a:rPr lang="pt-BR" sz="2400" b="1">
                <a:solidFill>
                  <a:srgbClr val="006600"/>
                </a:solidFill>
                <a:latin typeface="Gill Sans MT"/>
              </a:rPr>
              <a:t>3.º Nível da estrutura de tópicos</a:t>
            </a:r>
            <a:endParaRPr/>
          </a:p>
          <a:p>
            <a:pPr lvl="3">
              <a:buSzPct val="25000"/>
              <a:buFont typeface="StarSymbol"/>
              <a:buChar char=""/>
            </a:pPr>
            <a:r>
              <a:rPr lang="pt-BR" sz="2400" b="1">
                <a:solidFill>
                  <a:srgbClr val="006600"/>
                </a:solidFill>
                <a:latin typeface="Gill Sans MT"/>
              </a:rPr>
              <a:t>4.º Nível da estrutura de tópicos</a:t>
            </a:r>
            <a:endParaRPr/>
          </a:p>
          <a:p>
            <a:pPr lvl="4">
              <a:buSzPct val="25000"/>
              <a:buFont typeface="StarSymbol"/>
              <a:buChar char=""/>
            </a:pPr>
            <a:r>
              <a:rPr lang="pt-BR" sz="2400" b="1">
                <a:solidFill>
                  <a:srgbClr val="006600"/>
                </a:solidFill>
                <a:latin typeface="Gill Sans MT"/>
              </a:rPr>
              <a:t>5.º Nível da estrutura de tópicos</a:t>
            </a:r>
            <a:endParaRPr/>
          </a:p>
          <a:p>
            <a:pPr lvl="5">
              <a:buSzPct val="25000"/>
              <a:buFont typeface="StarSymbol"/>
              <a:buChar char=""/>
            </a:pPr>
            <a:r>
              <a:rPr lang="pt-BR" sz="2400" b="1">
                <a:solidFill>
                  <a:srgbClr val="006600"/>
                </a:solidFill>
                <a:latin typeface="Gill Sans MT"/>
              </a:rPr>
              <a:t>6.º Nível da estrutura de tópicos</a:t>
            </a:r>
            <a:endParaRPr/>
          </a:p>
          <a:p>
            <a:pPr>
              <a:lnSpc>
                <a:spcPct val="100000"/>
              </a:lnSpc>
            </a:pPr>
            <a:r>
              <a:rPr lang="pt-BR" sz="2400" b="1">
                <a:solidFill>
                  <a:srgbClr val="006600"/>
                </a:solidFill>
                <a:latin typeface="Gill Sans MT"/>
              </a:rPr>
              <a:t>7.º Nível da estrutura de tópicosClique para editar os estilos do texto mestre</a:t>
            </a:r>
            <a:endParaRPr/>
          </a:p>
          <a:p>
            <a:r>
              <a:rPr lang="pt-BR" sz="2000" b="1">
                <a:solidFill>
                  <a:srgbClr val="464653"/>
                </a:solidFill>
                <a:latin typeface="Gill Sans MT"/>
              </a:rPr>
              <a:t>Segundo nível</a:t>
            </a:r>
            <a:endParaRPr/>
          </a:p>
          <a:p>
            <a:r>
              <a:rPr lang="pt-BR" b="1">
                <a:solidFill>
                  <a:srgbClr val="000000"/>
                </a:solidFill>
                <a:latin typeface="Gill Sans MT"/>
              </a:rPr>
              <a:t>Terceiro nível</a:t>
            </a:r>
            <a:endParaRPr/>
          </a:p>
          <a:p>
            <a:r>
              <a:rPr lang="pt-BR" sz="1600" b="1">
                <a:solidFill>
                  <a:srgbClr val="000000"/>
                </a:solidFill>
                <a:latin typeface="Gill Sans MT"/>
              </a:rPr>
              <a:t>Quarto nível</a:t>
            </a:r>
            <a:endParaRPr/>
          </a:p>
          <a:p>
            <a:r>
              <a:rPr lang="pt-BR" sz="1600" b="1">
                <a:solidFill>
                  <a:srgbClr val="000000"/>
                </a:solidFill>
                <a:latin typeface="Gill Sans MT"/>
              </a:rPr>
              <a:t>Quinto nível</a:t>
            </a:r>
            <a:endParaRPr/>
          </a:p>
        </p:txBody>
      </p:sp>
      <p:sp>
        <p:nvSpPr>
          <p:cNvPr id="150" name="PlaceHolder 8"/>
          <p:cNvSpPr>
            <a:spLocks noGrp="1"/>
          </p:cNvSpPr>
          <p:nvPr>
            <p:ph type="title"/>
          </p:nvPr>
        </p:nvSpPr>
        <p:spPr>
          <a:xfrm>
            <a:off x="827640" y="260640"/>
            <a:ext cx="7786800" cy="503640"/>
          </a:xfrm>
          <a:prstGeom prst="rect">
            <a:avLst/>
          </a:prstGeom>
        </p:spPr>
        <p:txBody>
          <a:bodyPr lIns="90000" tIns="45000" rIns="90000" bIns="45000"/>
          <a:lstStyle/>
          <a:p>
            <a:pPr>
              <a:lnSpc>
                <a:spcPct val="100000"/>
              </a:lnSpc>
            </a:pPr>
            <a:r>
              <a:rPr lang="pt-BR" sz="2400">
                <a:solidFill>
                  <a:srgbClr val="464653"/>
                </a:solidFill>
                <a:latin typeface="Bookman Old Style"/>
              </a:rPr>
              <a:t>Clique para editar o formato do texto do títuloClique para editar o estilo do título mestre</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9" name="Imagem 29"/>
          <p:cNvPicPr/>
          <p:nvPr/>
        </p:nvPicPr>
        <p:blipFill>
          <a:blip r:embed="rId14"/>
          <a:srcRect l="13035" r="17388"/>
          <a:stretch>
            <a:fillRect/>
          </a:stretch>
        </p:blipFill>
        <p:spPr>
          <a:xfrm>
            <a:off x="8028360" y="6204240"/>
            <a:ext cx="564480" cy="536760"/>
          </a:xfrm>
          <a:prstGeom prst="rect">
            <a:avLst/>
          </a:prstGeom>
          <a:ln>
            <a:noFill/>
          </a:ln>
        </p:spPr>
      </p:pic>
      <p:pic>
        <p:nvPicPr>
          <p:cNvPr id="230" name="Imagem 30"/>
          <p:cNvPicPr/>
          <p:nvPr/>
        </p:nvPicPr>
        <p:blipFill>
          <a:blip r:embed="rId15"/>
          <a:srcRect l="678358" r="650895"/>
          <a:stretch>
            <a:fillRect/>
          </a:stretch>
        </p:blipFill>
        <p:spPr>
          <a:xfrm>
            <a:off x="6588360" y="6309360"/>
            <a:ext cx="1164960" cy="433080"/>
          </a:xfrm>
          <a:prstGeom prst="rect">
            <a:avLst/>
          </a:prstGeom>
          <a:ln>
            <a:noFill/>
          </a:ln>
        </p:spPr>
      </p:pic>
      <p:pic>
        <p:nvPicPr>
          <p:cNvPr id="231" name="Imagem 31"/>
          <p:cNvPicPr/>
          <p:nvPr/>
        </p:nvPicPr>
        <p:blipFill>
          <a:blip r:embed="rId16"/>
          <a:stretch>
            <a:fillRect/>
          </a:stretch>
        </p:blipFill>
        <p:spPr>
          <a:xfrm>
            <a:off x="251640" y="6309360"/>
            <a:ext cx="1149120" cy="359640"/>
          </a:xfrm>
          <a:prstGeom prst="rect">
            <a:avLst/>
          </a:prstGeom>
          <a:ln>
            <a:noFill/>
          </a:ln>
        </p:spPr>
      </p:pic>
      <p:pic>
        <p:nvPicPr>
          <p:cNvPr id="232" name="Imagem 32"/>
          <p:cNvPicPr/>
          <p:nvPr/>
        </p:nvPicPr>
        <p:blipFill>
          <a:blip r:embed="rId17"/>
          <a:stretch>
            <a:fillRect/>
          </a:stretch>
        </p:blipFill>
        <p:spPr>
          <a:xfrm>
            <a:off x="1691640" y="6139800"/>
            <a:ext cx="853920" cy="529200"/>
          </a:xfrm>
          <a:prstGeom prst="rect">
            <a:avLst/>
          </a:prstGeom>
          <a:ln>
            <a:noFill/>
          </a:ln>
        </p:spPr>
      </p:pic>
      <p:sp>
        <p:nvSpPr>
          <p:cNvPr id="233" name="CustomShape 1"/>
          <p:cNvSpPr/>
          <p:nvPr/>
        </p:nvSpPr>
        <p:spPr>
          <a:xfrm>
            <a:off x="179640" y="5949360"/>
            <a:ext cx="8730000" cy="287640"/>
          </a:xfrm>
          <a:prstGeom prst="rect">
            <a:avLst/>
          </a:prstGeom>
          <a:noFill/>
          <a:ln>
            <a:noFill/>
          </a:ln>
        </p:spPr>
        <p:txBody>
          <a:bodyPr lIns="90000" tIns="45000" rIns="90000" bIns="45000"/>
          <a:lstStyle/>
          <a:p>
            <a:pPr>
              <a:lnSpc>
                <a:spcPct val="100000"/>
              </a:lnSpc>
            </a:pPr>
            <a:r>
              <a:rPr lang="pt-BR" sz="1000">
                <a:solidFill>
                  <a:srgbClr val="464653"/>
                </a:solidFill>
                <a:latin typeface="Bookman Old Style"/>
              </a:rPr>
              <a:t>Realização:                                                                                                                                          Parceria:</a:t>
            </a:r>
            <a:endParaRPr/>
          </a:p>
        </p:txBody>
      </p:sp>
      <p:sp>
        <p:nvSpPr>
          <p:cNvPr id="234" name="CustomShape 2"/>
          <p:cNvSpPr/>
          <p:nvPr/>
        </p:nvSpPr>
        <p:spPr>
          <a:xfrm>
            <a:off x="107640" y="116640"/>
            <a:ext cx="8856720" cy="719640"/>
          </a:xfrm>
          <a:prstGeom prst="rect">
            <a:avLst/>
          </a:prstGeom>
          <a:noFill/>
          <a:ln w="6480">
            <a:solidFill>
              <a:srgbClr val="006600"/>
            </a:solidFill>
            <a:round/>
          </a:ln>
        </p:spPr>
      </p:sp>
      <p:sp>
        <p:nvSpPr>
          <p:cNvPr id="235" name="CustomShape 3"/>
          <p:cNvSpPr/>
          <p:nvPr/>
        </p:nvSpPr>
        <p:spPr>
          <a:xfrm>
            <a:off x="107640" y="116640"/>
            <a:ext cx="268200" cy="719640"/>
          </a:xfrm>
          <a:prstGeom prst="rect">
            <a:avLst/>
          </a:prstGeom>
          <a:solidFill>
            <a:srgbClr val="008000"/>
          </a:solidFill>
          <a:ln w="6480">
            <a:noFill/>
          </a:ln>
        </p:spPr>
      </p:sp>
      <p:sp>
        <p:nvSpPr>
          <p:cNvPr id="236" name="PlaceHolder 4"/>
          <p:cNvSpPr>
            <a:spLocks noGrp="1"/>
          </p:cNvSpPr>
          <p:nvPr>
            <p:ph type="dt"/>
          </p:nvPr>
        </p:nvSpPr>
        <p:spPr>
          <a:xfrm>
            <a:off x="685800" y="6248520"/>
            <a:ext cx="1904760" cy="456840"/>
          </a:xfrm>
          <a:prstGeom prst="rect">
            <a:avLst/>
          </a:prstGeom>
        </p:spPr>
        <p:txBody>
          <a:bodyPr lIns="90000" tIns="45000" rIns="90000" bIns="45000"/>
          <a:lstStyle/>
          <a:p>
            <a:endParaRPr/>
          </a:p>
        </p:txBody>
      </p:sp>
      <p:sp>
        <p:nvSpPr>
          <p:cNvPr id="237" name="PlaceHolder 5"/>
          <p:cNvSpPr>
            <a:spLocks noGrp="1"/>
          </p:cNvSpPr>
          <p:nvPr>
            <p:ph type="ftr"/>
          </p:nvPr>
        </p:nvSpPr>
        <p:spPr>
          <a:xfrm>
            <a:off x="3124080" y="6248520"/>
            <a:ext cx="2895120" cy="456840"/>
          </a:xfrm>
          <a:prstGeom prst="rect">
            <a:avLst/>
          </a:prstGeom>
        </p:spPr>
        <p:txBody>
          <a:bodyPr lIns="90000" tIns="45000" rIns="90000" bIns="45000"/>
          <a:lstStyle/>
          <a:p>
            <a:endParaRPr/>
          </a:p>
        </p:txBody>
      </p:sp>
      <p:sp>
        <p:nvSpPr>
          <p:cNvPr id="238" name="PlaceHolder 6"/>
          <p:cNvSpPr>
            <a:spLocks noGrp="1"/>
          </p:cNvSpPr>
          <p:nvPr>
            <p:ph type="sldNum"/>
          </p:nvPr>
        </p:nvSpPr>
        <p:spPr>
          <a:xfrm>
            <a:off x="6553080" y="6248520"/>
            <a:ext cx="1904760" cy="456840"/>
          </a:xfrm>
          <a:prstGeom prst="rect">
            <a:avLst/>
          </a:prstGeom>
        </p:spPr>
        <p:txBody>
          <a:bodyPr lIns="90000" tIns="45000" rIns="90000" bIns="45000"/>
          <a:lstStyle/>
          <a:p>
            <a:pPr>
              <a:lnSpc>
                <a:spcPct val="100000"/>
              </a:lnSpc>
            </a:pPr>
            <a:fld id="{2BB44D2F-C87A-45FE-BC7C-41E4E9AB18FA}" type="slidenum">
              <a:rPr lang="pt-BR">
                <a:solidFill>
                  <a:srgbClr val="000000"/>
                </a:solidFill>
                <a:latin typeface="Gill Sans MT"/>
              </a:rPr>
              <a:t>‹#›</a:t>
            </a:fld>
            <a:endParaRPr/>
          </a:p>
        </p:txBody>
      </p:sp>
      <p:sp>
        <p:nvSpPr>
          <p:cNvPr id="239" name="PlaceHolder 7"/>
          <p:cNvSpPr>
            <a:spLocks noGrp="1"/>
          </p:cNvSpPr>
          <p:nvPr>
            <p:ph type="title"/>
          </p:nvPr>
        </p:nvSpPr>
        <p:spPr>
          <a:xfrm>
            <a:off x="457200" y="273600"/>
            <a:ext cx="8229240" cy="1144800"/>
          </a:xfrm>
          <a:prstGeom prst="rect">
            <a:avLst/>
          </a:prstGeom>
        </p:spPr>
        <p:txBody>
          <a:bodyPr wrap="none" lIns="0" tIns="0" rIns="0" bIns="0" anchor="ctr"/>
          <a:lstStyle/>
          <a:p>
            <a:r>
              <a:rPr lang="pt-BR"/>
              <a:t>Clique para editar o formato do texto do título</a:t>
            </a:r>
            <a:endParaRPr/>
          </a:p>
        </p:txBody>
      </p:sp>
      <p:sp>
        <p:nvSpPr>
          <p:cNvPr id="240" name="PlaceHolder 8"/>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t-BR"/>
              <a:t>Clique para editar o formato do texto da estrutura de tópicos</a:t>
            </a:r>
            <a:endParaRPr/>
          </a:p>
          <a:p>
            <a:pPr lvl="1">
              <a:buSzPct val="25000"/>
              <a:buFont typeface="StarSymbol"/>
              <a:buChar char=""/>
            </a:pPr>
            <a:r>
              <a:rPr lang="pt-BR"/>
              <a:t>2.º Nível da estrutura de tópicos</a:t>
            </a:r>
            <a:endParaRPr/>
          </a:p>
          <a:p>
            <a:pPr lvl="2">
              <a:buSzPct val="25000"/>
              <a:buFont typeface="StarSymbol"/>
              <a:buChar char=""/>
            </a:pPr>
            <a:r>
              <a:rPr lang="pt-BR"/>
              <a:t>3.º Nível da estrutura de tópicos</a:t>
            </a:r>
            <a:endParaRPr/>
          </a:p>
          <a:p>
            <a:pPr lvl="3">
              <a:buSzPct val="25000"/>
              <a:buFont typeface="StarSymbol"/>
              <a:buChar char=""/>
            </a:pPr>
            <a:r>
              <a:rPr lang="pt-BR"/>
              <a:t>4.º Nível da estrutura de tópicos</a:t>
            </a:r>
            <a:endParaRPr/>
          </a:p>
          <a:p>
            <a:pPr lvl="4">
              <a:buSzPct val="25000"/>
              <a:buFont typeface="StarSymbol"/>
              <a:buChar char=""/>
            </a:pPr>
            <a:r>
              <a:rPr lang="pt-BR"/>
              <a:t>5.º Nível da estrutura de tópicos</a:t>
            </a:r>
            <a:endParaRPr/>
          </a:p>
          <a:p>
            <a:pPr lvl="5">
              <a:buSzPct val="25000"/>
              <a:buFont typeface="StarSymbol"/>
              <a:buChar char=""/>
            </a:pPr>
            <a:r>
              <a:rPr lang="pt-BR"/>
              <a:t>6.º Nível da estrutura de tópicos</a:t>
            </a:r>
            <a:endParaRPr/>
          </a:p>
          <a:p>
            <a:pPr lvl="6">
              <a:buSzPct val="25000"/>
              <a:buFont typeface="StarSymbol"/>
              <a:buChar char=""/>
            </a:pPr>
            <a:r>
              <a:rPr lang="pt-BR"/>
              <a:t>7.º Nível da estrutura de tópicos</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49.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8.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0.png"/><Relationship Id="rId3"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4.png"/><Relationship Id="rId3" Type="http://schemas.openxmlformats.org/officeDocument/2006/relationships/image" Target="../media/image2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http://portalpbh.pbh.gov.br/pbh"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portalpbh.pbh.gov.br/pbh/contents.do?evento=conteudo&amp;chPlc=37403&amp;" TargetMode="External"/><Relationship Id="rId4" Type="http://schemas.openxmlformats.org/officeDocument/2006/relationships/hyperlink" Target="http://www.tce.mg.gov.br/index.asp?cod_secao=1L&amp;tipo=2&amp;url=Contatos_Geral.asp&amp;cod_secao_menu=3" TargetMode="External"/><Relationship Id="rId5" Type="http://schemas.openxmlformats.org/officeDocument/2006/relationships/hyperlink" Target="http://www.cgu.gov.br/assuntos/ouvidoria" TargetMode="External"/><Relationship Id="rId6" Type="http://schemas.openxmlformats.org/officeDocument/2006/relationships/hyperlink" Target="http://portal2.tcu.gov.br/portal/page/portal/TCU/ouvidoria" TargetMode="External"/><Relationship Id="rId1" Type="http://schemas.openxmlformats.org/officeDocument/2006/relationships/slideLayout" Target="../slideLayouts/slideLayout49.xml"/><Relationship Id="rId2" Type="http://schemas.openxmlformats.org/officeDocument/2006/relationships/notesSlide" Target="../notesSlides/notesSlid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hyperlink" Target="mailto:leice.garcia@cgu.gov.b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421920" y="357120"/>
            <a:ext cx="8538840" cy="551520"/>
          </a:xfrm>
          <a:prstGeom prst="rect">
            <a:avLst/>
          </a:prstGeom>
        </p:spPr>
        <p:txBody>
          <a:bodyPr lIns="90000" tIns="45000" rIns="90000" bIns="45000"/>
          <a:lstStyle/>
          <a:p>
            <a:pPr>
              <a:lnSpc>
                <a:spcPct val="100000"/>
              </a:lnSpc>
            </a:pPr>
            <a:r>
              <a:rPr lang="pt-BR" sz="2400" dirty="0">
                <a:solidFill>
                  <a:srgbClr val="006600"/>
                </a:solidFill>
                <a:latin typeface="Arial" panose="020B0604020202020204" pitchFamily="34" charset="0"/>
                <a:cs typeface="Arial" panose="020B0604020202020204" pitchFamily="34" charset="0"/>
              </a:rPr>
              <a:t>Orçamento Público e Mecanismos de Participação</a:t>
            </a:r>
            <a:endParaRPr dirty="0">
              <a:latin typeface="Arial" panose="020B0604020202020204" pitchFamily="34" charset="0"/>
              <a:cs typeface="Arial" panose="020B0604020202020204" pitchFamily="34" charset="0"/>
            </a:endParaRPr>
          </a:p>
        </p:txBody>
      </p:sp>
      <p:sp>
        <p:nvSpPr>
          <p:cNvPr id="276" name="TextShape 2"/>
          <p:cNvSpPr txBox="1"/>
          <p:nvPr/>
        </p:nvSpPr>
        <p:spPr>
          <a:xfrm>
            <a:off x="412200" y="1163160"/>
            <a:ext cx="8538840" cy="533160"/>
          </a:xfrm>
          <a:prstGeom prst="rect">
            <a:avLst/>
          </a:prstGeom>
        </p:spPr>
        <p:txBody>
          <a:bodyPr lIns="90000" tIns="45000" rIns="90000" bIns="45000"/>
          <a:lstStyle/>
          <a:p>
            <a:pPr>
              <a:lnSpc>
                <a:spcPct val="100000"/>
              </a:lnSpc>
            </a:pPr>
            <a:r>
              <a:rPr lang="pt-BR" b="1" dirty="0">
                <a:solidFill>
                  <a:srgbClr val="464653"/>
                </a:solidFill>
                <a:latin typeface="Bookman Old Style"/>
              </a:rPr>
              <a:t>Módulo </a:t>
            </a:r>
            <a:r>
              <a:rPr lang="pt-BR" b="1" dirty="0" smtClean="0">
                <a:solidFill>
                  <a:srgbClr val="464653"/>
                </a:solidFill>
                <a:latin typeface="Bookman Old Style"/>
              </a:rPr>
              <a:t>II: </a:t>
            </a:r>
            <a:r>
              <a:rPr lang="pt-BR" dirty="0" smtClean="0"/>
              <a:t>O </a:t>
            </a:r>
            <a:r>
              <a:rPr lang="pt-BR" dirty="0"/>
              <a:t>Processo Orçamentário e a LDO</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467544" y="233680"/>
            <a:ext cx="8496816" cy="747048"/>
          </a:xfrm>
          <a:prstGeom prst="rect">
            <a:avLst/>
          </a:prstGeom>
        </p:spPr>
        <p:txBody>
          <a:bodyPr lIns="90000" tIns="45000" rIns="90000" bIns="45000"/>
          <a:lstStyle/>
          <a:p>
            <a:pPr algn="ctr">
              <a:lnSpc>
                <a:spcPct val="100000"/>
              </a:lnSpc>
            </a:pPr>
            <a:r>
              <a:rPr lang="x-none" sz="2800" dirty="0" smtClean="0">
                <a:latin typeface="+mj-lt"/>
              </a:rPr>
              <a:t>A LDO e o ordenamento jurídico local</a:t>
            </a:r>
            <a:endParaRPr sz="2800" dirty="0">
              <a:latin typeface="+mj-lt"/>
            </a:endParaRPr>
          </a:p>
        </p:txBody>
      </p:sp>
      <p:sp>
        <p:nvSpPr>
          <p:cNvPr id="282" name="CustomShape 2"/>
          <p:cNvSpPr/>
          <p:nvPr/>
        </p:nvSpPr>
        <p:spPr>
          <a:xfrm>
            <a:off x="179512" y="1124744"/>
            <a:ext cx="8784848" cy="4896544"/>
          </a:xfrm>
          <a:prstGeom prst="rect">
            <a:avLst/>
          </a:prstGeom>
          <a:noFill/>
          <a:ln cap="rnd">
            <a:solidFill>
              <a:srgbClr val="329A66"/>
            </a:solidFill>
            <a:custDash>
              <a:ds d="35000" sp="105000"/>
              <a:ds d="140000" sp="105000"/>
            </a:custDash>
          </a:ln>
        </p:spPr>
        <p:txBody>
          <a:bodyPr lIns="90000" tIns="45000" rIns="90000" bIns="45000"/>
          <a:lstStyle/>
          <a:p>
            <a:pPr algn="just">
              <a:lnSpc>
                <a:spcPct val="100000"/>
              </a:lnSpc>
            </a:pPr>
            <a:endParaRPr lang="pt-BR" sz="2400" dirty="0">
              <a:solidFill>
                <a:srgbClr val="000000"/>
              </a:solidFill>
              <a:latin typeface="Gill Sans MT"/>
            </a:endParaRPr>
          </a:p>
          <a:p>
            <a:pPr algn="just">
              <a:lnSpc>
                <a:spcPct val="100000"/>
              </a:lnSpc>
            </a:pPr>
            <a:endParaRPr dirty="0"/>
          </a:p>
        </p:txBody>
      </p:sp>
      <p:sp>
        <p:nvSpPr>
          <p:cNvPr id="2" name="Retângulo 1"/>
          <p:cNvSpPr/>
          <p:nvPr/>
        </p:nvSpPr>
        <p:spPr>
          <a:xfrm>
            <a:off x="323528" y="1348800"/>
            <a:ext cx="8352928" cy="5509200"/>
          </a:xfrm>
          <a:prstGeom prst="rect">
            <a:avLst/>
          </a:prstGeom>
        </p:spPr>
        <p:txBody>
          <a:bodyPr wrap="square">
            <a:spAutoFit/>
          </a:bodyPr>
          <a:lstStyle/>
          <a:p>
            <a:pPr marL="342900" indent="-342900" algn="just">
              <a:buFontTx/>
              <a:buChar char="•"/>
            </a:pPr>
            <a:r>
              <a:rPr lang="pt-BR" sz="2400" dirty="0"/>
              <a:t>P</a:t>
            </a:r>
            <a:r>
              <a:rPr lang="pt-BR" sz="2400" dirty="0" smtClean="0"/>
              <a:t>articipação da sociedade civil na elaboração do plano diretor, do plano plurianual, das diretrizes orçamentárias e do orçamento anual (Art. 24, Lei Orgânica do Município).</a:t>
            </a:r>
          </a:p>
          <a:p>
            <a:pPr marL="342900" indent="-342900" algn="just">
              <a:buFontTx/>
              <a:buChar char="•"/>
            </a:pPr>
            <a:r>
              <a:rPr lang="pt-BR" sz="2400" dirty="0" smtClean="0"/>
              <a:t>Responsabilidade da Câmara </a:t>
            </a:r>
            <a:r>
              <a:rPr lang="pt-BR" sz="2400" dirty="0"/>
              <a:t>Municipal, com a sanção do Prefeito, </a:t>
            </a:r>
            <a:r>
              <a:rPr lang="pt-BR" sz="2400" dirty="0" smtClean="0"/>
              <a:t>para dispor </a:t>
            </a:r>
            <a:r>
              <a:rPr lang="pt-BR" sz="2400" dirty="0"/>
              <a:t>sobre </a:t>
            </a:r>
            <a:r>
              <a:rPr lang="pt-BR" sz="2400" dirty="0" smtClean="0"/>
              <a:t>plano </a:t>
            </a:r>
            <a:r>
              <a:rPr lang="pt-BR" sz="2400" dirty="0"/>
              <a:t>diretor, plano plurianual, diretrizes orçamentárias, orçamento anual (Art. 83, Lei Orgânica do Município)</a:t>
            </a:r>
            <a:r>
              <a:rPr lang="pt-BR" sz="2400" dirty="0" smtClean="0"/>
              <a:t>.</a:t>
            </a:r>
          </a:p>
          <a:p>
            <a:pPr marL="342900" indent="-342900" algn="just">
              <a:buFontTx/>
              <a:buChar char="•"/>
            </a:pPr>
            <a:r>
              <a:rPr lang="pt-BR" sz="2400" dirty="0"/>
              <a:t>Os projetos do plano plurianual e do orçamento deverão estar decididos até a primeira reunião ordinária de dezembro, e o de diretrizes orçamentárias, até a primeira reunião ordinária de junho (Art. 121</a:t>
            </a:r>
            <a:r>
              <a:rPr lang="pt-BR" sz="2400" dirty="0" smtClean="0"/>
              <a:t>, </a:t>
            </a:r>
            <a:r>
              <a:rPr lang="pt-BR" sz="2400" dirty="0"/>
              <a:t>Regimento da Câmara Municipal)</a:t>
            </a:r>
          </a:p>
          <a:p>
            <a:pPr marL="342900" indent="-342900" algn="just">
              <a:buFontTx/>
              <a:buChar char="•"/>
            </a:pPr>
            <a:endParaRPr lang="pt-BR" sz="2000" dirty="0"/>
          </a:p>
          <a:p>
            <a:pPr marL="342900" indent="-342900" algn="just">
              <a:buFontTx/>
              <a:buChar char="•"/>
            </a:pPr>
            <a:endParaRPr lang="pt-BR" sz="2000" dirty="0"/>
          </a:p>
        </p:txBody>
      </p:sp>
    </p:spTree>
    <p:extLst>
      <p:ext uri="{BB962C8B-B14F-4D97-AF65-F5344CB8AC3E}">
        <p14:creationId xmlns:p14="http://schemas.microsoft.com/office/powerpoint/2010/main" val="817712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just">
              <a:lnSpc>
                <a:spcPct val="100000"/>
              </a:lnSpc>
            </a:pPr>
            <a:endParaRPr dirty="0"/>
          </a:p>
        </p:txBody>
      </p:sp>
      <p:sp>
        <p:nvSpPr>
          <p:cNvPr id="278" name="CustomShape 2"/>
          <p:cNvSpPr/>
          <p:nvPr/>
        </p:nvSpPr>
        <p:spPr>
          <a:xfrm>
            <a:off x="251520" y="1052640"/>
            <a:ext cx="8640840" cy="4824632"/>
          </a:xfrm>
          <a:prstGeom prst="rect">
            <a:avLst/>
          </a:prstGeom>
          <a:noFill/>
          <a:ln>
            <a:solidFill>
              <a:srgbClr val="329A66"/>
            </a:solidFill>
          </a:ln>
        </p:spPr>
        <p:txBody>
          <a:bodyPr lIns="90000" tIns="45000" rIns="90000" bIns="45000"/>
          <a:lstStyle/>
          <a:p>
            <a:pPr algn="just">
              <a:lnSpc>
                <a:spcPct val="100000"/>
              </a:lnSpc>
            </a:pPr>
            <a:endParaRPr dirty="0"/>
          </a:p>
        </p:txBody>
      </p:sp>
      <p:sp>
        <p:nvSpPr>
          <p:cNvPr id="2" name="Retângulo 1"/>
          <p:cNvSpPr/>
          <p:nvPr/>
        </p:nvSpPr>
        <p:spPr>
          <a:xfrm>
            <a:off x="611560" y="1070832"/>
            <a:ext cx="8136904" cy="923330"/>
          </a:xfrm>
          <a:prstGeom prst="rect">
            <a:avLst/>
          </a:prstGeom>
        </p:spPr>
        <p:txBody>
          <a:bodyPr wrap="square">
            <a:spAutoFit/>
          </a:bodyPr>
          <a:lstStyle/>
          <a:p>
            <a:endParaRPr lang="pt-BR" dirty="0" smtClean="0"/>
          </a:p>
          <a:p>
            <a:endParaRPr lang="pt-BR" dirty="0" smtClean="0"/>
          </a:p>
          <a:p>
            <a:endParaRPr lang="pt-BR" dirty="0"/>
          </a:p>
        </p:txBody>
      </p:sp>
      <p:sp>
        <p:nvSpPr>
          <p:cNvPr id="7" name="TextShape 1"/>
          <p:cNvSpPr txBox="1"/>
          <p:nvPr/>
        </p:nvSpPr>
        <p:spPr>
          <a:xfrm>
            <a:off x="620040" y="341040"/>
            <a:ext cx="8424720" cy="503640"/>
          </a:xfrm>
          <a:prstGeom prst="rect">
            <a:avLst/>
          </a:prstGeom>
        </p:spPr>
        <p:txBody>
          <a:bodyPr lIns="90000" tIns="45000" rIns="90000" bIns="45000"/>
          <a:lstStyle/>
          <a:p>
            <a:pPr lvl="0" algn="ctr"/>
            <a:r>
              <a:rPr lang="pt-BR" sz="2800" dirty="0" smtClean="0"/>
              <a:t>LDO – Controle Social</a:t>
            </a:r>
            <a:endParaRPr sz="2800" dirty="0"/>
          </a:p>
        </p:txBody>
      </p:sp>
      <p:sp>
        <p:nvSpPr>
          <p:cNvPr id="8" name="CustomShape 2"/>
          <p:cNvSpPr/>
          <p:nvPr/>
        </p:nvSpPr>
        <p:spPr>
          <a:xfrm>
            <a:off x="755576" y="1412776"/>
            <a:ext cx="8064360" cy="4248472"/>
          </a:xfrm>
          <a:prstGeom prst="rect">
            <a:avLst/>
          </a:prstGeom>
          <a:noFill/>
          <a:ln w="28440">
            <a:noFill/>
            <a:round/>
          </a:ln>
        </p:spPr>
        <p:txBody>
          <a:bodyPr lIns="90000" tIns="45000" rIns="90000" bIns="45000"/>
          <a:lstStyle/>
          <a:p>
            <a:pPr algn="just"/>
            <a:r>
              <a:rPr lang="pt-BR" sz="2400" u="sng" dirty="0">
                <a:solidFill>
                  <a:srgbClr val="000000"/>
                </a:solidFill>
              </a:rPr>
              <a:t>P</a:t>
            </a:r>
            <a:r>
              <a:rPr lang="pt-BR" sz="2400" u="sng" dirty="0" smtClean="0">
                <a:solidFill>
                  <a:srgbClr val="000000"/>
                </a:solidFill>
              </a:rPr>
              <a:t>articipação cidadã</a:t>
            </a:r>
            <a:r>
              <a:rPr lang="pt-BR" sz="2400" dirty="0" smtClean="0">
                <a:solidFill>
                  <a:srgbClr val="000000"/>
                </a:solidFill>
              </a:rPr>
              <a:t>: inserção da sociedade nas escolhas de </a:t>
            </a:r>
            <a:r>
              <a:rPr lang="pt-BR" sz="2400" dirty="0">
                <a:solidFill>
                  <a:srgbClr val="000000"/>
                </a:solidFill>
              </a:rPr>
              <a:t>longo prazo (PPA), </a:t>
            </a:r>
            <a:r>
              <a:rPr lang="pt-BR" sz="2400" dirty="0" smtClean="0">
                <a:solidFill>
                  <a:srgbClr val="000000"/>
                </a:solidFill>
              </a:rPr>
              <a:t>na definição das diretrizes para a aplicação dos recursos (</a:t>
            </a:r>
            <a:r>
              <a:rPr lang="pt-BR" sz="2400" dirty="0">
                <a:solidFill>
                  <a:srgbClr val="000000"/>
                </a:solidFill>
              </a:rPr>
              <a:t>LDO</a:t>
            </a:r>
            <a:r>
              <a:rPr lang="pt-BR" sz="2400" dirty="0" smtClean="0">
                <a:solidFill>
                  <a:srgbClr val="000000"/>
                </a:solidFill>
              </a:rPr>
              <a:t>), na elaboração do </a:t>
            </a:r>
            <a:r>
              <a:rPr lang="pt-BR" sz="2400" dirty="0">
                <a:solidFill>
                  <a:srgbClr val="000000"/>
                </a:solidFill>
              </a:rPr>
              <a:t>orçamento (</a:t>
            </a:r>
            <a:r>
              <a:rPr lang="pt-BR" sz="2400" dirty="0" smtClean="0">
                <a:solidFill>
                  <a:srgbClr val="000000"/>
                </a:solidFill>
              </a:rPr>
              <a:t>LOA) e no exercício de controle e avaliação da execução para </a:t>
            </a:r>
            <a:r>
              <a:rPr lang="pt-BR" sz="2400" dirty="0">
                <a:solidFill>
                  <a:srgbClr val="000000"/>
                </a:solidFill>
              </a:rPr>
              <a:t>adoção </a:t>
            </a:r>
            <a:r>
              <a:rPr lang="pt-BR" sz="2400" dirty="0" smtClean="0">
                <a:solidFill>
                  <a:srgbClr val="000000"/>
                </a:solidFill>
              </a:rPr>
              <a:t>de </a:t>
            </a:r>
            <a:r>
              <a:rPr lang="pt-BR" sz="2400" dirty="0">
                <a:solidFill>
                  <a:srgbClr val="000000"/>
                </a:solidFill>
              </a:rPr>
              <a:t>ajustes e </a:t>
            </a:r>
            <a:r>
              <a:rPr lang="pt-BR" sz="2400" dirty="0" smtClean="0">
                <a:solidFill>
                  <a:srgbClr val="000000"/>
                </a:solidFill>
              </a:rPr>
              <a:t>correções em </a:t>
            </a:r>
            <a:r>
              <a:rPr lang="pt-BR" sz="2400" dirty="0">
                <a:solidFill>
                  <a:srgbClr val="000000"/>
                </a:solidFill>
              </a:rPr>
              <a:t>novo ciclo</a:t>
            </a:r>
            <a:r>
              <a:rPr lang="pt-BR" sz="2400" dirty="0" smtClean="0">
                <a:solidFill>
                  <a:srgbClr val="000000"/>
                </a:solidFill>
              </a:rPr>
              <a:t>.</a:t>
            </a:r>
          </a:p>
          <a:p>
            <a:endParaRPr lang="pt-BR" sz="2400" dirty="0"/>
          </a:p>
          <a:p>
            <a:pPr algn="just">
              <a:lnSpc>
                <a:spcPct val="100000"/>
              </a:lnSpc>
            </a:pPr>
            <a:r>
              <a:rPr lang="pt-BR" sz="2400" u="sng" dirty="0">
                <a:solidFill>
                  <a:srgbClr val="000000"/>
                </a:solidFill>
              </a:rPr>
              <a:t>C</a:t>
            </a:r>
            <a:r>
              <a:rPr lang="pt-BR" sz="2400" u="sng" dirty="0" smtClean="0">
                <a:solidFill>
                  <a:srgbClr val="000000"/>
                </a:solidFill>
              </a:rPr>
              <a:t>ontrole vertical sobre o Estado</a:t>
            </a:r>
            <a:r>
              <a:rPr lang="pt-BR" sz="2400" dirty="0" smtClean="0">
                <a:solidFill>
                  <a:srgbClr val="000000"/>
                </a:solidFill>
              </a:rPr>
              <a:t>: limitação da discricionariedade do Estado no processo decisório e controle </a:t>
            </a:r>
            <a:r>
              <a:rPr lang="pt-BR" sz="2400" dirty="0" err="1" smtClean="0">
                <a:solidFill>
                  <a:srgbClr val="000000"/>
                </a:solidFill>
              </a:rPr>
              <a:t>ex</a:t>
            </a:r>
            <a:r>
              <a:rPr lang="pt-BR" sz="2400" dirty="0" smtClean="0">
                <a:solidFill>
                  <a:srgbClr val="000000"/>
                </a:solidFill>
              </a:rPr>
              <a:t>-ante da execução orçamentária pela definição das regras operacionais.</a:t>
            </a:r>
          </a:p>
          <a:p>
            <a:pPr algn="just">
              <a:lnSpc>
                <a:spcPct val="100000"/>
              </a:lnSpc>
            </a:pPr>
            <a:endParaRPr lang="pt-BR" sz="2400" dirty="0">
              <a:solidFill>
                <a:srgbClr val="000000"/>
              </a:solidFill>
            </a:endParaRPr>
          </a:p>
          <a:p>
            <a:pPr>
              <a:lnSpc>
                <a:spcPct val="100000"/>
              </a:lnSpc>
            </a:pPr>
            <a:endParaRPr dirty="0"/>
          </a:p>
        </p:txBody>
      </p:sp>
    </p:spTree>
    <p:extLst>
      <p:ext uri="{BB962C8B-B14F-4D97-AF65-F5344CB8AC3E}">
        <p14:creationId xmlns:p14="http://schemas.microsoft.com/office/powerpoint/2010/main" val="32028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539640" y="188640"/>
            <a:ext cx="8424720" cy="315000"/>
          </a:xfrm>
          <a:prstGeom prst="rect">
            <a:avLst/>
          </a:prstGeom>
        </p:spPr>
        <p:txBody>
          <a:bodyPr lIns="90000" tIns="45000" rIns="90000" bIns="45000"/>
          <a:lstStyle/>
          <a:p>
            <a:pPr algn="ctr">
              <a:lnSpc>
                <a:spcPct val="100000"/>
              </a:lnSpc>
            </a:pPr>
            <a:r>
              <a:rPr lang="pt-BR" sz="2800" dirty="0" smtClean="0">
                <a:solidFill>
                  <a:srgbClr val="464653"/>
                </a:solidFill>
                <a:latin typeface="Arial" panose="020B0604020202020204" pitchFamily="34" charset="0"/>
                <a:cs typeface="Arial" panose="020B0604020202020204" pitchFamily="34" charset="0"/>
              </a:rPr>
              <a:t>Programa de Governo  </a:t>
            </a:r>
            <a:endParaRPr sz="2800" dirty="0">
              <a:latin typeface="Arial" panose="020B0604020202020204" pitchFamily="34" charset="0"/>
              <a:cs typeface="Arial" panose="020B0604020202020204" pitchFamily="34" charset="0"/>
            </a:endParaRPr>
          </a:p>
        </p:txBody>
      </p:sp>
      <p:sp>
        <p:nvSpPr>
          <p:cNvPr id="285" name="CustomShape 2"/>
          <p:cNvSpPr/>
          <p:nvPr/>
        </p:nvSpPr>
        <p:spPr>
          <a:xfrm>
            <a:off x="3017912" y="1268760"/>
            <a:ext cx="5946448" cy="4752528"/>
          </a:xfrm>
          <a:prstGeom prst="rect">
            <a:avLst/>
          </a:prstGeom>
          <a:noFill/>
          <a:ln cap="rnd">
            <a:solidFill>
              <a:srgbClr val="329A66"/>
            </a:solidFill>
            <a:custDash>
              <a:ds d="35000" sp="105000"/>
              <a:ds d="140000" sp="105000"/>
            </a:custDash>
          </a:ln>
        </p:spPr>
        <p:txBody>
          <a:bodyPr lIns="90000" tIns="45000" rIns="90000" bIns="45000"/>
          <a:lstStyle/>
          <a:p>
            <a:pPr algn="just">
              <a:lnSpc>
                <a:spcPct val="120000"/>
              </a:lnSpc>
            </a:pPr>
            <a:r>
              <a:rPr lang="pt-BR" sz="2400" b="1" dirty="0">
                <a:solidFill>
                  <a:srgbClr val="003399"/>
                </a:solidFill>
                <a:latin typeface="Arial"/>
              </a:rPr>
              <a:t>PLANEJAMENTO DE  LONGO </a:t>
            </a:r>
            <a:r>
              <a:rPr lang="pt-BR" sz="2400" b="1" dirty="0" smtClean="0">
                <a:solidFill>
                  <a:srgbClr val="003399"/>
                </a:solidFill>
                <a:latin typeface="Arial"/>
              </a:rPr>
              <a:t>PRAZO</a:t>
            </a:r>
          </a:p>
          <a:p>
            <a:pPr algn="just"/>
            <a:r>
              <a:rPr lang="pt-BR" sz="2400" b="1" dirty="0" smtClean="0">
                <a:solidFill>
                  <a:srgbClr val="003399"/>
                </a:solidFill>
                <a:latin typeface="Arial"/>
              </a:rPr>
              <a:t>Plano Estratégico </a:t>
            </a:r>
            <a:r>
              <a:rPr lang="pt-BR" sz="2400" b="1" dirty="0">
                <a:solidFill>
                  <a:srgbClr val="003399"/>
                </a:solidFill>
                <a:latin typeface="Arial"/>
              </a:rPr>
              <a:t>BH </a:t>
            </a:r>
            <a:r>
              <a:rPr lang="pt-BR" sz="2400" b="1" dirty="0" smtClean="0">
                <a:solidFill>
                  <a:srgbClr val="003399"/>
                </a:solidFill>
                <a:latin typeface="Arial"/>
              </a:rPr>
              <a:t>2030</a:t>
            </a:r>
            <a:r>
              <a:rPr lang="pt-BR" sz="2400" b="1" dirty="0">
                <a:solidFill>
                  <a:srgbClr val="003399"/>
                </a:solidFill>
                <a:latin typeface="Arial"/>
              </a:rPr>
              <a:t> </a:t>
            </a:r>
            <a:r>
              <a:rPr lang="pt-BR" sz="2400" dirty="0" smtClean="0">
                <a:solidFill>
                  <a:srgbClr val="003399"/>
                </a:solidFill>
                <a:latin typeface="Arial"/>
              </a:rPr>
              <a:t>previu uma </a:t>
            </a:r>
            <a:r>
              <a:rPr lang="pt-BR" sz="2400" dirty="0">
                <a:solidFill>
                  <a:srgbClr val="003399"/>
                </a:solidFill>
                <a:latin typeface="Arial"/>
              </a:rPr>
              <a:t>política de </a:t>
            </a:r>
            <a:r>
              <a:rPr lang="pt-BR" sz="2400" dirty="0" smtClean="0">
                <a:solidFill>
                  <a:srgbClr val="003399"/>
                </a:solidFill>
                <a:latin typeface="Arial"/>
              </a:rPr>
              <a:t>desenvolvimento de forma integrada às demais esferas públicas e à sociedade, para assegurar </a:t>
            </a:r>
            <a:r>
              <a:rPr lang="pt-BR" sz="2400" dirty="0">
                <a:solidFill>
                  <a:srgbClr val="003399"/>
                </a:solidFill>
                <a:latin typeface="Arial"/>
              </a:rPr>
              <a:t>o atendimento das </a:t>
            </a:r>
            <a:r>
              <a:rPr lang="pt-BR" sz="2400" dirty="0" smtClean="0">
                <a:solidFill>
                  <a:srgbClr val="003399"/>
                </a:solidFill>
                <a:latin typeface="Arial"/>
              </a:rPr>
              <a:t>demandas dos </a:t>
            </a:r>
            <a:r>
              <a:rPr lang="pt-BR" sz="2400" dirty="0">
                <a:solidFill>
                  <a:srgbClr val="003399"/>
                </a:solidFill>
                <a:latin typeface="Arial"/>
              </a:rPr>
              <a:t>cidadãos quanto à qualidade de vida,  garantia de direitos, organização da  sociedade e crescimento das atividades econômicas. </a:t>
            </a:r>
            <a:r>
              <a:rPr lang="pt-BR" sz="2400" dirty="0" smtClean="0">
                <a:solidFill>
                  <a:srgbClr val="003399"/>
                </a:solidFill>
                <a:latin typeface="Arial"/>
              </a:rPr>
              <a:t>Coloca como </a:t>
            </a:r>
            <a:r>
              <a:rPr lang="pt-BR" sz="2400" dirty="0">
                <a:solidFill>
                  <a:srgbClr val="003399"/>
                </a:solidFill>
                <a:latin typeface="Arial"/>
              </a:rPr>
              <a:t>pilares a ética e a cidadania, </a:t>
            </a:r>
            <a:r>
              <a:rPr lang="pt-BR" sz="2400" dirty="0" smtClean="0">
                <a:solidFill>
                  <a:srgbClr val="003399"/>
                </a:solidFill>
                <a:latin typeface="Arial"/>
              </a:rPr>
              <a:t>propondo gestão </a:t>
            </a:r>
            <a:r>
              <a:rPr lang="pt-BR" sz="2400" dirty="0">
                <a:solidFill>
                  <a:srgbClr val="003399"/>
                </a:solidFill>
                <a:latin typeface="Arial"/>
              </a:rPr>
              <a:t>compartilhada, inclusão social e respeito ao equilíbrio </a:t>
            </a:r>
            <a:r>
              <a:rPr lang="pt-BR" sz="2400" dirty="0" smtClean="0">
                <a:solidFill>
                  <a:srgbClr val="003399"/>
                </a:solidFill>
                <a:latin typeface="Arial"/>
              </a:rPr>
              <a:t>financeiro.</a:t>
            </a:r>
            <a:endParaRPr sz="2400" dirty="0">
              <a:solidFill>
                <a:srgbClr val="003399"/>
              </a:solidFill>
              <a:latin typeface="Arial"/>
            </a:endParaRPr>
          </a:p>
        </p:txBody>
      </p:sp>
      <p:sp>
        <p:nvSpPr>
          <p:cNvPr id="286" name="CustomShape 3"/>
          <p:cNvSpPr/>
          <p:nvPr/>
        </p:nvSpPr>
        <p:spPr>
          <a:xfrm>
            <a:off x="187424" y="1772816"/>
            <a:ext cx="2440360" cy="3096472"/>
          </a:xfrm>
          <a:prstGeom prst="rect">
            <a:avLst/>
          </a:prstGeom>
          <a:gradFill>
            <a:gsLst>
              <a:gs pos="0">
                <a:srgbClr val="745E56"/>
              </a:gs>
              <a:gs pos="50000">
                <a:srgbClr val="907066"/>
              </a:gs>
              <a:gs pos="100000">
                <a:srgbClr val="745E56"/>
              </a:gs>
            </a:gsLst>
            <a:lin ang="948000"/>
          </a:gradFill>
          <a:ln w="9360">
            <a:solidFill>
              <a:srgbClr val="8E736A"/>
            </a:solidFill>
            <a:round/>
          </a:ln>
        </p:spPr>
        <p:txBody>
          <a:bodyPr lIns="90000" tIns="45000" rIns="90000" bIns="45000"/>
          <a:lstStyle/>
          <a:p>
            <a:pPr>
              <a:lnSpc>
                <a:spcPct val="100000"/>
              </a:lnSpc>
            </a:pPr>
            <a:r>
              <a:rPr lang="pt-BR" sz="2400" b="1" dirty="0">
                <a:solidFill>
                  <a:srgbClr val="FFFFFF"/>
                </a:solidFill>
              </a:rPr>
              <a:t>PROPOSTA DO GOVERNANTE: BH SEGUE EM FRENTE – PROGRAMA  DE GOVERNO 2013/2016</a:t>
            </a:r>
            <a:endParaRPr dirty="0"/>
          </a:p>
        </p:txBody>
      </p:sp>
      <p:sp>
        <p:nvSpPr>
          <p:cNvPr id="287" name="CustomShape 4"/>
          <p:cNvSpPr/>
          <p:nvPr/>
        </p:nvSpPr>
        <p:spPr>
          <a:xfrm>
            <a:off x="323640" y="5464440"/>
            <a:ext cx="1944000" cy="257760"/>
          </a:xfrm>
          <a:prstGeom prst="rect">
            <a:avLst/>
          </a:prstGeom>
          <a:noFill/>
          <a:ln>
            <a:noFill/>
          </a:ln>
        </p:spPr>
        <p:txBody>
          <a:bodyPr lIns="90000" tIns="45000" rIns="90000" bIns="45000"/>
          <a:lstStyle/>
          <a:p>
            <a:pPr>
              <a:lnSpc>
                <a:spcPct val="100000"/>
              </a:lnSpc>
            </a:pPr>
            <a:r>
              <a:rPr lang="pt-BR" sz="1100" b="1">
                <a:solidFill>
                  <a:srgbClr val="000000"/>
                </a:solidFill>
                <a:latin typeface="Gill Sans MT"/>
              </a:rPr>
              <a:t>FONTE: Portal PBH</a:t>
            </a:r>
            <a:endParaRPr/>
          </a:p>
        </p:txBody>
      </p:sp>
    </p:spTree>
    <p:extLst>
      <p:ext uri="{BB962C8B-B14F-4D97-AF65-F5344CB8AC3E}">
        <p14:creationId xmlns:p14="http://schemas.microsoft.com/office/powerpoint/2010/main" val="4163323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570408" y="214760"/>
            <a:ext cx="8424720" cy="315000"/>
          </a:xfrm>
          <a:prstGeom prst="rect">
            <a:avLst/>
          </a:prstGeom>
        </p:spPr>
        <p:txBody>
          <a:bodyPr lIns="90000" tIns="45000" rIns="90000" bIns="45000"/>
          <a:lstStyle/>
          <a:p>
            <a:pPr algn="ctr">
              <a:lnSpc>
                <a:spcPct val="100000"/>
              </a:lnSpc>
            </a:pPr>
            <a:r>
              <a:rPr lang="pt-BR" sz="2800" dirty="0" smtClean="0">
                <a:solidFill>
                  <a:srgbClr val="464653"/>
                </a:solidFill>
                <a:latin typeface="Arial" panose="020B0604020202020204" pitchFamily="34" charset="0"/>
                <a:cs typeface="Arial" panose="020B0604020202020204" pitchFamily="34" charset="0"/>
              </a:rPr>
              <a:t>12 Áreas de Resultado – Longo </a:t>
            </a:r>
            <a:r>
              <a:rPr lang="pt-BR" sz="2800" dirty="0">
                <a:solidFill>
                  <a:srgbClr val="464653"/>
                </a:solidFill>
                <a:latin typeface="Arial" panose="020B0604020202020204" pitchFamily="34" charset="0"/>
                <a:cs typeface="Arial" panose="020B0604020202020204" pitchFamily="34" charset="0"/>
              </a:rPr>
              <a:t>P</a:t>
            </a:r>
            <a:r>
              <a:rPr lang="pt-BR" sz="2800" dirty="0" smtClean="0">
                <a:solidFill>
                  <a:srgbClr val="464653"/>
                </a:solidFill>
                <a:latin typeface="Arial" panose="020B0604020202020204" pitchFamily="34" charset="0"/>
                <a:cs typeface="Arial" panose="020B0604020202020204" pitchFamily="34" charset="0"/>
              </a:rPr>
              <a:t>razo</a:t>
            </a:r>
            <a:endParaRPr lang="pt-BR" sz="2800" dirty="0">
              <a:latin typeface="Arial" panose="020B0604020202020204" pitchFamily="34" charset="0"/>
              <a:cs typeface="Arial" panose="020B0604020202020204" pitchFamily="34" charset="0"/>
            </a:endParaRPr>
          </a:p>
        </p:txBody>
      </p:sp>
      <p:sp>
        <p:nvSpPr>
          <p:cNvPr id="287" name="CustomShape 4"/>
          <p:cNvSpPr/>
          <p:nvPr/>
        </p:nvSpPr>
        <p:spPr>
          <a:xfrm>
            <a:off x="683568" y="5452640"/>
            <a:ext cx="1944000" cy="257760"/>
          </a:xfrm>
          <a:prstGeom prst="rect">
            <a:avLst/>
          </a:prstGeom>
          <a:noFill/>
          <a:ln>
            <a:noFill/>
          </a:ln>
        </p:spPr>
        <p:txBody>
          <a:bodyPr lIns="90000" tIns="45000" rIns="90000" bIns="45000"/>
          <a:lstStyle/>
          <a:p>
            <a:pPr>
              <a:lnSpc>
                <a:spcPct val="100000"/>
              </a:lnSpc>
            </a:pPr>
            <a:r>
              <a:rPr lang="pt-BR" sz="1100" b="1" dirty="0">
                <a:solidFill>
                  <a:srgbClr val="000000"/>
                </a:solidFill>
                <a:latin typeface="Gill Sans MT"/>
              </a:rPr>
              <a:t>FONTE: Portal PBH</a:t>
            </a:r>
            <a:endParaRPr dirty="0"/>
          </a:p>
        </p:txBody>
      </p:sp>
      <p:graphicFrame>
        <p:nvGraphicFramePr>
          <p:cNvPr id="2" name="Tabela 1"/>
          <p:cNvGraphicFramePr>
            <a:graphicFrameLocks noGrp="1"/>
          </p:cNvGraphicFramePr>
          <p:nvPr>
            <p:extLst>
              <p:ext uri="{D42A27DB-BD31-4B8C-83A1-F6EECF244321}">
                <p14:modId xmlns:p14="http://schemas.microsoft.com/office/powerpoint/2010/main" val="3987843745"/>
              </p:ext>
            </p:extLst>
          </p:nvPr>
        </p:nvGraphicFramePr>
        <p:xfrm>
          <a:off x="570408" y="1628802"/>
          <a:ext cx="8106048" cy="3672408"/>
        </p:xfrm>
        <a:graphic>
          <a:graphicData uri="http://schemas.openxmlformats.org/drawingml/2006/table">
            <a:tbl>
              <a:tblPr firstRow="1" bandRow="1">
                <a:tableStyleId>{5C22544A-7EE6-4342-B048-85BDC9FD1C3A}</a:tableStyleId>
              </a:tblPr>
              <a:tblGrid>
                <a:gridCol w="3353520"/>
                <a:gridCol w="4752528"/>
              </a:tblGrid>
              <a:tr h="612068">
                <a:tc>
                  <a:txBody>
                    <a:bodyPr/>
                    <a:lstStyle/>
                    <a:p>
                      <a:r>
                        <a:rPr lang="pt-BR" dirty="0" smtClean="0"/>
                        <a:t>CIDADE  SAUDÁVEL</a:t>
                      </a:r>
                      <a:endParaRPr lang="pt-BR" dirty="0"/>
                    </a:p>
                  </a:txBody>
                  <a:tcPr/>
                </a:tc>
                <a:tc>
                  <a:txBody>
                    <a:bodyPr/>
                    <a:lstStyle/>
                    <a:p>
                      <a:r>
                        <a:rPr lang="pt-BR" dirty="0" smtClean="0"/>
                        <a:t>CIDADE COM TODAS AS VILAS VIVAS</a:t>
                      </a:r>
                      <a:endParaRPr lang="pt-BR" dirty="0"/>
                    </a:p>
                  </a:txBody>
                  <a:tcPr/>
                </a:tc>
              </a:tr>
              <a:tr h="612068">
                <a:tc>
                  <a:txBody>
                    <a:bodyPr/>
                    <a:lstStyle/>
                    <a:p>
                      <a:r>
                        <a:rPr lang="pt-BR" dirty="0" smtClean="0"/>
                        <a:t>EDUCAÇÃO</a:t>
                      </a:r>
                      <a:endParaRPr lang="pt-BR" dirty="0"/>
                    </a:p>
                  </a:txBody>
                  <a:tcPr/>
                </a:tc>
                <a:tc>
                  <a:txBody>
                    <a:bodyPr/>
                    <a:lstStyle/>
                    <a:p>
                      <a:r>
                        <a:rPr lang="pt-BR" dirty="0" smtClean="0"/>
                        <a:t>CIDADE COMPARTILHADA</a:t>
                      </a:r>
                      <a:endParaRPr lang="pt-BR" dirty="0"/>
                    </a:p>
                  </a:txBody>
                  <a:tcPr/>
                </a:tc>
              </a:tr>
              <a:tr h="612068">
                <a:tc>
                  <a:txBody>
                    <a:bodyPr/>
                    <a:lstStyle/>
                    <a:p>
                      <a:r>
                        <a:rPr lang="pt-BR" dirty="0" smtClean="0"/>
                        <a:t>CIDADE COM MOBILIDADE</a:t>
                      </a:r>
                      <a:endParaRPr lang="pt-BR" dirty="0"/>
                    </a:p>
                  </a:txBody>
                  <a:tcPr/>
                </a:tc>
                <a:tc>
                  <a:txBody>
                    <a:bodyPr/>
                    <a:lstStyle/>
                    <a:p>
                      <a:r>
                        <a:rPr lang="pt-BR" dirty="0" smtClean="0"/>
                        <a:t>CIDADE SUSTENTÁVEL</a:t>
                      </a:r>
                      <a:endParaRPr lang="pt-BR" dirty="0"/>
                    </a:p>
                  </a:txBody>
                  <a:tcPr/>
                </a:tc>
              </a:tr>
              <a:tr h="612068">
                <a:tc>
                  <a:txBody>
                    <a:bodyPr/>
                    <a:lstStyle/>
                    <a:p>
                      <a:r>
                        <a:rPr lang="pt-BR" dirty="0" smtClean="0"/>
                        <a:t>CIDADE SEGURA</a:t>
                      </a:r>
                      <a:endParaRPr lang="pt-BR" dirty="0"/>
                    </a:p>
                  </a:txBody>
                  <a:tcPr/>
                </a:tc>
                <a:tc>
                  <a:txBody>
                    <a:bodyPr/>
                    <a:lstStyle/>
                    <a:p>
                      <a:r>
                        <a:rPr lang="pt-BR" dirty="0" smtClean="0"/>
                        <a:t>CIDADE DE TODOS</a:t>
                      </a:r>
                      <a:endParaRPr lang="pt-BR" dirty="0"/>
                    </a:p>
                  </a:txBody>
                  <a:tcPr/>
                </a:tc>
              </a:tr>
              <a:tr h="612068">
                <a:tc>
                  <a:txBody>
                    <a:bodyPr/>
                    <a:lstStyle/>
                    <a:p>
                      <a:r>
                        <a:rPr lang="pt-BR" dirty="0" smtClean="0"/>
                        <a:t>PROSPERIDADE</a:t>
                      </a:r>
                      <a:endParaRPr lang="pt-BR" dirty="0"/>
                    </a:p>
                  </a:txBody>
                  <a:tcPr/>
                </a:tc>
                <a:tc>
                  <a:txBody>
                    <a:bodyPr/>
                    <a:lstStyle/>
                    <a:p>
                      <a:r>
                        <a:rPr lang="pt-BR" dirty="0" smtClean="0"/>
                        <a:t>CULTURA</a:t>
                      </a:r>
                      <a:endParaRPr lang="pt-BR" dirty="0"/>
                    </a:p>
                  </a:txBody>
                  <a:tcPr/>
                </a:tc>
              </a:tr>
              <a:tr h="612068">
                <a:tc>
                  <a:txBody>
                    <a:bodyPr/>
                    <a:lstStyle/>
                    <a:p>
                      <a:r>
                        <a:rPr lang="pt-BR" dirty="0" smtClean="0"/>
                        <a:t>MODERNIDADE</a:t>
                      </a:r>
                      <a:endParaRPr lang="pt-BR" dirty="0"/>
                    </a:p>
                  </a:txBody>
                  <a:tcPr/>
                </a:tc>
                <a:tc>
                  <a:txBody>
                    <a:bodyPr/>
                    <a:lstStyle/>
                    <a:p>
                      <a:r>
                        <a:rPr lang="pt-BR" dirty="0" smtClean="0"/>
                        <a:t>INTEGRAÇÃO METROPOLITANA</a:t>
                      </a:r>
                      <a:endParaRPr lang="pt-BR" dirty="0"/>
                    </a:p>
                  </a:txBody>
                  <a:tcPr/>
                </a:tc>
              </a:tr>
            </a:tbl>
          </a:graphicData>
        </a:graphic>
      </p:graphicFrame>
    </p:spTree>
    <p:extLst>
      <p:ext uri="{BB962C8B-B14F-4D97-AF65-F5344CB8AC3E}">
        <p14:creationId xmlns:p14="http://schemas.microsoft.com/office/powerpoint/2010/main" val="40050060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539640" y="188640"/>
            <a:ext cx="8424720" cy="315000"/>
          </a:xfrm>
          <a:prstGeom prst="rect">
            <a:avLst/>
          </a:prstGeom>
        </p:spPr>
        <p:txBody>
          <a:bodyPr lIns="90000" tIns="45000" rIns="90000" bIns="45000"/>
          <a:lstStyle/>
          <a:p>
            <a:pPr algn="ctr">
              <a:lnSpc>
                <a:spcPct val="100000"/>
              </a:lnSpc>
            </a:pPr>
            <a:r>
              <a:rPr lang="pt-BR" sz="2800" dirty="0" smtClean="0">
                <a:solidFill>
                  <a:srgbClr val="464653"/>
                </a:solidFill>
                <a:latin typeface="Arial" panose="020B0604020202020204" pitchFamily="34" charset="0"/>
                <a:cs typeface="Arial" panose="020B0604020202020204" pitchFamily="34" charset="0"/>
              </a:rPr>
              <a:t>Programa de Governo do Estado de MG </a:t>
            </a:r>
            <a:endParaRPr lang="pt-BR" sz="2800" dirty="0">
              <a:latin typeface="Arial" panose="020B0604020202020204" pitchFamily="34" charset="0"/>
              <a:cs typeface="Arial" panose="020B0604020202020204" pitchFamily="34" charset="0"/>
            </a:endParaRPr>
          </a:p>
        </p:txBody>
      </p:sp>
      <p:sp>
        <p:nvSpPr>
          <p:cNvPr id="282" name="CustomShape 2"/>
          <p:cNvSpPr/>
          <p:nvPr/>
        </p:nvSpPr>
        <p:spPr>
          <a:xfrm>
            <a:off x="179512" y="1196752"/>
            <a:ext cx="8784848" cy="4968552"/>
          </a:xfrm>
          <a:prstGeom prst="rect">
            <a:avLst/>
          </a:prstGeom>
          <a:noFill/>
          <a:ln cap="rnd">
            <a:solidFill>
              <a:srgbClr val="329A66"/>
            </a:solidFill>
            <a:custDash>
              <a:ds d="35000" sp="105000"/>
              <a:ds d="140000" sp="105000"/>
            </a:custDash>
          </a:ln>
        </p:spPr>
        <p:txBody>
          <a:bodyPr lIns="90000" tIns="45000" rIns="90000" bIns="45000"/>
          <a:lstStyle/>
          <a:p>
            <a:pPr algn="just">
              <a:lnSpc>
                <a:spcPct val="100000"/>
              </a:lnSpc>
            </a:pPr>
            <a:r>
              <a:rPr lang="pt-BR" sz="2400" dirty="0" smtClean="0">
                <a:solidFill>
                  <a:srgbClr val="000000"/>
                </a:solidFill>
              </a:rPr>
              <a:t>Plano </a:t>
            </a:r>
            <a:r>
              <a:rPr lang="pt-BR" sz="2400" dirty="0">
                <a:solidFill>
                  <a:srgbClr val="000000"/>
                </a:solidFill>
              </a:rPr>
              <a:t>Mineiro de Desenvolvimento Integrado </a:t>
            </a:r>
            <a:r>
              <a:rPr lang="pt-BR" sz="2400" dirty="0" smtClean="0">
                <a:solidFill>
                  <a:srgbClr val="000000"/>
                </a:solidFill>
              </a:rPr>
              <a:t>2011-2030 (Lei 20.008/2012): </a:t>
            </a:r>
            <a:endParaRPr lang="pt-BR" sz="2400" u="sng" dirty="0" smtClean="0">
              <a:solidFill>
                <a:srgbClr val="000000"/>
              </a:solidFill>
            </a:endParaRPr>
          </a:p>
          <a:p>
            <a:pPr marL="914400" lvl="1" indent="-457200" algn="just">
              <a:buFont typeface="+mj-lt"/>
              <a:buAutoNum type="alphaLcParenR"/>
            </a:pPr>
            <a:r>
              <a:rPr lang="pt-BR" sz="2400" u="sng" dirty="0" smtClean="0">
                <a:solidFill>
                  <a:srgbClr val="000000"/>
                </a:solidFill>
              </a:rPr>
              <a:t>Fundamentos: </a:t>
            </a:r>
            <a:r>
              <a:rPr lang="pt-BR" sz="2400" dirty="0" smtClean="0">
                <a:effectLst/>
              </a:rPr>
              <a:t>prosperidade, qualidade de vida, cidadania e sustentabilidade</a:t>
            </a:r>
            <a:endParaRPr lang="pt-BR" sz="2400" dirty="0">
              <a:solidFill>
                <a:srgbClr val="000000"/>
              </a:solidFill>
            </a:endParaRPr>
          </a:p>
          <a:p>
            <a:pPr marL="914400" lvl="1" indent="-457200" algn="just">
              <a:buFont typeface="+mj-lt"/>
              <a:buAutoNum type="alphaLcParenR"/>
            </a:pPr>
            <a:r>
              <a:rPr lang="pt-BR" sz="2400" u="sng" dirty="0" smtClean="0"/>
              <a:t>P</a:t>
            </a:r>
            <a:r>
              <a:rPr lang="pt-BR" sz="2400" u="sng" dirty="0" smtClean="0">
                <a:effectLst/>
              </a:rPr>
              <a:t>rincípio: </a:t>
            </a:r>
            <a:r>
              <a:rPr lang="pt-BR" sz="2400" dirty="0" smtClean="0">
                <a:effectLst/>
              </a:rPr>
              <a:t>atuação conjunta do Governo de Minas com outras esferas públicas </a:t>
            </a:r>
            <a:r>
              <a:rPr lang="pt-BR" sz="2400" dirty="0" smtClean="0"/>
              <a:t>e com a</a:t>
            </a:r>
            <a:r>
              <a:rPr lang="pt-BR" sz="2400" dirty="0" smtClean="0">
                <a:effectLst/>
              </a:rPr>
              <a:t> sociedade, em consonância com o conceito de ESTADO ABERTO E EM REDE (</a:t>
            </a:r>
            <a:r>
              <a:rPr lang="pt-BR" sz="2400" dirty="0">
                <a:solidFill>
                  <a:srgbClr val="000000"/>
                </a:solidFill>
              </a:rPr>
              <a:t>R</a:t>
            </a:r>
            <a:r>
              <a:rPr lang="pt-BR" sz="2400" dirty="0" smtClean="0">
                <a:solidFill>
                  <a:srgbClr val="000000"/>
                </a:solidFill>
              </a:rPr>
              <a:t>edes de desenvolvimento integrado, desdobrando-se em objetivos, indicadores e metas para 2015, 2022 e 2030)</a:t>
            </a:r>
            <a:endParaRPr lang="pt-BR" sz="2400" dirty="0"/>
          </a:p>
          <a:p>
            <a:pPr marL="914400" lvl="1" indent="-457200" algn="just">
              <a:buFont typeface="+mj-lt"/>
              <a:buAutoNum type="alphaLcParenR"/>
            </a:pPr>
            <a:r>
              <a:rPr lang="pt-BR" sz="2400" u="sng" dirty="0" smtClean="0"/>
              <a:t>P</a:t>
            </a:r>
            <a:r>
              <a:rPr lang="pt-BR" sz="2400" u="sng" dirty="0" smtClean="0">
                <a:effectLst/>
              </a:rPr>
              <a:t>ilar: </a:t>
            </a:r>
            <a:r>
              <a:rPr lang="pt-BR" sz="2400" dirty="0" smtClean="0">
                <a:effectLst/>
              </a:rPr>
              <a:t>Gestão para Cidadania </a:t>
            </a:r>
          </a:p>
          <a:p>
            <a:pPr lvl="1" algn="just"/>
            <a:r>
              <a:rPr lang="pt-BR" sz="2400" dirty="0" smtClean="0"/>
              <a:t>Melhorar os indicadores sociais e a infraestrutura estão entre os principais objetivos estratégicas</a:t>
            </a:r>
          </a:p>
          <a:p>
            <a:pPr algn="just">
              <a:lnSpc>
                <a:spcPct val="100000"/>
              </a:lnSpc>
            </a:pPr>
            <a:endParaRP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539552" y="305688"/>
            <a:ext cx="8424720" cy="1107088"/>
          </a:xfrm>
          <a:prstGeom prst="rect">
            <a:avLst/>
          </a:prstGeom>
        </p:spPr>
        <p:txBody>
          <a:bodyPr lIns="90000" tIns="45000" rIns="90000" bIns="45000"/>
          <a:lstStyle/>
          <a:p>
            <a:pPr algn="ctr"/>
            <a:r>
              <a:rPr lang="pt-BR" sz="2800" dirty="0">
                <a:latin typeface="+mj-lt"/>
              </a:rPr>
              <a:t>PMDI – </a:t>
            </a:r>
            <a:r>
              <a:rPr lang="pt-BR" sz="2800" dirty="0" smtClean="0">
                <a:latin typeface="+mj-lt"/>
              </a:rPr>
              <a:t>Redes de Desenvolvimento</a:t>
            </a:r>
            <a:endParaRPr lang="pt-BR" sz="2800" dirty="0">
              <a:latin typeface="+mj-lt"/>
            </a:endParaRPr>
          </a:p>
        </p:txBody>
      </p:sp>
      <p:sp>
        <p:nvSpPr>
          <p:cNvPr id="282" name="CustomShape 2"/>
          <p:cNvSpPr/>
          <p:nvPr/>
        </p:nvSpPr>
        <p:spPr>
          <a:xfrm>
            <a:off x="179512" y="980728"/>
            <a:ext cx="8784848" cy="4968552"/>
          </a:xfrm>
          <a:prstGeom prst="rect">
            <a:avLst/>
          </a:prstGeom>
          <a:noFill/>
          <a:ln cap="rnd">
            <a:solidFill>
              <a:srgbClr val="329A66"/>
            </a:solidFill>
            <a:custDash>
              <a:ds d="35000" sp="105000"/>
              <a:ds d="140000" sp="105000"/>
            </a:custDash>
          </a:ln>
        </p:spPr>
        <p:txBody>
          <a:bodyPr lIns="90000" tIns="45000" rIns="90000" bIns="45000"/>
          <a:lstStyle/>
          <a:p>
            <a:pPr marL="1257300" lvl="2" indent="-342900" algn="just">
              <a:spcAft>
                <a:spcPts val="600"/>
              </a:spcAft>
              <a:buFont typeface="Wingdings" charset="2"/>
              <a:buChar char="ü"/>
            </a:pPr>
            <a:r>
              <a:rPr lang="pt-BR" sz="2400" dirty="0" smtClean="0">
                <a:solidFill>
                  <a:srgbClr val="000000"/>
                </a:solidFill>
              </a:rPr>
              <a:t>Atenção à saúde</a:t>
            </a:r>
          </a:p>
          <a:p>
            <a:pPr marL="1257300" lvl="2" indent="-342900" algn="just">
              <a:spcAft>
                <a:spcPts val="600"/>
              </a:spcAft>
              <a:buFont typeface="Wingdings" charset="2"/>
              <a:buChar char="ü"/>
            </a:pPr>
            <a:r>
              <a:rPr lang="pt-BR" sz="2400" dirty="0" smtClean="0">
                <a:solidFill>
                  <a:srgbClr val="000000"/>
                </a:solidFill>
              </a:rPr>
              <a:t>Cidades</a:t>
            </a:r>
          </a:p>
          <a:p>
            <a:pPr marL="1257300" lvl="2" indent="-342900" algn="just">
              <a:spcAft>
                <a:spcPts val="600"/>
              </a:spcAft>
              <a:buFont typeface="Wingdings" charset="2"/>
              <a:buChar char="ü"/>
            </a:pPr>
            <a:r>
              <a:rPr lang="pt-BR" sz="2400" dirty="0" smtClean="0">
                <a:solidFill>
                  <a:srgbClr val="000000"/>
                </a:solidFill>
              </a:rPr>
              <a:t>Ciência, Tecnologia e Inovação</a:t>
            </a:r>
          </a:p>
          <a:p>
            <a:pPr marL="1257300" lvl="2" indent="-342900" algn="just">
              <a:spcAft>
                <a:spcPts val="600"/>
              </a:spcAft>
              <a:buFont typeface="Wingdings" charset="2"/>
              <a:buChar char="ü"/>
            </a:pPr>
            <a:r>
              <a:rPr lang="pt-BR" sz="2400" dirty="0" smtClean="0">
                <a:solidFill>
                  <a:srgbClr val="000000"/>
                </a:solidFill>
              </a:rPr>
              <a:t>Defesa e Segurança</a:t>
            </a:r>
          </a:p>
          <a:p>
            <a:pPr marL="1257300" lvl="2" indent="-342900" algn="just">
              <a:spcAft>
                <a:spcPts val="600"/>
              </a:spcAft>
              <a:buFont typeface="Wingdings" charset="2"/>
              <a:buChar char="ü"/>
            </a:pPr>
            <a:r>
              <a:rPr lang="pt-BR" sz="2400" dirty="0" smtClean="0">
                <a:solidFill>
                  <a:srgbClr val="000000"/>
                </a:solidFill>
              </a:rPr>
              <a:t>Desenvolvimento Econômico Sustentável</a:t>
            </a:r>
          </a:p>
          <a:p>
            <a:pPr marL="1257300" lvl="2" indent="-342900" algn="just">
              <a:spcAft>
                <a:spcPts val="600"/>
              </a:spcAft>
              <a:buFont typeface="Wingdings" charset="2"/>
              <a:buChar char="ü"/>
            </a:pPr>
            <a:r>
              <a:rPr lang="pt-BR" sz="2400" dirty="0" smtClean="0">
                <a:solidFill>
                  <a:srgbClr val="000000"/>
                </a:solidFill>
              </a:rPr>
              <a:t>Desenvolvimento Rural</a:t>
            </a:r>
          </a:p>
          <a:p>
            <a:pPr marL="1257300" lvl="2" indent="-342900" algn="just">
              <a:spcAft>
                <a:spcPts val="600"/>
              </a:spcAft>
              <a:buFont typeface="Wingdings" charset="2"/>
              <a:buChar char="ü"/>
            </a:pPr>
            <a:r>
              <a:rPr lang="pt-BR" sz="2400" dirty="0" smtClean="0">
                <a:solidFill>
                  <a:srgbClr val="000000"/>
                </a:solidFill>
              </a:rPr>
              <a:t>Desenvolvimento Social e Proteção</a:t>
            </a:r>
          </a:p>
          <a:p>
            <a:pPr marL="1257300" lvl="2" indent="-342900" algn="just">
              <a:spcAft>
                <a:spcPts val="600"/>
              </a:spcAft>
              <a:buFont typeface="Wingdings" charset="2"/>
              <a:buChar char="ü"/>
            </a:pPr>
            <a:r>
              <a:rPr lang="pt-BR" sz="2400" dirty="0" smtClean="0">
                <a:solidFill>
                  <a:srgbClr val="000000"/>
                </a:solidFill>
              </a:rPr>
              <a:t>Educação e Desenvolvimento Humano</a:t>
            </a:r>
          </a:p>
          <a:p>
            <a:pPr marL="1257300" lvl="2" indent="-342900" algn="just">
              <a:spcAft>
                <a:spcPts val="600"/>
              </a:spcAft>
              <a:buFont typeface="Wingdings" charset="2"/>
              <a:buChar char="ü"/>
            </a:pPr>
            <a:r>
              <a:rPr lang="pt-BR" sz="2400" dirty="0" smtClean="0">
                <a:solidFill>
                  <a:srgbClr val="000000"/>
                </a:solidFill>
              </a:rPr>
              <a:t>Governo integrado, eficiente e eficaz</a:t>
            </a:r>
          </a:p>
          <a:p>
            <a:pPr marL="1257300" lvl="2" indent="-342900" algn="just">
              <a:spcAft>
                <a:spcPts val="600"/>
              </a:spcAft>
              <a:buFont typeface="Wingdings" charset="2"/>
              <a:buChar char="ü"/>
            </a:pPr>
            <a:r>
              <a:rPr lang="pt-BR" sz="2400" dirty="0" smtClean="0">
                <a:solidFill>
                  <a:srgbClr val="000000"/>
                </a:solidFill>
              </a:rPr>
              <a:t>Identidade Mineira</a:t>
            </a:r>
          </a:p>
          <a:p>
            <a:pPr marL="1257300" lvl="2" indent="-342900" algn="just">
              <a:spcAft>
                <a:spcPts val="600"/>
              </a:spcAft>
              <a:buFont typeface="Wingdings" charset="2"/>
              <a:buChar char="ü"/>
            </a:pPr>
            <a:r>
              <a:rPr lang="pt-BR" sz="2400" dirty="0" smtClean="0">
                <a:solidFill>
                  <a:srgbClr val="000000"/>
                </a:solidFill>
              </a:rPr>
              <a:t>Infraestrutura</a:t>
            </a:r>
          </a:p>
          <a:p>
            <a:pPr algn="just">
              <a:lnSpc>
                <a:spcPct val="100000"/>
              </a:lnSpc>
            </a:pPr>
            <a:endParaRPr lang="pt-BR" sz="2400" dirty="0">
              <a:solidFill>
                <a:srgbClr val="000000"/>
              </a:solidFill>
            </a:endParaRPr>
          </a:p>
          <a:p>
            <a:pPr algn="just">
              <a:lnSpc>
                <a:spcPct val="100000"/>
              </a:lnSpc>
            </a:pPr>
            <a:endParaRPr dirty="0"/>
          </a:p>
        </p:txBody>
      </p:sp>
    </p:spTree>
    <p:extLst>
      <p:ext uri="{BB962C8B-B14F-4D97-AF65-F5344CB8AC3E}">
        <p14:creationId xmlns:p14="http://schemas.microsoft.com/office/powerpoint/2010/main" val="467063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1043640" y="188640"/>
            <a:ext cx="7272360" cy="577800"/>
          </a:xfrm>
          <a:prstGeom prst="rect">
            <a:avLst/>
          </a:prstGeom>
          <a:noFill/>
          <a:ln w="9360">
            <a:noFill/>
          </a:ln>
        </p:spPr>
        <p:txBody>
          <a:bodyPr lIns="90000" tIns="45000" rIns="90000" bIns="45000"/>
          <a:lstStyle/>
          <a:p>
            <a:pPr algn="ctr">
              <a:lnSpc>
                <a:spcPct val="100000"/>
              </a:lnSpc>
            </a:pPr>
            <a:r>
              <a:rPr lang="pt-BR" sz="2800" dirty="0" smtClean="0">
                <a:solidFill>
                  <a:srgbClr val="464653"/>
                </a:solidFill>
                <a:latin typeface="Arial"/>
              </a:rPr>
              <a:t>Politicas Públicas</a:t>
            </a:r>
            <a:endParaRPr lang="pt-BR" sz="2800" dirty="0"/>
          </a:p>
        </p:txBody>
      </p:sp>
      <p:sp>
        <p:nvSpPr>
          <p:cNvPr id="296" name="CustomShape 2"/>
          <p:cNvSpPr/>
          <p:nvPr/>
        </p:nvSpPr>
        <p:spPr>
          <a:xfrm>
            <a:off x="1219320" y="762120"/>
            <a:ext cx="2590560" cy="456840"/>
          </a:xfrm>
          <a:prstGeom prst="rect">
            <a:avLst/>
          </a:prstGeom>
          <a:noFill/>
          <a:ln w="12600">
            <a:noFill/>
          </a:ln>
        </p:spPr>
      </p:sp>
      <p:sp>
        <p:nvSpPr>
          <p:cNvPr id="297" name="CustomShape 3"/>
          <p:cNvSpPr/>
          <p:nvPr/>
        </p:nvSpPr>
        <p:spPr>
          <a:xfrm>
            <a:off x="603360" y="762120"/>
            <a:ext cx="1371240" cy="396360"/>
          </a:xfrm>
          <a:prstGeom prst="rect">
            <a:avLst/>
          </a:prstGeom>
          <a:noFill/>
          <a:ln w="9360">
            <a:noFill/>
          </a:ln>
        </p:spPr>
      </p:sp>
      <p:sp>
        <p:nvSpPr>
          <p:cNvPr id="298" name="CustomShape 4"/>
          <p:cNvSpPr/>
          <p:nvPr/>
        </p:nvSpPr>
        <p:spPr>
          <a:xfrm>
            <a:off x="1164820" y="3106176"/>
            <a:ext cx="3352320" cy="1066320"/>
          </a:xfrm>
          <a:prstGeom prst="ellipse">
            <a:avLst/>
          </a:prstGeom>
          <a:solidFill>
            <a:srgbClr val="727CA3"/>
          </a:solidFill>
          <a:ln w="76320">
            <a:solidFill>
              <a:srgbClr val="FF0000"/>
            </a:solidFill>
            <a:round/>
          </a:ln>
        </p:spPr>
        <p:txBody>
          <a:bodyPr wrap="none" lIns="90000" tIns="45000" rIns="90000" bIns="45000" anchor="ctr"/>
          <a:lstStyle/>
          <a:p>
            <a:pPr algn="ctr">
              <a:lnSpc>
                <a:spcPct val="100000"/>
              </a:lnSpc>
            </a:pPr>
            <a:r>
              <a:rPr lang="pt-BR" sz="2400" b="1" dirty="0">
                <a:solidFill>
                  <a:srgbClr val="CC0000"/>
                </a:solidFill>
              </a:rPr>
              <a:t>Agenda governamental</a:t>
            </a:r>
            <a:endParaRPr dirty="0"/>
          </a:p>
        </p:txBody>
      </p:sp>
      <p:sp>
        <p:nvSpPr>
          <p:cNvPr id="299" name="CustomShape 5"/>
          <p:cNvSpPr/>
          <p:nvPr/>
        </p:nvSpPr>
        <p:spPr>
          <a:xfrm>
            <a:off x="1403648" y="4919952"/>
            <a:ext cx="3352320" cy="1066320"/>
          </a:xfrm>
          <a:prstGeom prst="ellipse">
            <a:avLst/>
          </a:prstGeom>
          <a:solidFill>
            <a:srgbClr val="727CA3"/>
          </a:solidFill>
          <a:ln w="76320">
            <a:solidFill>
              <a:srgbClr val="FF0000"/>
            </a:solidFill>
            <a:round/>
          </a:ln>
        </p:spPr>
        <p:txBody>
          <a:bodyPr wrap="none" lIns="90000" tIns="45000" rIns="90000" bIns="45000" anchor="ctr"/>
          <a:lstStyle/>
          <a:p>
            <a:pPr algn="ctr">
              <a:lnSpc>
                <a:spcPct val="100000"/>
              </a:lnSpc>
            </a:pPr>
            <a:r>
              <a:rPr lang="pt-BR" sz="2400" b="1" dirty="0">
                <a:solidFill>
                  <a:srgbClr val="CC0000"/>
                </a:solidFill>
              </a:rPr>
              <a:t>Problema político</a:t>
            </a:r>
            <a:endParaRPr dirty="0"/>
          </a:p>
        </p:txBody>
      </p:sp>
      <p:sp>
        <p:nvSpPr>
          <p:cNvPr id="300" name="CustomShape 6"/>
          <p:cNvSpPr/>
          <p:nvPr/>
        </p:nvSpPr>
        <p:spPr>
          <a:xfrm>
            <a:off x="1136520" y="1295280"/>
            <a:ext cx="3352320" cy="1066320"/>
          </a:xfrm>
          <a:prstGeom prst="ellipse">
            <a:avLst/>
          </a:prstGeom>
          <a:solidFill>
            <a:srgbClr val="727CA3"/>
          </a:solidFill>
          <a:ln w="76320">
            <a:solidFill>
              <a:srgbClr val="FF0000"/>
            </a:solidFill>
            <a:round/>
          </a:ln>
        </p:spPr>
        <p:txBody>
          <a:bodyPr wrap="none" lIns="90000" tIns="45000" rIns="90000" bIns="45000" anchor="ctr"/>
          <a:lstStyle/>
          <a:p>
            <a:pPr algn="ctr">
              <a:lnSpc>
                <a:spcPct val="100000"/>
              </a:lnSpc>
            </a:pPr>
            <a:r>
              <a:rPr lang="pt-BR" sz="2400" b="1" dirty="0">
                <a:solidFill>
                  <a:srgbClr val="CC0000"/>
                </a:solidFill>
              </a:rPr>
              <a:t>Estado de Coisas</a:t>
            </a:r>
            <a:endParaRPr dirty="0"/>
          </a:p>
        </p:txBody>
      </p:sp>
      <p:sp>
        <p:nvSpPr>
          <p:cNvPr id="301" name="CustomShape 7"/>
          <p:cNvSpPr/>
          <p:nvPr/>
        </p:nvSpPr>
        <p:spPr>
          <a:xfrm>
            <a:off x="146160" y="1828800"/>
            <a:ext cx="825440" cy="2209320"/>
          </a:xfrm>
          <a:prstGeom prst="curvedRightArrow">
            <a:avLst>
              <a:gd name="adj1" fmla="val 44615"/>
              <a:gd name="adj2" fmla="val 89231"/>
              <a:gd name="adj3" fmla="val 33333"/>
            </a:avLst>
          </a:prstGeom>
          <a:solidFill>
            <a:srgbClr val="00FFFF"/>
          </a:solidFill>
          <a:ln w="12600">
            <a:solidFill>
              <a:srgbClr val="000000"/>
            </a:solidFill>
            <a:miter/>
          </a:ln>
        </p:spPr>
      </p:sp>
      <p:sp>
        <p:nvSpPr>
          <p:cNvPr id="302" name="CustomShape 8"/>
          <p:cNvSpPr/>
          <p:nvPr/>
        </p:nvSpPr>
        <p:spPr>
          <a:xfrm>
            <a:off x="426940" y="4081512"/>
            <a:ext cx="914040" cy="1904760"/>
          </a:xfrm>
          <a:prstGeom prst="curvedRightArrow">
            <a:avLst>
              <a:gd name="adj1" fmla="val 41667"/>
              <a:gd name="adj2" fmla="val 83333"/>
              <a:gd name="adj3" fmla="val 33333"/>
            </a:avLst>
          </a:prstGeom>
          <a:solidFill>
            <a:srgbClr val="00FFFF"/>
          </a:solidFill>
          <a:ln w="12600">
            <a:solidFill>
              <a:srgbClr val="000000"/>
            </a:solidFill>
            <a:miter/>
          </a:ln>
        </p:spPr>
      </p:sp>
      <p:sp>
        <p:nvSpPr>
          <p:cNvPr id="303" name="CustomShape 9"/>
          <p:cNvSpPr/>
          <p:nvPr/>
        </p:nvSpPr>
        <p:spPr>
          <a:xfrm>
            <a:off x="4860032" y="1381680"/>
            <a:ext cx="456840" cy="4495320"/>
          </a:xfrm>
          <a:prstGeom prst="rightBrace">
            <a:avLst>
              <a:gd name="adj1" fmla="val 81944"/>
              <a:gd name="adj2" fmla="val 50000"/>
            </a:avLst>
          </a:prstGeom>
          <a:noFill/>
          <a:ln w="44280">
            <a:solidFill>
              <a:srgbClr val="FF6600"/>
            </a:solidFill>
            <a:round/>
          </a:ln>
        </p:spPr>
      </p:sp>
      <p:sp>
        <p:nvSpPr>
          <p:cNvPr id="304" name="CustomShape 10"/>
          <p:cNvSpPr/>
          <p:nvPr/>
        </p:nvSpPr>
        <p:spPr>
          <a:xfrm>
            <a:off x="5316512" y="1153520"/>
            <a:ext cx="3820648" cy="4647960"/>
          </a:xfrm>
          <a:prstGeom prst="rect">
            <a:avLst/>
          </a:prstGeom>
          <a:noFill/>
          <a:ln w="12600">
            <a:noFill/>
          </a:ln>
        </p:spPr>
        <p:txBody>
          <a:bodyPr wrap="none" lIns="90000" tIns="45000" rIns="90000" bIns="45000" anchor="ctr"/>
          <a:lstStyle/>
          <a:p>
            <a:pPr>
              <a:lnSpc>
                <a:spcPct val="100000"/>
              </a:lnSpc>
              <a:buFont typeface="StarSymbol"/>
              <a:buChar char=""/>
            </a:pPr>
            <a:r>
              <a:rPr lang="pt-BR" b="1" dirty="0" smtClean="0">
                <a:solidFill>
                  <a:srgbClr val="000000"/>
                </a:solidFill>
              </a:rPr>
              <a:t>Legitimidade do governo </a:t>
            </a:r>
          </a:p>
          <a:p>
            <a:pPr>
              <a:lnSpc>
                <a:spcPct val="100000"/>
              </a:lnSpc>
            </a:pPr>
            <a:r>
              <a:rPr lang="pt-BR" b="1" dirty="0" smtClean="0">
                <a:solidFill>
                  <a:srgbClr val="000000"/>
                </a:solidFill>
              </a:rPr>
              <a:t>para fazer escolhas</a:t>
            </a:r>
          </a:p>
          <a:p>
            <a:pPr>
              <a:lnSpc>
                <a:spcPct val="100000"/>
              </a:lnSpc>
            </a:pPr>
            <a:endParaRPr dirty="0"/>
          </a:p>
          <a:p>
            <a:pPr>
              <a:lnSpc>
                <a:spcPct val="100000"/>
              </a:lnSpc>
              <a:buFont typeface="StarSymbol"/>
              <a:buChar char=""/>
            </a:pPr>
            <a:r>
              <a:rPr lang="pt-BR" b="1" dirty="0" smtClean="0">
                <a:solidFill>
                  <a:srgbClr val="000000"/>
                </a:solidFill>
              </a:rPr>
              <a:t>Demandas sociais</a:t>
            </a:r>
          </a:p>
          <a:p>
            <a:pPr>
              <a:lnSpc>
                <a:spcPct val="100000"/>
              </a:lnSpc>
            </a:pPr>
            <a:endParaRPr lang="pt-BR" b="1" dirty="0" smtClean="0">
              <a:solidFill>
                <a:srgbClr val="000000"/>
              </a:solidFill>
            </a:endParaRPr>
          </a:p>
          <a:p>
            <a:pPr>
              <a:lnSpc>
                <a:spcPct val="100000"/>
              </a:lnSpc>
              <a:buFont typeface="StarSymbol"/>
              <a:buChar char=""/>
            </a:pPr>
            <a:r>
              <a:rPr lang="pt-BR" b="1" dirty="0" smtClean="0">
                <a:solidFill>
                  <a:srgbClr val="000000"/>
                </a:solidFill>
              </a:rPr>
              <a:t> Disputas políticas;</a:t>
            </a:r>
            <a:endParaRPr dirty="0"/>
          </a:p>
          <a:p>
            <a:pPr>
              <a:lnSpc>
                <a:spcPct val="100000"/>
              </a:lnSpc>
            </a:pPr>
            <a:endParaRPr dirty="0"/>
          </a:p>
          <a:p>
            <a:pPr>
              <a:lnSpc>
                <a:spcPct val="100000"/>
              </a:lnSpc>
              <a:buFont typeface="StarSymbol"/>
              <a:buChar char=""/>
            </a:pPr>
            <a:r>
              <a:rPr lang="pt-BR" b="1" dirty="0" smtClean="0">
                <a:solidFill>
                  <a:srgbClr val="000000"/>
                </a:solidFill>
              </a:rPr>
              <a:t> Crises,</a:t>
            </a:r>
            <a:r>
              <a:rPr lang="pt-BR" dirty="0"/>
              <a:t> </a:t>
            </a:r>
            <a:r>
              <a:rPr lang="pt-BR" b="1" dirty="0" smtClean="0">
                <a:solidFill>
                  <a:srgbClr val="000000"/>
                </a:solidFill>
              </a:rPr>
              <a:t>calamidades </a:t>
            </a:r>
            <a:r>
              <a:rPr lang="pt-BR" b="1" dirty="0">
                <a:solidFill>
                  <a:srgbClr val="000000"/>
                </a:solidFill>
              </a:rPr>
              <a:t>ou</a:t>
            </a:r>
            <a:endParaRPr dirty="0"/>
          </a:p>
          <a:p>
            <a:pPr>
              <a:lnSpc>
                <a:spcPct val="100000"/>
              </a:lnSpc>
            </a:pPr>
            <a:r>
              <a:rPr lang="pt-BR" b="1" dirty="0" smtClean="0">
                <a:solidFill>
                  <a:srgbClr val="000000"/>
                </a:solidFill>
              </a:rPr>
              <a:t>catástrofes</a:t>
            </a:r>
            <a:r>
              <a:rPr lang="pt-BR" dirty="0" smtClean="0">
                <a:solidFill>
                  <a:srgbClr val="000000"/>
                </a:solidFill>
              </a:rPr>
              <a:t>;</a:t>
            </a:r>
            <a:endParaRPr dirty="0"/>
          </a:p>
          <a:p>
            <a:pPr>
              <a:lnSpc>
                <a:spcPct val="100000"/>
              </a:lnSpc>
            </a:pPr>
            <a:endParaRPr dirty="0"/>
          </a:p>
          <a:p>
            <a:pPr>
              <a:lnSpc>
                <a:spcPct val="100000"/>
              </a:lnSpc>
              <a:buFont typeface="StarSymbol"/>
              <a:buChar char=""/>
            </a:pPr>
            <a:r>
              <a:rPr lang="pt-BR" b="1" dirty="0" smtClean="0">
                <a:solidFill>
                  <a:srgbClr val="000000"/>
                </a:solidFill>
              </a:rPr>
              <a:t> Acordos entre grupos </a:t>
            </a:r>
          </a:p>
          <a:p>
            <a:pPr>
              <a:lnSpc>
                <a:spcPct val="100000"/>
              </a:lnSpc>
            </a:pPr>
            <a:r>
              <a:rPr lang="pt-BR" b="1" dirty="0" smtClean="0">
                <a:solidFill>
                  <a:srgbClr val="000000"/>
                </a:solidFill>
              </a:rPr>
              <a:t>de interesse.</a:t>
            </a:r>
            <a:endParaRPr dirty="0"/>
          </a:p>
          <a:p>
            <a:pPr>
              <a:lnSpc>
                <a:spcPct val="100000"/>
              </a:lnSpc>
            </a:pPr>
            <a:endParaRPr dirty="0"/>
          </a:p>
        </p:txBody>
      </p:sp>
      <p:sp>
        <p:nvSpPr>
          <p:cNvPr id="305" name="CustomShape 11"/>
          <p:cNvSpPr/>
          <p:nvPr/>
        </p:nvSpPr>
        <p:spPr>
          <a:xfrm>
            <a:off x="8623720" y="4996272"/>
            <a:ext cx="304560" cy="456840"/>
          </a:xfrm>
          <a:prstGeom prst="downArrow">
            <a:avLst>
              <a:gd name="adj1" fmla="val 50000"/>
              <a:gd name="adj2" fmla="val 37500"/>
            </a:avLst>
          </a:prstGeom>
          <a:solidFill>
            <a:srgbClr val="CC0000"/>
          </a:solidFill>
          <a:ln w="12600">
            <a:solidFill>
              <a:srgbClr val="000000"/>
            </a:solidFill>
            <a:miter/>
          </a:ln>
        </p:spPr>
      </p:sp>
      <p:sp>
        <p:nvSpPr>
          <p:cNvPr id="306" name="CustomShape 12"/>
          <p:cNvSpPr/>
          <p:nvPr/>
        </p:nvSpPr>
        <p:spPr>
          <a:xfrm>
            <a:off x="6470640" y="5585660"/>
            <a:ext cx="2666520" cy="431640"/>
          </a:xfrm>
          <a:prstGeom prst="rect">
            <a:avLst/>
          </a:prstGeom>
          <a:solidFill>
            <a:srgbClr val="727CA3"/>
          </a:solidFill>
          <a:ln w="12600">
            <a:solidFill>
              <a:srgbClr val="000000"/>
            </a:solidFill>
            <a:miter/>
          </a:ln>
        </p:spPr>
        <p:txBody>
          <a:bodyPr wrap="none" lIns="90000" tIns="45000" rIns="90000" bIns="45000" anchor="ctr"/>
          <a:lstStyle/>
          <a:p>
            <a:pPr algn="ctr">
              <a:lnSpc>
                <a:spcPct val="100000"/>
              </a:lnSpc>
            </a:pPr>
            <a:r>
              <a:rPr lang="pt-BR" sz="2400" b="1" dirty="0">
                <a:solidFill>
                  <a:srgbClr val="DDE9EC"/>
                </a:solidFill>
              </a:rPr>
              <a:t>PROGRAMA</a:t>
            </a:r>
            <a:endParaRPr dirty="0"/>
          </a:p>
        </p:txBody>
      </p:sp>
      <p:sp>
        <p:nvSpPr>
          <p:cNvPr id="307" name="CustomShape 13"/>
          <p:cNvSpPr/>
          <p:nvPr/>
        </p:nvSpPr>
        <p:spPr>
          <a:xfrm>
            <a:off x="1547640" y="908640"/>
            <a:ext cx="6120360" cy="821880"/>
          </a:xfrm>
          <a:prstGeom prst="rect">
            <a:avLst/>
          </a:prstGeom>
          <a:noFill/>
          <a:ln>
            <a:noFill/>
          </a:ln>
        </p:spPr>
        <p:txBody>
          <a:bodyPr lIns="90000" tIns="45000" rIns="90000" bIns="45000"/>
          <a:lstStyle/>
          <a:p>
            <a:pPr>
              <a:lnSpc>
                <a:spcPct val="100000"/>
              </a:lnSpc>
            </a:pPr>
            <a:endParaRPr/>
          </a:p>
          <a:p>
            <a:pPr>
              <a:lnSpc>
                <a:spcPct val="100000"/>
              </a:lnSpc>
            </a:pPr>
            <a:endParaRPr/>
          </a:p>
        </p:txBody>
      </p:sp>
    </p:spTree>
    <p:extLst>
      <p:ext uri="{BB962C8B-B14F-4D97-AF65-F5344CB8AC3E}">
        <p14:creationId xmlns:p14="http://schemas.microsoft.com/office/powerpoint/2010/main" val="1031094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just">
              <a:lnSpc>
                <a:spcPct val="100000"/>
              </a:lnSpc>
            </a:pPr>
            <a:r>
              <a:rPr lang="pt-BR" sz="2800" dirty="0" smtClean="0">
                <a:solidFill>
                  <a:srgbClr val="000000"/>
                </a:solidFill>
                <a:latin typeface="Arial" panose="020B0604020202020204" pitchFamily="34" charset="0"/>
                <a:cs typeface="Arial" panose="020B0604020202020204" pitchFamily="34" charset="0"/>
              </a:rPr>
              <a:t>Instrumentos do Processo </a:t>
            </a:r>
            <a:r>
              <a:rPr lang="pt-BR" sz="2800" dirty="0">
                <a:solidFill>
                  <a:srgbClr val="000000"/>
                </a:solidFill>
                <a:latin typeface="Arial" panose="020B0604020202020204" pitchFamily="34" charset="0"/>
                <a:cs typeface="Arial" panose="020B0604020202020204" pitchFamily="34" charset="0"/>
              </a:rPr>
              <a:t>O</a:t>
            </a:r>
            <a:r>
              <a:rPr lang="pt-BR" sz="2800" dirty="0" smtClean="0">
                <a:solidFill>
                  <a:srgbClr val="000000"/>
                </a:solidFill>
                <a:latin typeface="Arial" panose="020B0604020202020204" pitchFamily="34" charset="0"/>
                <a:cs typeface="Arial" panose="020B0604020202020204" pitchFamily="34" charset="0"/>
              </a:rPr>
              <a:t>rçamentário</a:t>
            </a:r>
            <a:endParaRPr lang="pt-BR" sz="2800" dirty="0">
              <a:latin typeface="Arial" panose="020B0604020202020204" pitchFamily="34" charset="0"/>
              <a:cs typeface="Arial" panose="020B0604020202020204" pitchFamily="34" charset="0"/>
            </a:endParaRPr>
          </a:p>
        </p:txBody>
      </p:sp>
      <p:sp>
        <p:nvSpPr>
          <p:cNvPr id="278" name="CustomShape 2"/>
          <p:cNvSpPr/>
          <p:nvPr/>
        </p:nvSpPr>
        <p:spPr>
          <a:xfrm>
            <a:off x="251520" y="1052640"/>
            <a:ext cx="8496944" cy="4896640"/>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611560" y="1070832"/>
            <a:ext cx="8136904" cy="923330"/>
          </a:xfrm>
          <a:prstGeom prst="rect">
            <a:avLst/>
          </a:prstGeom>
        </p:spPr>
        <p:txBody>
          <a:bodyPr wrap="square">
            <a:spAutoFit/>
          </a:bodyPr>
          <a:lstStyle/>
          <a:p>
            <a:endParaRPr lang="pt-BR" dirty="0" smtClean="0"/>
          </a:p>
          <a:p>
            <a:endParaRPr lang="pt-BR" dirty="0" smtClean="0"/>
          </a:p>
          <a:p>
            <a:endParaRPr lang="pt-BR" dirty="0"/>
          </a:p>
        </p:txBody>
      </p:sp>
      <p:sp>
        <p:nvSpPr>
          <p:cNvPr id="4" name="CaixaDeTexto 3"/>
          <p:cNvSpPr txBox="1"/>
          <p:nvPr/>
        </p:nvSpPr>
        <p:spPr>
          <a:xfrm>
            <a:off x="467544" y="980728"/>
            <a:ext cx="7992792" cy="5278368"/>
          </a:xfrm>
          <a:prstGeom prst="rect">
            <a:avLst/>
          </a:prstGeom>
          <a:noFill/>
        </p:spPr>
        <p:txBody>
          <a:bodyPr wrap="square" rtlCol="0">
            <a:spAutoFit/>
          </a:bodyPr>
          <a:lstStyle/>
          <a:p>
            <a:pPr>
              <a:spcAft>
                <a:spcPts val="600"/>
              </a:spcAft>
            </a:pPr>
            <a:r>
              <a:rPr lang="pt-BR" sz="2400" dirty="0" smtClean="0"/>
              <a:t>PPA - Planejamento de médio prazo</a:t>
            </a:r>
          </a:p>
          <a:p>
            <a:pPr lvl="1">
              <a:spcAft>
                <a:spcPts val="600"/>
              </a:spcAft>
            </a:pPr>
            <a:r>
              <a:rPr lang="pt-BR" sz="2400" dirty="0" smtClean="0"/>
              <a:t>• Perspectiva de resultados</a:t>
            </a:r>
          </a:p>
          <a:p>
            <a:pPr lvl="1">
              <a:spcAft>
                <a:spcPts val="600"/>
              </a:spcAft>
            </a:pPr>
            <a:r>
              <a:rPr lang="pt-BR" sz="2400" dirty="0" smtClean="0"/>
              <a:t>• Amplia a transparência da ação dos governantes</a:t>
            </a:r>
          </a:p>
          <a:p>
            <a:pPr lvl="1">
              <a:spcAft>
                <a:spcPts val="600"/>
              </a:spcAft>
            </a:pPr>
            <a:endParaRPr lang="pt-BR" sz="2400" dirty="0" smtClean="0"/>
          </a:p>
          <a:p>
            <a:pPr>
              <a:spcAft>
                <a:spcPts val="600"/>
              </a:spcAft>
            </a:pPr>
            <a:r>
              <a:rPr lang="pt-BR" sz="2400" dirty="0" smtClean="0"/>
              <a:t>LDO – Planejamento de curto prazo</a:t>
            </a:r>
          </a:p>
          <a:p>
            <a:pPr lvl="1">
              <a:spcAft>
                <a:spcPts val="600"/>
              </a:spcAft>
            </a:pPr>
            <a:r>
              <a:rPr lang="pt-BR" sz="2400" dirty="0" smtClean="0"/>
              <a:t>• Prioridades e metas da administração pública</a:t>
            </a:r>
          </a:p>
          <a:p>
            <a:pPr lvl="1">
              <a:spcAft>
                <a:spcPts val="600"/>
              </a:spcAft>
            </a:pPr>
            <a:r>
              <a:rPr lang="pt-BR" sz="2400" dirty="0" smtClean="0"/>
              <a:t>• Direciona e disciplina a elaboração orçamentária</a:t>
            </a:r>
          </a:p>
          <a:p>
            <a:pPr lvl="1">
              <a:spcAft>
                <a:spcPts val="600"/>
              </a:spcAft>
            </a:pPr>
            <a:endParaRPr lang="pt-BR" sz="2400" dirty="0" smtClean="0"/>
          </a:p>
          <a:p>
            <a:pPr>
              <a:spcAft>
                <a:spcPts val="600"/>
              </a:spcAft>
            </a:pPr>
            <a:r>
              <a:rPr lang="pt-BR" sz="2400" dirty="0" smtClean="0"/>
              <a:t>LOA – Planejamento de curto prazo</a:t>
            </a:r>
          </a:p>
          <a:p>
            <a:pPr lvl="1">
              <a:spcAft>
                <a:spcPts val="600"/>
              </a:spcAft>
            </a:pPr>
            <a:r>
              <a:rPr lang="pt-BR" sz="2400" dirty="0" smtClean="0"/>
              <a:t>• Prevê receitas e gastos</a:t>
            </a:r>
          </a:p>
          <a:p>
            <a:pPr lvl="1">
              <a:spcAft>
                <a:spcPts val="600"/>
              </a:spcAft>
            </a:pPr>
            <a:r>
              <a:rPr lang="pt-BR" sz="2400" dirty="0" smtClean="0"/>
              <a:t>• Quantifica as ações planejadas</a:t>
            </a:r>
          </a:p>
          <a:p>
            <a:endParaRPr lang="pt-BR" dirty="0"/>
          </a:p>
        </p:txBody>
      </p:sp>
    </p:spTree>
    <p:extLst>
      <p:ext uri="{BB962C8B-B14F-4D97-AF65-F5344CB8AC3E}">
        <p14:creationId xmlns:p14="http://schemas.microsoft.com/office/powerpoint/2010/main" val="10206540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679836" y="1234376"/>
            <a:ext cx="7704856" cy="503616"/>
          </a:xfrm>
          <a:prstGeom prst="rect">
            <a:avLst/>
          </a:prstGeom>
        </p:spPr>
        <p:txBody>
          <a:bodyPr tIns="45000" rIns="90000" bIns="45000" anchor="b"/>
          <a:lstStyle/>
          <a:p>
            <a:pPr algn="ctr">
              <a:lnSpc>
                <a:spcPct val="120000"/>
              </a:lnSpc>
            </a:pPr>
            <a:endParaRPr sz="2000" b="1" dirty="0">
              <a:latin typeface="Arial Black"/>
            </a:endParaRPr>
          </a:p>
        </p:txBody>
      </p:sp>
      <p:sp>
        <p:nvSpPr>
          <p:cNvPr id="289" name="TextShape 2"/>
          <p:cNvSpPr txBox="1"/>
          <p:nvPr/>
        </p:nvSpPr>
        <p:spPr>
          <a:xfrm>
            <a:off x="273728" y="3882456"/>
            <a:ext cx="4370256" cy="504056"/>
          </a:xfrm>
          <a:prstGeom prst="rect">
            <a:avLst/>
          </a:prstGeom>
        </p:spPr>
        <p:txBody>
          <a:bodyPr tIns="45000" rIns="90000" bIns="45000" anchor="b"/>
          <a:lstStyle/>
          <a:p>
            <a:pP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lang="pt-BR" sz="2000" b="1" dirty="0" smtClean="0">
              <a:solidFill>
                <a:srgbClr val="003399"/>
              </a:solidFill>
              <a:latin typeface="Arial Black"/>
            </a:endParaRPr>
          </a:p>
          <a:p>
            <a:pPr algn="ctr">
              <a:lnSpc>
                <a:spcPct val="100000"/>
              </a:lnSpc>
            </a:pPr>
            <a:endParaRPr lang="pt-BR" sz="2000" b="1" dirty="0">
              <a:solidFill>
                <a:srgbClr val="003399"/>
              </a:solidFill>
              <a:latin typeface="Arial Black"/>
            </a:endParaRPr>
          </a:p>
          <a:p>
            <a:pPr algn="ctr">
              <a:lnSpc>
                <a:spcPct val="100000"/>
              </a:lnSpc>
            </a:pPr>
            <a:endParaRPr lang="pt-BR" sz="2000" b="1" dirty="0" smtClean="0">
              <a:solidFill>
                <a:srgbClr val="003399"/>
              </a:solidFill>
              <a:latin typeface="Arial Black"/>
            </a:endParaRPr>
          </a:p>
          <a:p>
            <a:pPr>
              <a:lnSpc>
                <a:spcPct val="100000"/>
              </a:lnSpc>
            </a:pPr>
            <a:endParaRPr dirty="0"/>
          </a:p>
        </p:txBody>
      </p:sp>
      <p:sp>
        <p:nvSpPr>
          <p:cNvPr id="290" name="TextShape 3"/>
          <p:cNvSpPr txBox="1"/>
          <p:nvPr/>
        </p:nvSpPr>
        <p:spPr>
          <a:xfrm>
            <a:off x="323528" y="1196752"/>
            <a:ext cx="8568952" cy="4464496"/>
          </a:xfrm>
          <a:prstGeom prst="rect">
            <a:avLst/>
          </a:prstGeom>
          <a:ln>
            <a:solidFill>
              <a:srgbClr val="329A66"/>
            </a:solidFill>
          </a:ln>
        </p:spPr>
        <p:txBody>
          <a:bodyPr lIns="90000" tIns="45000" rIns="90000" bIns="45000"/>
          <a:lstStyle/>
          <a:p>
            <a:pPr algn="just">
              <a:lnSpc>
                <a:spcPct val="150000"/>
              </a:lnSpc>
              <a:spcAft>
                <a:spcPts val="600"/>
              </a:spcAft>
            </a:pPr>
            <a:r>
              <a:rPr lang="pt-BR" sz="2400" dirty="0"/>
              <a:t>Plano </a:t>
            </a:r>
            <a:r>
              <a:rPr lang="pt-BR" sz="2400" dirty="0" smtClean="0"/>
              <a:t>Plurianual Governamental (PPAG)</a:t>
            </a:r>
            <a:r>
              <a:rPr lang="pt-BR" sz="2400" dirty="0"/>
              <a:t> </a:t>
            </a:r>
            <a:r>
              <a:rPr lang="pt-BR" sz="2400" dirty="0" smtClean="0"/>
              <a:t>- materializa  </a:t>
            </a:r>
            <a:r>
              <a:rPr lang="pt-BR" sz="2400" dirty="0"/>
              <a:t>as políticas </a:t>
            </a:r>
            <a:r>
              <a:rPr lang="pt-BR" sz="2400" dirty="0" smtClean="0"/>
              <a:t>públicas definidas no plano de longo prazo, traduzindo-as  em  </a:t>
            </a:r>
            <a:r>
              <a:rPr lang="pt-BR" sz="2400" dirty="0"/>
              <a:t>Programas </a:t>
            </a:r>
            <a:r>
              <a:rPr lang="pt-BR" sz="2400" dirty="0" smtClean="0"/>
              <a:t>para </a:t>
            </a:r>
            <a:r>
              <a:rPr lang="pt-BR" sz="2400" dirty="0"/>
              <a:t>serem executados </a:t>
            </a:r>
            <a:r>
              <a:rPr lang="pt-BR" sz="2400" dirty="0" smtClean="0"/>
              <a:t>em 4 anos, definindo</a:t>
            </a:r>
            <a:r>
              <a:rPr lang="pt-BR" sz="2400" dirty="0"/>
              <a:t> </a:t>
            </a:r>
            <a:r>
              <a:rPr lang="pt-BR" sz="2400" dirty="0" smtClean="0"/>
              <a:t>quantitativamente </a:t>
            </a:r>
            <a:r>
              <a:rPr lang="pt-BR" sz="2400" dirty="0"/>
              <a:t>recursos necessários a sua implementação. </a:t>
            </a:r>
            <a:r>
              <a:rPr lang="pt-BR" sz="2400" dirty="0" smtClean="0"/>
              <a:t>Assim, </a:t>
            </a:r>
            <a:r>
              <a:rPr lang="pt-BR" sz="2400" dirty="0"/>
              <a:t>no último </a:t>
            </a:r>
            <a:r>
              <a:rPr lang="pt-BR" sz="2400" dirty="0" smtClean="0"/>
              <a:t>PPAG, já foram </a:t>
            </a:r>
            <a:r>
              <a:rPr lang="pt-BR" sz="2400" dirty="0"/>
              <a:t>definidos os limites de programação para 2014, 2015, 2016 e 2017.</a:t>
            </a:r>
          </a:p>
          <a:p>
            <a:pPr algn="just">
              <a:lnSpc>
                <a:spcPct val="150000"/>
              </a:lnSpc>
              <a:spcAft>
                <a:spcPts val="600"/>
              </a:spcAft>
            </a:pPr>
            <a:endParaRPr lang="pt-BR" sz="2400" dirty="0" smtClean="0"/>
          </a:p>
          <a:p>
            <a:pPr algn="r"/>
            <a:r>
              <a:rPr lang="pt-BR" sz="2400" dirty="0" smtClean="0"/>
              <a:t>(Princípio da continuidade </a:t>
            </a:r>
            <a:r>
              <a:rPr lang="pt-BR" sz="2400" dirty="0"/>
              <a:t>administrativa</a:t>
            </a:r>
            <a:r>
              <a:rPr lang="pt-BR" sz="2400" b="1" dirty="0"/>
              <a:t>)</a:t>
            </a:r>
            <a:endParaRPr sz="2400" b="1" dirty="0"/>
          </a:p>
        </p:txBody>
      </p:sp>
      <p:sp>
        <p:nvSpPr>
          <p:cNvPr id="291" name="TextShape 4"/>
          <p:cNvSpPr txBox="1"/>
          <p:nvPr/>
        </p:nvSpPr>
        <p:spPr>
          <a:xfrm>
            <a:off x="5090760" y="1196752"/>
            <a:ext cx="4466600" cy="5040560"/>
          </a:xfrm>
          <a:prstGeom prst="rect">
            <a:avLst/>
          </a:prstGeom>
        </p:spPr>
        <p:txBody>
          <a:bodyPr lIns="90000" tIns="45000" rIns="90000" bIns="45000"/>
          <a:lstStyle/>
          <a:p>
            <a:pPr>
              <a:lnSpc>
                <a:spcPct val="100000"/>
              </a:lnSpc>
            </a:pPr>
            <a:endParaRPr dirty="0"/>
          </a:p>
        </p:txBody>
      </p:sp>
      <p:sp>
        <p:nvSpPr>
          <p:cNvPr id="292" name="TextShape 5"/>
          <p:cNvSpPr txBox="1"/>
          <p:nvPr/>
        </p:nvSpPr>
        <p:spPr>
          <a:xfrm>
            <a:off x="395640" y="188640"/>
            <a:ext cx="8568720" cy="575640"/>
          </a:xfrm>
          <a:prstGeom prst="rect">
            <a:avLst/>
          </a:prstGeom>
        </p:spPr>
        <p:txBody>
          <a:bodyPr lIns="90000" tIns="45000" rIns="90000" bIns="45000"/>
          <a:lstStyle/>
          <a:p>
            <a:pPr algn="ctr">
              <a:lnSpc>
                <a:spcPct val="100000"/>
              </a:lnSpc>
            </a:pPr>
            <a:r>
              <a:rPr lang="pt-BR" sz="2800" dirty="0" smtClean="0">
                <a:solidFill>
                  <a:srgbClr val="464653"/>
                </a:solidFill>
                <a:latin typeface="+mj-lt"/>
              </a:rPr>
              <a:t>Instrumento de Planejamento – Médio Prazo</a:t>
            </a:r>
            <a:endParaRPr lang="pt-BR" sz="2800" dirty="0">
              <a:latin typeface="+mj-lt"/>
            </a:endParaRPr>
          </a:p>
        </p:txBody>
      </p:sp>
    </p:spTree>
    <p:extLst>
      <p:ext uri="{BB962C8B-B14F-4D97-AF65-F5344CB8AC3E}">
        <p14:creationId xmlns:p14="http://schemas.microsoft.com/office/powerpoint/2010/main" val="2285484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2"/>
          <p:cNvSpPr txBox="1"/>
          <p:nvPr/>
        </p:nvSpPr>
        <p:spPr>
          <a:xfrm>
            <a:off x="831032" y="1124744"/>
            <a:ext cx="7344816" cy="504056"/>
          </a:xfrm>
          <a:prstGeom prst="rect">
            <a:avLst/>
          </a:prstGeom>
        </p:spPr>
        <p:txBody>
          <a:bodyPr tIns="45000" rIns="90000" bIns="45000" anchor="b"/>
          <a:lstStyle/>
          <a:p>
            <a:pP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lang="pt-BR" sz="2000" b="1" dirty="0" smtClean="0">
              <a:solidFill>
                <a:srgbClr val="003399"/>
              </a:solidFill>
              <a:latin typeface="Arial Black"/>
            </a:endParaRPr>
          </a:p>
          <a:p>
            <a:pPr algn="ctr">
              <a:lnSpc>
                <a:spcPct val="100000"/>
              </a:lnSpc>
            </a:pPr>
            <a:endParaRPr lang="pt-BR" sz="2000" b="1" dirty="0">
              <a:solidFill>
                <a:srgbClr val="003399"/>
              </a:solidFill>
              <a:latin typeface="Arial Black"/>
            </a:endParaRPr>
          </a:p>
          <a:p>
            <a:pPr algn="ctr">
              <a:lnSpc>
                <a:spcPct val="100000"/>
              </a:lnSpc>
            </a:pPr>
            <a:endParaRPr lang="pt-BR" sz="2000" b="1" dirty="0" smtClean="0">
              <a:solidFill>
                <a:srgbClr val="003399"/>
              </a:solidFill>
              <a:latin typeface="Arial Black"/>
            </a:endParaRPr>
          </a:p>
          <a:p>
            <a:pPr>
              <a:lnSpc>
                <a:spcPct val="100000"/>
              </a:lnSpc>
            </a:pPr>
            <a:endParaRPr dirty="0"/>
          </a:p>
        </p:txBody>
      </p:sp>
      <p:sp>
        <p:nvSpPr>
          <p:cNvPr id="290" name="TextShape 3"/>
          <p:cNvSpPr txBox="1"/>
          <p:nvPr/>
        </p:nvSpPr>
        <p:spPr>
          <a:xfrm>
            <a:off x="323528" y="1520948"/>
            <a:ext cx="5279992" cy="4177016"/>
          </a:xfrm>
          <a:prstGeom prst="rect">
            <a:avLst/>
          </a:prstGeom>
        </p:spPr>
        <p:txBody>
          <a:bodyPr lIns="90000" tIns="45000" rIns="90000" bIns="45000"/>
          <a:lstStyle/>
          <a:p>
            <a:endParaRPr dirty="0">
              <a:solidFill>
                <a:schemeClr val="accent6">
                  <a:lumMod val="75000"/>
                </a:schemeClr>
              </a:solidFill>
            </a:endParaRPr>
          </a:p>
        </p:txBody>
      </p:sp>
      <p:sp>
        <p:nvSpPr>
          <p:cNvPr id="291" name="TextShape 4"/>
          <p:cNvSpPr txBox="1"/>
          <p:nvPr/>
        </p:nvSpPr>
        <p:spPr>
          <a:xfrm>
            <a:off x="400368" y="4073692"/>
            <a:ext cx="8186764" cy="3248544"/>
          </a:xfrm>
          <a:prstGeom prst="rect">
            <a:avLst/>
          </a:prstGeom>
        </p:spPr>
        <p:txBody>
          <a:bodyPr lIns="90000" tIns="45000" rIns="90000" bIns="45000"/>
          <a:lstStyle/>
          <a:p>
            <a:pPr>
              <a:lnSpc>
                <a:spcPct val="100000"/>
              </a:lnSpc>
            </a:pPr>
            <a:endParaRPr dirty="0"/>
          </a:p>
        </p:txBody>
      </p:sp>
      <p:sp>
        <p:nvSpPr>
          <p:cNvPr id="2" name="CaixaDeTexto 1"/>
          <p:cNvSpPr txBox="1"/>
          <p:nvPr/>
        </p:nvSpPr>
        <p:spPr>
          <a:xfrm>
            <a:off x="251520" y="1340768"/>
            <a:ext cx="8568952" cy="4832092"/>
          </a:xfrm>
          <a:prstGeom prst="rect">
            <a:avLst/>
          </a:prstGeom>
          <a:noFill/>
          <a:ln>
            <a:solidFill>
              <a:srgbClr val="329A66"/>
            </a:solidFill>
          </a:ln>
        </p:spPr>
        <p:txBody>
          <a:bodyPr wrap="square" rtlCol="0">
            <a:spAutoFit/>
          </a:bodyPr>
          <a:lstStyle/>
          <a:p>
            <a:pPr algn="just"/>
            <a:r>
              <a:rPr lang="pt-BR" sz="2400" u="sng" dirty="0" smtClean="0">
                <a:latin typeface="Arial"/>
              </a:rPr>
              <a:t>Lei </a:t>
            </a:r>
            <a:r>
              <a:rPr lang="pt-BR" sz="2400" u="sng" dirty="0">
                <a:latin typeface="Arial"/>
              </a:rPr>
              <a:t>de Diretrizes </a:t>
            </a:r>
            <a:r>
              <a:rPr lang="pt-BR" sz="2400" u="sng" dirty="0" smtClean="0">
                <a:latin typeface="Arial"/>
              </a:rPr>
              <a:t>Orçamentárias</a:t>
            </a:r>
            <a:r>
              <a:rPr lang="pt-BR" sz="2400" u="sng" dirty="0">
                <a:latin typeface="Arial"/>
              </a:rPr>
              <a:t> </a:t>
            </a:r>
            <a:r>
              <a:rPr lang="pt-BR" sz="2400" dirty="0" smtClean="0">
                <a:latin typeface="Arial"/>
              </a:rPr>
              <a:t>- </a:t>
            </a:r>
            <a:r>
              <a:rPr lang="pt-BR" sz="2400" dirty="0">
                <a:latin typeface="Arial"/>
              </a:rPr>
              <a:t>formula </a:t>
            </a:r>
            <a:r>
              <a:rPr lang="pt-BR" sz="2400" dirty="0" smtClean="0">
                <a:latin typeface="Arial"/>
              </a:rPr>
              <a:t>diretrizes e estabelece metas e limites para a elaboração e a execução do orçamento do ano a seguir</a:t>
            </a:r>
          </a:p>
          <a:p>
            <a:pPr algn="just"/>
            <a:endParaRPr lang="pt-BR" sz="2400" u="sng" dirty="0" smtClean="0"/>
          </a:p>
          <a:p>
            <a:pPr algn="just"/>
            <a:r>
              <a:rPr lang="pt-BR" sz="2400" u="sng" dirty="0" smtClean="0"/>
              <a:t>Revisão </a:t>
            </a:r>
            <a:r>
              <a:rPr lang="pt-BR" sz="2400" u="sng" dirty="0"/>
              <a:t>anual do PPAG </a:t>
            </a:r>
            <a:r>
              <a:rPr lang="pt-BR" sz="2400" dirty="0"/>
              <a:t>– adequa estimativas </a:t>
            </a:r>
            <a:endParaRPr lang="pt-BR" sz="2400" dirty="0" smtClean="0"/>
          </a:p>
          <a:p>
            <a:pPr algn="just"/>
            <a:endParaRPr lang="pt-BR" sz="2400" u="sng" dirty="0"/>
          </a:p>
          <a:p>
            <a:pPr algn="just"/>
            <a:r>
              <a:rPr lang="pt-BR" sz="2400" u="sng" dirty="0" smtClean="0"/>
              <a:t>Lei </a:t>
            </a:r>
            <a:r>
              <a:rPr lang="pt-BR" sz="2400" u="sng" dirty="0"/>
              <a:t>de Orçamento Anual </a:t>
            </a:r>
            <a:r>
              <a:rPr lang="pt-BR" sz="2400" dirty="0"/>
              <a:t>- estabelece a ação do governo pelo período de um ano, traduzida em   Projetos /Atividades, com metas físicas e financeiras, em função da receita estimada pelos órgãos competentes</a:t>
            </a:r>
            <a:r>
              <a:rPr lang="pt-BR" sz="2600" b="1" dirty="0">
                <a:solidFill>
                  <a:schemeClr val="accent6">
                    <a:lumMod val="75000"/>
                  </a:schemeClr>
                </a:solidFill>
              </a:rPr>
              <a:t>.</a:t>
            </a:r>
          </a:p>
          <a:p>
            <a:pPr algn="just"/>
            <a:endParaRPr lang="pt-BR" sz="2400" dirty="0"/>
          </a:p>
          <a:p>
            <a:pPr algn="just"/>
            <a:endParaRPr lang="pt-BR" sz="2400" dirty="0" smtClean="0">
              <a:latin typeface="Arial"/>
            </a:endParaRPr>
          </a:p>
          <a:p>
            <a:endParaRPr lang="pt-BR" dirty="0"/>
          </a:p>
        </p:txBody>
      </p:sp>
      <p:sp>
        <p:nvSpPr>
          <p:cNvPr id="8" name="TextShape 5"/>
          <p:cNvSpPr txBox="1"/>
          <p:nvPr/>
        </p:nvSpPr>
        <p:spPr>
          <a:xfrm>
            <a:off x="395640" y="188640"/>
            <a:ext cx="8568720" cy="575640"/>
          </a:xfrm>
          <a:prstGeom prst="rect">
            <a:avLst/>
          </a:prstGeom>
        </p:spPr>
        <p:txBody>
          <a:bodyPr lIns="90000" tIns="45000" rIns="90000" bIns="45000"/>
          <a:lstStyle/>
          <a:p>
            <a:pPr algn="ctr">
              <a:lnSpc>
                <a:spcPct val="100000"/>
              </a:lnSpc>
            </a:pPr>
            <a:r>
              <a:rPr lang="pt-BR" sz="2800" dirty="0" smtClean="0">
                <a:solidFill>
                  <a:srgbClr val="464653"/>
                </a:solidFill>
                <a:latin typeface="+mj-lt"/>
              </a:rPr>
              <a:t>Instrumentos de Planejamento – Curto Prazo</a:t>
            </a:r>
            <a:endParaRPr lang="pt-BR" sz="2800" dirty="0">
              <a:latin typeface="+mj-lt"/>
            </a:endParaRPr>
          </a:p>
        </p:txBody>
      </p:sp>
    </p:spTree>
    <p:extLst>
      <p:ext uri="{BB962C8B-B14F-4D97-AF65-F5344CB8AC3E}">
        <p14:creationId xmlns:p14="http://schemas.microsoft.com/office/powerpoint/2010/main" val="3358433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just">
              <a:lnSpc>
                <a:spcPct val="100000"/>
              </a:lnSpc>
            </a:pPr>
            <a:endParaRPr dirty="0"/>
          </a:p>
        </p:txBody>
      </p:sp>
      <p:sp>
        <p:nvSpPr>
          <p:cNvPr id="278" name="CustomShape 2"/>
          <p:cNvSpPr/>
          <p:nvPr/>
        </p:nvSpPr>
        <p:spPr>
          <a:xfrm>
            <a:off x="251520" y="1052640"/>
            <a:ext cx="8640840" cy="4824632"/>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630600" y="1532497"/>
            <a:ext cx="8136904" cy="923330"/>
          </a:xfrm>
          <a:prstGeom prst="rect">
            <a:avLst/>
          </a:prstGeom>
        </p:spPr>
        <p:txBody>
          <a:bodyPr wrap="square">
            <a:spAutoFit/>
          </a:bodyPr>
          <a:lstStyle/>
          <a:p>
            <a:endParaRPr lang="pt-BR" dirty="0" smtClean="0"/>
          </a:p>
          <a:p>
            <a:endParaRPr lang="pt-BR" dirty="0" smtClean="0"/>
          </a:p>
          <a:p>
            <a:endParaRPr lang="pt-BR" dirty="0"/>
          </a:p>
        </p:txBody>
      </p:sp>
      <p:sp>
        <p:nvSpPr>
          <p:cNvPr id="3" name="Retângulo 2"/>
          <p:cNvSpPr/>
          <p:nvPr/>
        </p:nvSpPr>
        <p:spPr>
          <a:xfrm>
            <a:off x="2627784" y="3068960"/>
            <a:ext cx="3744416" cy="1384995"/>
          </a:xfrm>
          <a:prstGeom prst="rect">
            <a:avLst/>
          </a:prstGeom>
        </p:spPr>
        <p:txBody>
          <a:bodyPr wrap="square">
            <a:spAutoFit/>
          </a:bodyPr>
          <a:lstStyle/>
          <a:p>
            <a:pPr algn="ctr"/>
            <a:r>
              <a:rPr lang="pt-BR" sz="2400" dirty="0" smtClean="0"/>
              <a:t>LEICE MARIA GARCIA</a:t>
            </a:r>
          </a:p>
          <a:p>
            <a:pPr algn="ctr"/>
            <a:r>
              <a:rPr lang="pt-BR" sz="2400" dirty="0" smtClean="0"/>
              <a:t>AFC/CGU </a:t>
            </a:r>
          </a:p>
          <a:p>
            <a:pPr algn="ctr"/>
            <a:endParaRPr lang="pt-BR" dirty="0"/>
          </a:p>
          <a:p>
            <a:pPr algn="ctr"/>
            <a:endParaRPr lang="pt-BR" dirty="0"/>
          </a:p>
        </p:txBody>
      </p:sp>
      <p:sp>
        <p:nvSpPr>
          <p:cNvPr id="5" name="Retângulo 4"/>
          <p:cNvSpPr/>
          <p:nvPr/>
        </p:nvSpPr>
        <p:spPr>
          <a:xfrm>
            <a:off x="1907704" y="188640"/>
            <a:ext cx="5779146" cy="523220"/>
          </a:xfrm>
          <a:prstGeom prst="rect">
            <a:avLst/>
          </a:prstGeom>
        </p:spPr>
        <p:txBody>
          <a:bodyPr wrap="none">
            <a:spAutoFit/>
          </a:bodyPr>
          <a:lstStyle/>
          <a:p>
            <a:pPr>
              <a:lnSpc>
                <a:spcPct val="100000"/>
              </a:lnSpc>
            </a:pPr>
            <a:r>
              <a:rPr lang="pt-BR" sz="2800" dirty="0" smtClean="0"/>
              <a:t>O </a:t>
            </a:r>
            <a:r>
              <a:rPr lang="pt-BR" sz="2800" dirty="0"/>
              <a:t>Processo Orçamentário e a LDO</a:t>
            </a:r>
          </a:p>
        </p:txBody>
      </p:sp>
      <p:sp>
        <p:nvSpPr>
          <p:cNvPr id="4" name="TextBox 3"/>
          <p:cNvSpPr txBox="1"/>
          <p:nvPr/>
        </p:nvSpPr>
        <p:spPr>
          <a:xfrm>
            <a:off x="4932040" y="5157192"/>
            <a:ext cx="3528392" cy="369332"/>
          </a:xfrm>
          <a:prstGeom prst="rect">
            <a:avLst/>
          </a:prstGeom>
          <a:noFill/>
        </p:spPr>
        <p:txBody>
          <a:bodyPr wrap="square" rtlCol="0">
            <a:spAutoFit/>
          </a:bodyPr>
          <a:lstStyle/>
          <a:p>
            <a:r>
              <a:rPr lang="en-US" dirty="0" smtClean="0"/>
              <a:t>Belo Horizonte, </a:t>
            </a:r>
            <a:r>
              <a:rPr lang="en-US" dirty="0" err="1"/>
              <a:t>M</a:t>
            </a:r>
            <a:r>
              <a:rPr lang="en-US" dirty="0" err="1" smtClean="0"/>
              <a:t>aio</a:t>
            </a:r>
            <a:r>
              <a:rPr lang="en-US" dirty="0" smtClean="0"/>
              <a:t>/2015</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extShape 1"/>
          <p:cNvSpPr txBox="1"/>
          <p:nvPr/>
        </p:nvSpPr>
        <p:spPr>
          <a:xfrm>
            <a:off x="536872" y="1190640"/>
            <a:ext cx="8424720" cy="4680000"/>
          </a:xfrm>
          <a:prstGeom prst="rect">
            <a:avLst/>
          </a:prstGeom>
        </p:spPr>
        <p:txBody>
          <a:bodyPr lIns="90000" tIns="45000" rIns="90000" bIns="45000"/>
          <a:lstStyle/>
          <a:p>
            <a:pPr>
              <a:lnSpc>
                <a:spcPct val="100000"/>
              </a:lnSpc>
            </a:pPr>
            <a:endParaRPr dirty="0"/>
          </a:p>
        </p:txBody>
      </p:sp>
      <p:sp>
        <p:nvSpPr>
          <p:cNvPr id="309" name="CustomShape 2"/>
          <p:cNvSpPr/>
          <p:nvPr/>
        </p:nvSpPr>
        <p:spPr>
          <a:xfrm>
            <a:off x="467640" y="188640"/>
            <a:ext cx="8208720" cy="516960"/>
          </a:xfrm>
          <a:prstGeom prst="rect">
            <a:avLst/>
          </a:prstGeom>
          <a:noFill/>
          <a:ln>
            <a:noFill/>
          </a:ln>
        </p:spPr>
        <p:txBody>
          <a:bodyPr lIns="90000" tIns="45000" rIns="90000" bIns="45000"/>
          <a:lstStyle/>
          <a:p>
            <a:pPr>
              <a:lnSpc>
                <a:spcPct val="100000"/>
              </a:lnSpc>
            </a:pPr>
            <a:r>
              <a:rPr lang="pt-BR" sz="2800" dirty="0" smtClean="0">
                <a:latin typeface="+mj-lt"/>
              </a:rPr>
              <a:t>Integração Planejamento, Orçamento e Gestão</a:t>
            </a:r>
            <a:endParaRPr sz="2800" dirty="0">
              <a:latin typeface="+mj-lt"/>
            </a:endParaRPr>
          </a:p>
        </p:txBody>
      </p:sp>
      <p:sp>
        <p:nvSpPr>
          <p:cNvPr id="2" name="Retângulo 1"/>
          <p:cNvSpPr/>
          <p:nvPr/>
        </p:nvSpPr>
        <p:spPr>
          <a:xfrm>
            <a:off x="251520" y="1395512"/>
            <a:ext cx="8568952" cy="4462760"/>
          </a:xfrm>
          <a:prstGeom prst="rect">
            <a:avLst/>
          </a:prstGeom>
          <a:ln>
            <a:solidFill>
              <a:srgbClr val="329A66"/>
            </a:solidFill>
          </a:ln>
        </p:spPr>
        <p:txBody>
          <a:bodyPr wrap="square">
            <a:spAutoFit/>
          </a:bodyPr>
          <a:lstStyle/>
          <a:p>
            <a:pPr algn="just">
              <a:spcAft>
                <a:spcPts val="600"/>
              </a:spcAft>
            </a:pPr>
            <a:r>
              <a:rPr lang="pt-BR" sz="2400" b="1" u="sng" dirty="0" smtClean="0"/>
              <a:t>PROGRAMA </a:t>
            </a:r>
            <a:r>
              <a:rPr lang="pt-BR" sz="2400" b="1" dirty="0" smtClean="0"/>
              <a:t> - </a:t>
            </a:r>
            <a:r>
              <a:rPr lang="pt-BR" sz="2400" dirty="0" smtClean="0"/>
              <a:t>Instrumento </a:t>
            </a:r>
            <a:r>
              <a:rPr lang="pt-BR" sz="2400" dirty="0"/>
              <a:t>de organização da ação </a:t>
            </a:r>
            <a:r>
              <a:rPr lang="pt-BR" sz="2400" dirty="0" smtClean="0"/>
              <a:t>governamental, voltando-se ao enfrentamento de problemas de interesse comum. </a:t>
            </a:r>
            <a:r>
              <a:rPr lang="pt-BR" sz="2400" dirty="0"/>
              <a:t>Cada </a:t>
            </a:r>
            <a:r>
              <a:rPr lang="pt-BR" sz="2400" dirty="0" smtClean="0"/>
              <a:t>Programa </a:t>
            </a:r>
            <a:r>
              <a:rPr lang="pt-BR" sz="2400" dirty="0"/>
              <a:t>contém </a:t>
            </a:r>
            <a:r>
              <a:rPr lang="pt-BR" sz="2400" dirty="0" smtClean="0"/>
              <a:t>objetivo, órgão responsável, indicador </a:t>
            </a:r>
            <a:r>
              <a:rPr lang="pt-BR" sz="2400" dirty="0"/>
              <a:t>que mede a situação </a:t>
            </a:r>
            <a:r>
              <a:rPr lang="pt-BR" sz="2400" dirty="0" smtClean="0"/>
              <a:t>a ser modificada e produtos (bens </a:t>
            </a:r>
            <a:r>
              <a:rPr lang="pt-BR" sz="2400" dirty="0"/>
              <a:t>e serviços) necessários para atingir o objetivo. Apresenta-se em duas tipologias</a:t>
            </a:r>
            <a:r>
              <a:rPr lang="pt-BR" sz="2400" dirty="0" smtClean="0"/>
              <a:t>:</a:t>
            </a:r>
          </a:p>
          <a:p>
            <a:pPr algn="just">
              <a:spcAft>
                <a:spcPts val="600"/>
              </a:spcAft>
            </a:pPr>
            <a:endParaRPr lang="pt-BR" sz="2400" dirty="0" smtClean="0"/>
          </a:p>
          <a:p>
            <a:pPr>
              <a:spcAft>
                <a:spcPts val="600"/>
              </a:spcAft>
            </a:pPr>
            <a:r>
              <a:rPr lang="pt-BR" sz="2400" dirty="0"/>
              <a:t>a) </a:t>
            </a:r>
            <a:r>
              <a:rPr lang="pt-BR" sz="2400" u="sng" dirty="0"/>
              <a:t>Finalístico</a:t>
            </a:r>
            <a:r>
              <a:rPr lang="pt-BR" sz="2400" dirty="0"/>
              <a:t>: resulta em bens e </a:t>
            </a:r>
            <a:r>
              <a:rPr lang="pt-BR" sz="2400" dirty="0" smtClean="0"/>
              <a:t>serviços</a:t>
            </a:r>
            <a:endParaRPr lang="pt-BR" sz="2400" dirty="0"/>
          </a:p>
          <a:p>
            <a:pPr>
              <a:spcAft>
                <a:spcPts val="600"/>
              </a:spcAft>
            </a:pPr>
            <a:r>
              <a:rPr lang="pt-BR" sz="2400" dirty="0" err="1"/>
              <a:t>b</a:t>
            </a:r>
            <a:r>
              <a:rPr lang="pt-BR" sz="2400" dirty="0"/>
              <a:t>) </a:t>
            </a:r>
            <a:r>
              <a:rPr lang="pt-BR" sz="2400" u="sng" dirty="0"/>
              <a:t>Apoio Administrativo</a:t>
            </a:r>
            <a:r>
              <a:rPr lang="pt-BR" sz="2400" dirty="0"/>
              <a:t>: ações de natureza tipicamente administrativas.</a:t>
            </a:r>
          </a:p>
          <a:p>
            <a:pPr algn="just"/>
            <a:endParaRPr lang="pt-BR" sz="2400" dirty="0" smtClean="0"/>
          </a:p>
        </p:txBody>
      </p:sp>
    </p:spTree>
    <p:extLst>
      <p:ext uri="{BB962C8B-B14F-4D97-AF65-F5344CB8AC3E}">
        <p14:creationId xmlns:p14="http://schemas.microsoft.com/office/powerpoint/2010/main" val="184611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extShape 1"/>
          <p:cNvSpPr txBox="1"/>
          <p:nvPr/>
        </p:nvSpPr>
        <p:spPr>
          <a:xfrm>
            <a:off x="539640" y="1196640"/>
            <a:ext cx="8424720" cy="4680000"/>
          </a:xfrm>
          <a:prstGeom prst="rect">
            <a:avLst/>
          </a:prstGeom>
        </p:spPr>
        <p:txBody>
          <a:bodyPr lIns="90000" tIns="45000" rIns="90000" bIns="45000"/>
          <a:lstStyle/>
          <a:p>
            <a:pPr>
              <a:lnSpc>
                <a:spcPct val="100000"/>
              </a:lnSpc>
            </a:pPr>
            <a:endParaRPr dirty="0"/>
          </a:p>
        </p:txBody>
      </p:sp>
      <p:sp>
        <p:nvSpPr>
          <p:cNvPr id="309" name="CustomShape 2"/>
          <p:cNvSpPr/>
          <p:nvPr/>
        </p:nvSpPr>
        <p:spPr>
          <a:xfrm>
            <a:off x="467640" y="188640"/>
            <a:ext cx="8208720" cy="516960"/>
          </a:xfrm>
          <a:prstGeom prst="rect">
            <a:avLst/>
          </a:prstGeom>
          <a:noFill/>
          <a:ln>
            <a:noFill/>
          </a:ln>
        </p:spPr>
        <p:txBody>
          <a:bodyPr lIns="90000" tIns="45000" rIns="90000" bIns="45000"/>
          <a:lstStyle/>
          <a:p>
            <a:pPr>
              <a:lnSpc>
                <a:spcPct val="100000"/>
              </a:lnSpc>
            </a:pPr>
            <a:r>
              <a:rPr lang="pt-BR" sz="2800" dirty="0" smtClean="0"/>
              <a:t>Tipologias dos Programas Finalísticos</a:t>
            </a:r>
            <a:endParaRPr sz="2800" dirty="0"/>
          </a:p>
        </p:txBody>
      </p:sp>
      <p:sp>
        <p:nvSpPr>
          <p:cNvPr id="2" name="Retângulo 1"/>
          <p:cNvSpPr/>
          <p:nvPr/>
        </p:nvSpPr>
        <p:spPr>
          <a:xfrm>
            <a:off x="467640" y="1131652"/>
            <a:ext cx="8208720" cy="4431983"/>
          </a:xfrm>
          <a:prstGeom prst="rect">
            <a:avLst/>
          </a:prstGeom>
          <a:ln>
            <a:solidFill>
              <a:srgbClr val="329A66"/>
            </a:solidFill>
          </a:ln>
        </p:spPr>
        <p:txBody>
          <a:bodyPr wrap="square">
            <a:spAutoFit/>
          </a:bodyPr>
          <a:lstStyle/>
          <a:p>
            <a:endParaRPr lang="pt-BR" sz="2400" b="1" dirty="0"/>
          </a:p>
          <a:p>
            <a:pPr algn="just"/>
            <a:r>
              <a:rPr lang="pt-BR" sz="2400" u="sng" dirty="0"/>
              <a:t>Programas Sustentadores</a:t>
            </a:r>
            <a:r>
              <a:rPr lang="pt-BR" sz="2400" dirty="0"/>
              <a:t>: representam os programas estratégicos de cada </a:t>
            </a:r>
            <a:r>
              <a:rPr lang="pt-BR" sz="2400" dirty="0" smtClean="0"/>
              <a:t>uma das 12 Áreas de Resultado</a:t>
            </a:r>
            <a:r>
              <a:rPr lang="pt-BR" sz="2400" dirty="0"/>
              <a:t>, nos quais são </a:t>
            </a:r>
            <a:r>
              <a:rPr lang="pt-BR" sz="2400" dirty="0" smtClean="0"/>
              <a:t>alocados prioritariamente </a:t>
            </a:r>
            <a:r>
              <a:rPr lang="pt-BR" sz="2400" dirty="0"/>
              <a:t>os recursos </a:t>
            </a:r>
            <a:r>
              <a:rPr lang="pt-BR" sz="2400" dirty="0" smtClean="0"/>
              <a:t>municipais discricionariamente </a:t>
            </a:r>
            <a:r>
              <a:rPr lang="pt-BR" sz="2400" dirty="0"/>
              <a:t>disponíveis e dos quais se espera os maiores impactos da ação </a:t>
            </a:r>
            <a:r>
              <a:rPr lang="pt-BR" sz="2400" dirty="0" smtClean="0"/>
              <a:t>do Município.</a:t>
            </a:r>
          </a:p>
          <a:p>
            <a:endParaRPr lang="pt-BR" sz="2400" b="1" dirty="0"/>
          </a:p>
          <a:p>
            <a:pPr algn="just"/>
            <a:r>
              <a:rPr lang="pt-BR" sz="2400" u="sng" dirty="0"/>
              <a:t>Programas Associados</a:t>
            </a:r>
            <a:r>
              <a:rPr lang="pt-BR" sz="2400" dirty="0"/>
              <a:t>: integram os programas finalísticos </a:t>
            </a:r>
            <a:r>
              <a:rPr lang="pt-BR" sz="2400" dirty="0" smtClean="0"/>
              <a:t>pela sustentabilidade</a:t>
            </a:r>
            <a:r>
              <a:rPr lang="pt-BR" sz="2400" dirty="0"/>
              <a:t>, alinhamento e continuidade das ações geridas nos programas sustentadores, tendo em vista o alcance dos objetivos estratégicos do BH 2030</a:t>
            </a:r>
            <a:r>
              <a:rPr lang="pt-BR" sz="2400" dirty="0" smtClean="0"/>
              <a:t>.</a:t>
            </a:r>
            <a:endParaRPr lang="pt-BR" dirty="0" smtClean="0"/>
          </a:p>
          <a:p>
            <a:pPr algn="just"/>
            <a:endParaRPr lang="pt-BR" dirty="0"/>
          </a:p>
        </p:txBody>
      </p:sp>
    </p:spTree>
    <p:extLst>
      <p:ext uri="{BB962C8B-B14F-4D97-AF65-F5344CB8AC3E}">
        <p14:creationId xmlns:p14="http://schemas.microsoft.com/office/powerpoint/2010/main" val="1855460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2"/>
          <p:cNvPicPr/>
          <p:nvPr/>
        </p:nvPicPr>
        <p:blipFill>
          <a:blip r:embed="rId2"/>
          <a:stretch>
            <a:fillRect/>
          </a:stretch>
        </p:blipFill>
        <p:spPr>
          <a:xfrm>
            <a:off x="99120" y="1268760"/>
            <a:ext cx="8892000" cy="4536504"/>
          </a:xfrm>
          <a:prstGeom prst="rect">
            <a:avLst/>
          </a:prstGeom>
          <a:ln w="9360">
            <a:noFill/>
          </a:ln>
        </p:spPr>
      </p:pic>
      <p:sp>
        <p:nvSpPr>
          <p:cNvPr id="2" name="CaixaDeTexto 1"/>
          <p:cNvSpPr txBox="1"/>
          <p:nvPr/>
        </p:nvSpPr>
        <p:spPr>
          <a:xfrm>
            <a:off x="291256" y="260648"/>
            <a:ext cx="8852744" cy="461665"/>
          </a:xfrm>
          <a:prstGeom prst="rect">
            <a:avLst/>
          </a:prstGeom>
          <a:noFill/>
        </p:spPr>
        <p:txBody>
          <a:bodyPr wrap="square" rtlCol="0">
            <a:spAutoFit/>
          </a:bodyPr>
          <a:lstStyle/>
          <a:p>
            <a:r>
              <a:rPr lang="pt-BR" sz="2400" b="1" dirty="0" smtClean="0"/>
              <a:t>BH – Áreas de Resultados e  Programas Sustentadores</a:t>
            </a:r>
            <a:endParaRPr lang="pt-BR" sz="2400" b="1" dirty="0"/>
          </a:p>
        </p:txBody>
      </p:sp>
    </p:spTree>
    <p:extLst>
      <p:ext uri="{BB962C8B-B14F-4D97-AF65-F5344CB8AC3E}">
        <p14:creationId xmlns:p14="http://schemas.microsoft.com/office/powerpoint/2010/main" val="23088506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extShape 1"/>
          <p:cNvSpPr txBox="1"/>
          <p:nvPr/>
        </p:nvSpPr>
        <p:spPr>
          <a:xfrm>
            <a:off x="539640" y="1196640"/>
            <a:ext cx="8424720" cy="4680000"/>
          </a:xfrm>
          <a:prstGeom prst="rect">
            <a:avLst/>
          </a:prstGeom>
        </p:spPr>
        <p:txBody>
          <a:bodyPr lIns="90000" tIns="45000" rIns="90000" bIns="45000"/>
          <a:lstStyle/>
          <a:p>
            <a:pPr algn="just">
              <a:lnSpc>
                <a:spcPct val="100000"/>
              </a:lnSpc>
              <a:buSzPct val="25000"/>
            </a:pPr>
            <a:endParaRPr dirty="0"/>
          </a:p>
          <a:p>
            <a:pPr>
              <a:lnSpc>
                <a:spcPct val="100000"/>
              </a:lnSpc>
            </a:pPr>
            <a:endParaRPr dirty="0"/>
          </a:p>
        </p:txBody>
      </p:sp>
      <p:sp>
        <p:nvSpPr>
          <p:cNvPr id="309" name="CustomShape 2"/>
          <p:cNvSpPr/>
          <p:nvPr/>
        </p:nvSpPr>
        <p:spPr>
          <a:xfrm>
            <a:off x="467640" y="188640"/>
            <a:ext cx="8208720" cy="516960"/>
          </a:xfrm>
          <a:prstGeom prst="rect">
            <a:avLst/>
          </a:prstGeom>
          <a:noFill/>
          <a:ln>
            <a:noFill/>
          </a:ln>
        </p:spPr>
        <p:txBody>
          <a:bodyPr lIns="90000" tIns="45000" rIns="90000" bIns="45000"/>
          <a:lstStyle/>
          <a:p>
            <a:pPr algn="ctr">
              <a:lnSpc>
                <a:spcPct val="100000"/>
              </a:lnSpc>
            </a:pPr>
            <a:r>
              <a:rPr lang="pt-BR" sz="2800" dirty="0" smtClean="0">
                <a:latin typeface="+mj-lt"/>
              </a:rPr>
              <a:t>Ações - Desdobramento dos Programas</a:t>
            </a:r>
            <a:endParaRPr sz="2800" dirty="0">
              <a:latin typeface="+mj-lt"/>
            </a:endParaRPr>
          </a:p>
        </p:txBody>
      </p:sp>
      <p:sp>
        <p:nvSpPr>
          <p:cNvPr id="2" name="Retângulo 1"/>
          <p:cNvSpPr/>
          <p:nvPr/>
        </p:nvSpPr>
        <p:spPr>
          <a:xfrm>
            <a:off x="251520" y="1135983"/>
            <a:ext cx="8640960" cy="4385816"/>
          </a:xfrm>
          <a:prstGeom prst="rect">
            <a:avLst/>
          </a:prstGeom>
          <a:ln>
            <a:solidFill>
              <a:srgbClr val="329A66"/>
            </a:solidFill>
          </a:ln>
        </p:spPr>
        <p:txBody>
          <a:bodyPr wrap="square">
            <a:spAutoFit/>
          </a:bodyPr>
          <a:lstStyle/>
          <a:p>
            <a:pPr algn="just">
              <a:spcAft>
                <a:spcPts val="600"/>
              </a:spcAft>
            </a:pPr>
            <a:r>
              <a:rPr lang="pt-BR" sz="2400" u="sng" dirty="0" smtClean="0"/>
              <a:t>Ação (Projeto ou Atividade)</a:t>
            </a:r>
            <a:r>
              <a:rPr lang="pt-BR" sz="2400" dirty="0" smtClean="0"/>
              <a:t> </a:t>
            </a:r>
            <a:r>
              <a:rPr lang="pt-BR" sz="2400" b="1" dirty="0" smtClean="0"/>
              <a:t>- </a:t>
            </a:r>
            <a:r>
              <a:rPr lang="pt-BR" sz="2400" dirty="0" smtClean="0"/>
              <a:t>Instrumento </a:t>
            </a:r>
            <a:r>
              <a:rPr lang="pt-BR" sz="2400" dirty="0"/>
              <a:t>de programação </a:t>
            </a:r>
            <a:r>
              <a:rPr lang="pt-BR" sz="2400" dirty="0" smtClean="0"/>
              <a:t>envolvendo </a:t>
            </a:r>
            <a:r>
              <a:rPr lang="pt-BR" sz="2400" dirty="0"/>
              <a:t>um conjunto de </a:t>
            </a:r>
            <a:r>
              <a:rPr lang="pt-BR" sz="2400" dirty="0" smtClean="0"/>
              <a:t>operações</a:t>
            </a:r>
            <a:r>
              <a:rPr lang="pt-BR" sz="2400" dirty="0"/>
              <a:t> </a:t>
            </a:r>
            <a:r>
              <a:rPr lang="pt-BR" sz="2400" dirty="0" smtClean="0"/>
              <a:t>necessárias à obtenção de bens ou serviços. </a:t>
            </a:r>
            <a:r>
              <a:rPr lang="pt-BR" sz="2400" dirty="0"/>
              <a:t>A ação é </a:t>
            </a:r>
            <a:r>
              <a:rPr lang="pt-BR" sz="2400" dirty="0" smtClean="0"/>
              <a:t>o elemento que detalha fins e meios para a execução de um plano de  governo. Atributos </a:t>
            </a:r>
            <a:r>
              <a:rPr lang="pt-BR" sz="2400" dirty="0"/>
              <a:t>das A</a:t>
            </a:r>
            <a:r>
              <a:rPr lang="pt-BR" sz="2400" dirty="0" smtClean="0"/>
              <a:t>ções:</a:t>
            </a:r>
            <a:endParaRPr lang="pt-BR" sz="2400" dirty="0"/>
          </a:p>
          <a:p>
            <a:pPr algn="just">
              <a:spcAft>
                <a:spcPts val="600"/>
              </a:spcAft>
            </a:pPr>
            <a:r>
              <a:rPr lang="pt-BR" sz="2400" dirty="0"/>
              <a:t>a) </a:t>
            </a:r>
            <a:r>
              <a:rPr lang="pt-BR" sz="2400" u="sng" dirty="0" smtClean="0"/>
              <a:t>Objetivo</a:t>
            </a:r>
            <a:r>
              <a:rPr lang="pt-BR" sz="2400" b="1" dirty="0"/>
              <a:t>: </a:t>
            </a:r>
            <a:r>
              <a:rPr lang="pt-BR" sz="2400" dirty="0"/>
              <a:t>expressa os resultados a alcançar.</a:t>
            </a:r>
          </a:p>
          <a:p>
            <a:pPr algn="just">
              <a:spcAft>
                <a:spcPts val="600"/>
              </a:spcAft>
            </a:pPr>
            <a:r>
              <a:rPr lang="pt-BR" sz="2400" dirty="0"/>
              <a:t>b) </a:t>
            </a:r>
            <a:r>
              <a:rPr lang="pt-BR" sz="2400" u="sng" dirty="0"/>
              <a:t>Valor Orçamentário</a:t>
            </a:r>
            <a:r>
              <a:rPr lang="pt-BR" sz="2400" b="1" dirty="0"/>
              <a:t>: </a:t>
            </a:r>
            <a:r>
              <a:rPr lang="pt-BR" sz="2400" dirty="0"/>
              <a:t>previsão </a:t>
            </a:r>
            <a:r>
              <a:rPr lang="pt-BR" sz="2400" dirty="0" smtClean="0"/>
              <a:t>anual de recursos para a Ação.  </a:t>
            </a:r>
          </a:p>
          <a:p>
            <a:pPr algn="just">
              <a:spcAft>
                <a:spcPts val="600"/>
              </a:spcAft>
            </a:pPr>
            <a:r>
              <a:rPr lang="pt-BR" sz="2400" dirty="0" smtClean="0"/>
              <a:t>Existem Ações que são executadas por recursos não-orçamentários</a:t>
            </a:r>
            <a:r>
              <a:rPr lang="pt-BR" sz="2400" dirty="0"/>
              <a:t> </a:t>
            </a:r>
            <a:r>
              <a:rPr lang="pt-BR" sz="2400" dirty="0" smtClean="0"/>
              <a:t>(aplicação </a:t>
            </a:r>
            <a:r>
              <a:rPr lang="pt-BR" sz="2400" dirty="0"/>
              <a:t>direta </a:t>
            </a:r>
            <a:r>
              <a:rPr lang="pt-BR" sz="2400" dirty="0" smtClean="0"/>
              <a:t>do </a:t>
            </a:r>
            <a:r>
              <a:rPr lang="pt-BR" sz="2400" dirty="0"/>
              <a:t>Estado e da </a:t>
            </a:r>
            <a:r>
              <a:rPr lang="pt-BR" sz="2400" dirty="0" smtClean="0"/>
              <a:t>União</a:t>
            </a:r>
            <a:r>
              <a:rPr lang="pt-BR" sz="2400" dirty="0"/>
              <a:t> </a:t>
            </a:r>
            <a:r>
              <a:rPr lang="pt-BR" sz="2400" dirty="0" smtClean="0"/>
              <a:t>ou de </a:t>
            </a:r>
            <a:r>
              <a:rPr lang="pt-BR" sz="2400" dirty="0"/>
              <a:t>parcerias com o setor </a:t>
            </a:r>
            <a:r>
              <a:rPr lang="pt-BR" sz="2400" dirty="0" smtClean="0"/>
              <a:t>privado).</a:t>
            </a:r>
            <a:endParaRPr lang="pt-BR" sz="24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1219320" y="914400"/>
            <a:ext cx="4038120" cy="823680"/>
          </a:xfrm>
          <a:prstGeom prst="rect">
            <a:avLst/>
          </a:prstGeom>
          <a:noFill/>
          <a:ln w="9360">
            <a:noFill/>
          </a:ln>
        </p:spPr>
      </p:sp>
      <p:sp>
        <p:nvSpPr>
          <p:cNvPr id="311" name="CustomShape 2"/>
          <p:cNvSpPr/>
          <p:nvPr/>
        </p:nvSpPr>
        <p:spPr>
          <a:xfrm>
            <a:off x="3668616" y="1775760"/>
            <a:ext cx="5486040" cy="1835280"/>
          </a:xfrm>
          <a:prstGeom prst="rect">
            <a:avLst/>
          </a:prstGeom>
          <a:solidFill>
            <a:srgbClr val="EEE8D0"/>
          </a:solidFill>
          <a:ln w="9360">
            <a:solidFill>
              <a:srgbClr val="FF0000"/>
            </a:solidFill>
            <a:miter/>
          </a:ln>
        </p:spPr>
        <p:txBody>
          <a:bodyPr lIns="90000" tIns="45000" rIns="90000" bIns="45000"/>
          <a:lstStyle/>
          <a:p>
            <a:pPr algn="ctr">
              <a:lnSpc>
                <a:spcPct val="100000"/>
              </a:lnSpc>
            </a:pPr>
            <a:r>
              <a:rPr lang="pt-BR" sz="2800" b="1" dirty="0">
                <a:solidFill>
                  <a:srgbClr val="000000"/>
                </a:solidFill>
              </a:rPr>
              <a:t>LDO 2014 LOA 2014</a:t>
            </a:r>
            <a:endParaRPr sz="2800" dirty="0"/>
          </a:p>
          <a:p>
            <a:pPr algn="ctr">
              <a:lnSpc>
                <a:spcPct val="100000"/>
              </a:lnSpc>
            </a:pPr>
            <a:r>
              <a:rPr lang="pt-BR" sz="2800" b="1" dirty="0">
                <a:solidFill>
                  <a:srgbClr val="000000"/>
                </a:solidFill>
              </a:rPr>
              <a:t>LDO 2015 LOA 2015
LDO 2016 LOA 2016</a:t>
            </a:r>
            <a:endParaRPr sz="2800" dirty="0"/>
          </a:p>
          <a:p>
            <a:pPr algn="ctr">
              <a:lnSpc>
                <a:spcPct val="100000"/>
              </a:lnSpc>
            </a:pPr>
            <a:r>
              <a:rPr lang="pt-BR" sz="2800" b="1" dirty="0">
                <a:solidFill>
                  <a:srgbClr val="000000"/>
                </a:solidFill>
              </a:rPr>
              <a:t>LDO 2017 LOA 2017</a:t>
            </a:r>
            <a:endParaRPr sz="2800" dirty="0"/>
          </a:p>
        </p:txBody>
      </p:sp>
      <p:sp>
        <p:nvSpPr>
          <p:cNvPr id="312" name="Line 3"/>
          <p:cNvSpPr/>
          <p:nvPr/>
        </p:nvSpPr>
        <p:spPr>
          <a:xfrm>
            <a:off x="3047760" y="2606400"/>
            <a:ext cx="381240" cy="0"/>
          </a:xfrm>
          <a:prstGeom prst="line">
            <a:avLst/>
          </a:prstGeom>
          <a:ln w="9360">
            <a:solidFill>
              <a:srgbClr val="FF0000"/>
            </a:solidFill>
            <a:round/>
            <a:headEnd type="oval" w="med" len="med"/>
            <a:tailEnd type="triangle" w="med" len="med"/>
          </a:ln>
        </p:spPr>
      </p:sp>
      <p:sp>
        <p:nvSpPr>
          <p:cNvPr id="313" name="CustomShape 4"/>
          <p:cNvSpPr/>
          <p:nvPr/>
        </p:nvSpPr>
        <p:spPr>
          <a:xfrm>
            <a:off x="76320" y="1959120"/>
            <a:ext cx="2895120" cy="1294920"/>
          </a:xfrm>
          <a:prstGeom prst="rect">
            <a:avLst/>
          </a:prstGeom>
          <a:solidFill>
            <a:srgbClr val="EBDCB7"/>
          </a:solidFill>
          <a:ln w="9360">
            <a:solidFill>
              <a:srgbClr val="FF0000"/>
            </a:solidFill>
            <a:miter/>
          </a:ln>
        </p:spPr>
        <p:txBody>
          <a:bodyPr lIns="90000" tIns="45000" rIns="90000" bIns="45000"/>
          <a:lstStyle/>
          <a:p>
            <a:pPr algn="ctr">
              <a:lnSpc>
                <a:spcPct val="115000"/>
              </a:lnSpc>
            </a:pPr>
            <a:r>
              <a:rPr lang="pt-BR" sz="3200" b="1" dirty="0" smtClean="0">
                <a:solidFill>
                  <a:srgbClr val="000066"/>
                </a:solidFill>
              </a:rPr>
              <a:t>PPAG</a:t>
            </a:r>
            <a:endParaRPr dirty="0"/>
          </a:p>
          <a:p>
            <a:pPr algn="ctr">
              <a:lnSpc>
                <a:spcPct val="115000"/>
              </a:lnSpc>
            </a:pPr>
            <a:r>
              <a:rPr lang="pt-BR" sz="3200" b="1" dirty="0">
                <a:solidFill>
                  <a:srgbClr val="000066"/>
                </a:solidFill>
              </a:rPr>
              <a:t>2014/2017</a:t>
            </a:r>
            <a:endParaRPr dirty="0"/>
          </a:p>
        </p:txBody>
      </p:sp>
      <p:sp>
        <p:nvSpPr>
          <p:cNvPr id="315" name="CustomShape 6"/>
          <p:cNvSpPr/>
          <p:nvPr/>
        </p:nvSpPr>
        <p:spPr>
          <a:xfrm>
            <a:off x="8460432" y="3573360"/>
            <a:ext cx="683568" cy="1827608"/>
          </a:xfrm>
          <a:prstGeom prst="curvedLeftArrow">
            <a:avLst>
              <a:gd name="adj1" fmla="val 36364"/>
              <a:gd name="adj2" fmla="val 72727"/>
              <a:gd name="adj3" fmla="val 33333"/>
            </a:avLst>
          </a:prstGeom>
          <a:solidFill>
            <a:srgbClr val="FF9900"/>
          </a:solidFill>
          <a:ln w="9360">
            <a:solidFill>
              <a:srgbClr val="000000"/>
            </a:solidFill>
            <a:miter/>
          </a:ln>
        </p:spPr>
      </p:sp>
      <p:sp>
        <p:nvSpPr>
          <p:cNvPr id="316" name="CustomShape 7"/>
          <p:cNvSpPr/>
          <p:nvPr/>
        </p:nvSpPr>
        <p:spPr>
          <a:xfrm>
            <a:off x="1651672" y="3675780"/>
            <a:ext cx="7087440" cy="1622768"/>
          </a:xfrm>
          <a:prstGeom prst="rect">
            <a:avLst/>
          </a:prstGeom>
          <a:noFill/>
          <a:ln w="9360">
            <a:noFill/>
          </a:ln>
        </p:spPr>
        <p:txBody>
          <a:bodyPr lIns="90000" tIns="45000" rIns="90000" bIns="45000"/>
          <a:lstStyle/>
          <a:p>
            <a:pPr algn="just">
              <a:lnSpc>
                <a:spcPct val="100000"/>
              </a:lnSpc>
            </a:pPr>
            <a:r>
              <a:rPr lang="pt-BR" sz="2400" dirty="0" smtClean="0">
                <a:solidFill>
                  <a:srgbClr val="000000"/>
                </a:solidFill>
              </a:rPr>
              <a:t>Trata-se de estratégia circular de planejamento. O PPAG abrange e delimita a elaboração da LDO e da LOA e o acompanhamento da execução da LOA </a:t>
            </a:r>
            <a:r>
              <a:rPr lang="pt-BR" sz="2400" dirty="0">
                <a:solidFill>
                  <a:srgbClr val="000000"/>
                </a:solidFill>
              </a:rPr>
              <a:t>possibilita a revisão periódica do </a:t>
            </a:r>
            <a:r>
              <a:rPr lang="pt-BR" sz="2400" dirty="0" smtClean="0">
                <a:solidFill>
                  <a:srgbClr val="000000"/>
                </a:solidFill>
              </a:rPr>
              <a:t>PPAG.</a:t>
            </a:r>
            <a:endParaRPr dirty="0"/>
          </a:p>
        </p:txBody>
      </p:sp>
      <p:sp>
        <p:nvSpPr>
          <p:cNvPr id="318" name="CustomShape 9"/>
          <p:cNvSpPr/>
          <p:nvPr/>
        </p:nvSpPr>
        <p:spPr>
          <a:xfrm>
            <a:off x="223404" y="938520"/>
            <a:ext cx="6858000" cy="685440"/>
          </a:xfrm>
          <a:prstGeom prst="rect">
            <a:avLst/>
          </a:prstGeom>
          <a:solidFill>
            <a:srgbClr val="FFCC00"/>
          </a:solidFill>
          <a:ln w="9360">
            <a:solidFill>
              <a:srgbClr val="FF7C80"/>
            </a:solidFill>
            <a:miter/>
          </a:ln>
        </p:spPr>
      </p:sp>
      <p:sp>
        <p:nvSpPr>
          <p:cNvPr id="319" name="CustomShape 10"/>
          <p:cNvSpPr/>
          <p:nvPr/>
        </p:nvSpPr>
        <p:spPr>
          <a:xfrm>
            <a:off x="285840" y="1071720"/>
            <a:ext cx="7786440" cy="577800"/>
          </a:xfrm>
          <a:prstGeom prst="rect">
            <a:avLst/>
          </a:prstGeom>
          <a:noFill/>
          <a:ln w="9360">
            <a:noFill/>
          </a:ln>
        </p:spPr>
        <p:txBody>
          <a:bodyPr lIns="90000" tIns="45000" rIns="90000" bIns="45000"/>
          <a:lstStyle/>
          <a:p>
            <a:pPr algn="ctr">
              <a:lnSpc>
                <a:spcPct val="100000"/>
              </a:lnSpc>
            </a:pPr>
            <a:r>
              <a:rPr lang="pt-BR" sz="3200" b="1" dirty="0" smtClean="0">
                <a:solidFill>
                  <a:srgbClr val="000000"/>
                </a:solidFill>
              </a:rPr>
              <a:t>Planos Municipais</a:t>
            </a:r>
            <a:endParaRPr dirty="0"/>
          </a:p>
        </p:txBody>
      </p:sp>
      <p:sp>
        <p:nvSpPr>
          <p:cNvPr id="320" name="CustomShape 11"/>
          <p:cNvSpPr/>
          <p:nvPr/>
        </p:nvSpPr>
        <p:spPr>
          <a:xfrm>
            <a:off x="0" y="1371600"/>
            <a:ext cx="380520" cy="914040"/>
          </a:xfrm>
          <a:prstGeom prst="curvedRightArrow">
            <a:avLst>
              <a:gd name="adj1" fmla="val 48000"/>
              <a:gd name="adj2" fmla="val 96000"/>
              <a:gd name="adj3" fmla="val 33333"/>
            </a:avLst>
          </a:prstGeom>
          <a:solidFill>
            <a:srgbClr val="FFCC00"/>
          </a:solidFill>
          <a:ln w="9360">
            <a:solidFill>
              <a:srgbClr val="000000"/>
            </a:solidFill>
            <a:miter/>
          </a:ln>
        </p:spPr>
      </p:sp>
      <p:sp>
        <p:nvSpPr>
          <p:cNvPr id="321" name="CustomShape 12"/>
          <p:cNvSpPr/>
          <p:nvPr/>
        </p:nvSpPr>
        <p:spPr>
          <a:xfrm>
            <a:off x="0" y="3573360"/>
            <a:ext cx="1402920" cy="791640"/>
          </a:xfrm>
          <a:prstGeom prst="rect">
            <a:avLst/>
          </a:prstGeom>
          <a:solidFill>
            <a:srgbClr val="727CA3"/>
          </a:solidFill>
          <a:ln w="9360">
            <a:solidFill>
              <a:srgbClr val="000000"/>
            </a:solidFill>
            <a:miter/>
          </a:ln>
        </p:spPr>
        <p:txBody>
          <a:bodyPr wrap="none" lIns="90000" tIns="45000" rIns="90000" bIns="45000" anchor="ctr"/>
          <a:lstStyle/>
          <a:p>
            <a:pPr algn="ctr">
              <a:lnSpc>
                <a:spcPct val="100000"/>
              </a:lnSpc>
            </a:pPr>
            <a:r>
              <a:rPr lang="pt-BR" sz="2800" b="1" dirty="0">
                <a:solidFill>
                  <a:srgbClr val="000000"/>
                </a:solidFill>
              </a:rPr>
              <a:t>PMAS</a:t>
            </a:r>
            <a:endParaRPr dirty="0"/>
          </a:p>
        </p:txBody>
      </p:sp>
      <p:sp>
        <p:nvSpPr>
          <p:cNvPr id="322" name="CustomShape 13"/>
          <p:cNvSpPr/>
          <p:nvPr/>
        </p:nvSpPr>
        <p:spPr>
          <a:xfrm>
            <a:off x="684360" y="3284640"/>
            <a:ext cx="574200" cy="360000"/>
          </a:xfrm>
          <a:prstGeom prst="curvedUpArrow">
            <a:avLst>
              <a:gd name="adj1" fmla="val 31894"/>
              <a:gd name="adj2" fmla="val 63789"/>
              <a:gd name="adj3" fmla="val 33333"/>
            </a:avLst>
          </a:prstGeom>
          <a:solidFill>
            <a:srgbClr val="33CCFF"/>
          </a:solidFill>
          <a:ln w="9360">
            <a:solidFill>
              <a:srgbClr val="000000"/>
            </a:solidFill>
            <a:miter/>
          </a:ln>
        </p:spPr>
      </p:sp>
      <p:sp>
        <p:nvSpPr>
          <p:cNvPr id="323" name="CustomShape 14"/>
          <p:cNvSpPr/>
          <p:nvPr/>
        </p:nvSpPr>
        <p:spPr>
          <a:xfrm>
            <a:off x="0" y="4437000"/>
            <a:ext cx="1618920" cy="791640"/>
          </a:xfrm>
          <a:prstGeom prst="rect">
            <a:avLst/>
          </a:prstGeom>
          <a:solidFill>
            <a:srgbClr val="33CCFF"/>
          </a:solidFill>
          <a:ln w="9360">
            <a:solidFill>
              <a:srgbClr val="000000"/>
            </a:solidFill>
            <a:miter/>
          </a:ln>
        </p:spPr>
        <p:txBody>
          <a:bodyPr wrap="none" lIns="90000" tIns="45000" rIns="90000" bIns="45000" anchor="ctr"/>
          <a:lstStyle/>
          <a:p>
            <a:pPr algn="ctr">
              <a:lnSpc>
                <a:spcPct val="100000"/>
              </a:lnSpc>
            </a:pPr>
            <a:r>
              <a:rPr lang="pt-BR" sz="2800" b="1" dirty="0">
                <a:solidFill>
                  <a:srgbClr val="000000"/>
                </a:solidFill>
              </a:rPr>
              <a:t>PMS</a:t>
            </a:r>
            <a:endParaRPr dirty="0"/>
          </a:p>
        </p:txBody>
      </p:sp>
      <p:sp>
        <p:nvSpPr>
          <p:cNvPr id="324" name="CustomShape 15"/>
          <p:cNvSpPr/>
          <p:nvPr/>
        </p:nvSpPr>
        <p:spPr>
          <a:xfrm>
            <a:off x="152266" y="5661248"/>
            <a:ext cx="8983468" cy="456120"/>
          </a:xfrm>
          <a:prstGeom prst="rect">
            <a:avLst/>
          </a:prstGeom>
          <a:solidFill>
            <a:srgbClr val="FF9966"/>
          </a:solidFill>
          <a:ln w="9360">
            <a:noFill/>
          </a:ln>
        </p:spPr>
        <p:txBody>
          <a:bodyPr lIns="90000" tIns="45000" rIns="90000" bIns="45000"/>
          <a:lstStyle/>
          <a:p>
            <a:pPr algn="ctr">
              <a:lnSpc>
                <a:spcPct val="100000"/>
              </a:lnSpc>
            </a:pPr>
            <a:r>
              <a:rPr lang="pt-BR" sz="2000" b="1" dirty="0" smtClean="0">
                <a:solidFill>
                  <a:srgbClr val="000000"/>
                </a:solidFill>
              </a:rPr>
              <a:t>RECURSOS PARA CADA AÇÃO – PROJETO OU ATIVIDADE </a:t>
            </a:r>
            <a:endParaRPr sz="2000" dirty="0"/>
          </a:p>
        </p:txBody>
      </p:sp>
      <p:sp>
        <p:nvSpPr>
          <p:cNvPr id="325" name="Line 16"/>
          <p:cNvSpPr/>
          <p:nvPr/>
        </p:nvSpPr>
        <p:spPr>
          <a:xfrm flipV="1">
            <a:off x="1547640" y="3141360"/>
            <a:ext cx="0" cy="1511280"/>
          </a:xfrm>
          <a:prstGeom prst="line">
            <a:avLst/>
          </a:prstGeom>
          <a:ln w="9360">
            <a:solidFill>
              <a:srgbClr val="000000"/>
            </a:solidFill>
            <a:round/>
            <a:tailEnd type="triangle" w="med" len="med"/>
          </a:ln>
        </p:spPr>
      </p:sp>
      <p:sp>
        <p:nvSpPr>
          <p:cNvPr id="326" name="CustomShape 17"/>
          <p:cNvSpPr/>
          <p:nvPr/>
        </p:nvSpPr>
        <p:spPr>
          <a:xfrm>
            <a:off x="7236360" y="973440"/>
            <a:ext cx="1656000" cy="705600"/>
          </a:xfrm>
          <a:prstGeom prst="rect">
            <a:avLst/>
          </a:prstGeom>
          <a:solidFill>
            <a:srgbClr val="727CA3"/>
          </a:solidFill>
          <a:ln w="19080">
            <a:solidFill>
              <a:srgbClr val="545B78"/>
            </a:solidFill>
            <a:round/>
          </a:ln>
        </p:spPr>
        <p:txBody>
          <a:bodyPr lIns="90000" tIns="45000" rIns="90000" bIns="45000" anchor="ctr"/>
          <a:lstStyle/>
          <a:p>
            <a:pPr algn="ctr">
              <a:lnSpc>
                <a:spcPct val="100000"/>
              </a:lnSpc>
            </a:pPr>
            <a:r>
              <a:rPr lang="pt-BR" sz="2000" b="1" dirty="0">
                <a:solidFill>
                  <a:srgbClr val="000000"/>
                </a:solidFill>
                <a:latin typeface="Gill Sans MT"/>
              </a:rPr>
              <a:t>PLANO DIRETOR</a:t>
            </a:r>
            <a:endParaRPr dirty="0"/>
          </a:p>
        </p:txBody>
      </p:sp>
      <p:sp>
        <p:nvSpPr>
          <p:cNvPr id="327" name="CustomShape 18"/>
          <p:cNvSpPr/>
          <p:nvPr/>
        </p:nvSpPr>
        <p:spPr>
          <a:xfrm>
            <a:off x="467640" y="0"/>
            <a:ext cx="8352720" cy="456120"/>
          </a:xfrm>
          <a:prstGeom prst="rect">
            <a:avLst/>
          </a:prstGeom>
          <a:noFill/>
          <a:ln>
            <a:noFill/>
          </a:ln>
        </p:spPr>
        <p:txBody>
          <a:bodyPr lIns="90000" tIns="45000" rIns="90000" bIns="45000"/>
          <a:lstStyle/>
          <a:p>
            <a:pPr algn="ctr">
              <a:lnSpc>
                <a:spcPct val="100000"/>
              </a:lnSpc>
            </a:pPr>
            <a:r>
              <a:rPr lang="pt-BR" sz="2800" dirty="0" smtClean="0">
                <a:solidFill>
                  <a:srgbClr val="000000"/>
                </a:solidFill>
                <a:latin typeface="+mj-lt"/>
              </a:rPr>
              <a:t>Estratégia </a:t>
            </a:r>
            <a:r>
              <a:rPr lang="pt-BR" sz="2800" dirty="0">
                <a:solidFill>
                  <a:srgbClr val="000000"/>
                </a:solidFill>
                <a:latin typeface="+mj-lt"/>
              </a:rPr>
              <a:t>I</a:t>
            </a:r>
            <a:r>
              <a:rPr lang="pt-BR" sz="2800" dirty="0" smtClean="0">
                <a:solidFill>
                  <a:srgbClr val="000000"/>
                </a:solidFill>
                <a:latin typeface="+mj-lt"/>
              </a:rPr>
              <a:t>ntegrada de Planejamento e Orçamento</a:t>
            </a:r>
            <a:endParaRPr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ctr">
              <a:lnSpc>
                <a:spcPct val="100000"/>
              </a:lnSpc>
            </a:pPr>
            <a:r>
              <a:rPr lang="pt-BR" sz="2800" dirty="0" smtClean="0">
                <a:latin typeface="+mj-lt"/>
              </a:rPr>
              <a:t>Ciclo do Processo Orçamentário</a:t>
            </a:r>
            <a:endParaRPr sz="2800" dirty="0">
              <a:latin typeface="+mj-lt"/>
            </a:endParaRPr>
          </a:p>
        </p:txBody>
      </p:sp>
      <p:sp>
        <p:nvSpPr>
          <p:cNvPr id="278" name="CustomShape 2"/>
          <p:cNvSpPr/>
          <p:nvPr/>
        </p:nvSpPr>
        <p:spPr>
          <a:xfrm>
            <a:off x="395536" y="908720"/>
            <a:ext cx="8208464" cy="5688632"/>
          </a:xfrm>
          <a:prstGeom prst="rect">
            <a:avLst/>
          </a:prstGeom>
          <a:noFill/>
          <a:ln>
            <a:solidFill>
              <a:srgbClr val="339966"/>
            </a:solidFill>
          </a:ln>
        </p:spPr>
        <p:txBody>
          <a:bodyPr lIns="90000" tIns="45000" rIns="90000" bIns="45000"/>
          <a:lstStyle/>
          <a:p>
            <a:pPr algn="ctr">
              <a:lnSpc>
                <a:spcPct val="100000"/>
              </a:lnSpc>
            </a:pPr>
            <a:endParaRPr dirty="0"/>
          </a:p>
        </p:txBody>
      </p:sp>
      <p:sp>
        <p:nvSpPr>
          <p:cNvPr id="5" name="CaixaDeTexto 4"/>
          <p:cNvSpPr txBox="1"/>
          <p:nvPr/>
        </p:nvSpPr>
        <p:spPr>
          <a:xfrm>
            <a:off x="3175799" y="1072051"/>
            <a:ext cx="2232248" cy="584775"/>
          </a:xfrm>
          <a:prstGeom prst="rect">
            <a:avLst/>
          </a:prstGeom>
          <a:solidFill>
            <a:schemeClr val="accent1"/>
          </a:solidFill>
          <a:ln>
            <a:solidFill>
              <a:schemeClr val="accent1">
                <a:shade val="95000"/>
                <a:satMod val="105000"/>
              </a:schemeClr>
            </a:solidFill>
          </a:ln>
        </p:spPr>
        <p:txBody>
          <a:bodyPr wrap="square" rtlCol="0">
            <a:spAutoFit/>
          </a:bodyPr>
          <a:lstStyle/>
          <a:p>
            <a:pPr algn="ctr"/>
            <a:r>
              <a:rPr lang="pt-BR" dirty="0" smtClean="0"/>
              <a:t>PPAG</a:t>
            </a:r>
          </a:p>
          <a:p>
            <a:pPr algn="ctr"/>
            <a:r>
              <a:rPr lang="pt-BR" sz="1200" dirty="0" smtClean="0"/>
              <a:t>(</a:t>
            </a:r>
            <a:r>
              <a:rPr lang="pt-BR" sz="1400" dirty="0" smtClean="0"/>
              <a:t>O que se pretende fazer)</a:t>
            </a:r>
          </a:p>
        </p:txBody>
      </p:sp>
      <p:sp>
        <p:nvSpPr>
          <p:cNvPr id="6" name="CaixaDeTexto 5"/>
          <p:cNvSpPr txBox="1"/>
          <p:nvPr/>
        </p:nvSpPr>
        <p:spPr>
          <a:xfrm>
            <a:off x="6311355" y="2188955"/>
            <a:ext cx="2160240" cy="584775"/>
          </a:xfrm>
          <a:prstGeom prst="rect">
            <a:avLst/>
          </a:prstGeom>
          <a:solidFill>
            <a:schemeClr val="accent1"/>
          </a:solidFill>
          <a:ln>
            <a:solidFill>
              <a:schemeClr val="accent1">
                <a:shade val="95000"/>
                <a:satMod val="105000"/>
              </a:schemeClr>
            </a:solidFill>
          </a:ln>
        </p:spPr>
        <p:txBody>
          <a:bodyPr wrap="square" rtlCol="0">
            <a:spAutoFit/>
          </a:bodyPr>
          <a:lstStyle/>
          <a:p>
            <a:pPr algn="ctr"/>
            <a:r>
              <a:rPr lang="pt-BR" dirty="0" smtClean="0"/>
              <a:t>LDO</a:t>
            </a:r>
          </a:p>
          <a:p>
            <a:pPr algn="ctr"/>
            <a:r>
              <a:rPr lang="pt-BR" sz="1400" dirty="0" smtClean="0"/>
              <a:t>(Diretrizes do que fazer)</a:t>
            </a:r>
            <a:endParaRPr lang="pt-BR" sz="1400" dirty="0"/>
          </a:p>
        </p:txBody>
      </p:sp>
      <p:sp>
        <p:nvSpPr>
          <p:cNvPr id="7" name="CaixaDeTexto 6"/>
          <p:cNvSpPr txBox="1"/>
          <p:nvPr/>
        </p:nvSpPr>
        <p:spPr>
          <a:xfrm>
            <a:off x="6456739" y="3351143"/>
            <a:ext cx="2179725" cy="584775"/>
          </a:xfrm>
          <a:prstGeom prst="rect">
            <a:avLst/>
          </a:prstGeom>
          <a:solidFill>
            <a:schemeClr val="accent1"/>
          </a:solidFill>
          <a:ln>
            <a:solidFill>
              <a:schemeClr val="accent1">
                <a:shade val="95000"/>
                <a:satMod val="105000"/>
              </a:schemeClr>
            </a:solidFill>
          </a:ln>
        </p:spPr>
        <p:txBody>
          <a:bodyPr wrap="square" rtlCol="0">
            <a:spAutoFit/>
          </a:bodyPr>
          <a:lstStyle/>
          <a:p>
            <a:pPr algn="ctr"/>
            <a:r>
              <a:rPr lang="pt-BR" dirty="0" smtClean="0"/>
              <a:t>LOA</a:t>
            </a:r>
          </a:p>
          <a:p>
            <a:pPr algn="ctr"/>
            <a:r>
              <a:rPr lang="pt-BR" sz="1400" dirty="0" smtClean="0"/>
              <a:t>(O que será feito)</a:t>
            </a:r>
            <a:endParaRPr lang="pt-BR" sz="1400" dirty="0"/>
          </a:p>
        </p:txBody>
      </p:sp>
      <p:sp>
        <p:nvSpPr>
          <p:cNvPr id="8" name="CaixaDeTexto 7"/>
          <p:cNvSpPr txBox="1"/>
          <p:nvPr/>
        </p:nvSpPr>
        <p:spPr>
          <a:xfrm>
            <a:off x="3633252" y="4990544"/>
            <a:ext cx="2448272" cy="923330"/>
          </a:xfrm>
          <a:prstGeom prst="rect">
            <a:avLst/>
          </a:prstGeom>
          <a:solidFill>
            <a:schemeClr val="accent1"/>
          </a:solidFill>
          <a:ln>
            <a:solidFill>
              <a:schemeClr val="accent1">
                <a:shade val="95000"/>
                <a:satMod val="105000"/>
              </a:schemeClr>
            </a:solidFill>
          </a:ln>
        </p:spPr>
        <p:txBody>
          <a:bodyPr wrap="square" rtlCol="0">
            <a:spAutoFit/>
          </a:bodyPr>
          <a:lstStyle/>
          <a:p>
            <a:pPr algn="ctr"/>
            <a:r>
              <a:rPr lang="pt-BR" dirty="0" smtClean="0"/>
              <a:t>Cronograma financeiro</a:t>
            </a:r>
          </a:p>
          <a:p>
            <a:r>
              <a:rPr lang="pt-BR" dirty="0" smtClean="0"/>
              <a:t>(</a:t>
            </a:r>
            <a:r>
              <a:rPr lang="pt-BR" sz="1400" dirty="0" smtClean="0"/>
              <a:t>O que pode ser realizado)</a:t>
            </a:r>
            <a:endParaRPr lang="pt-BR" sz="1400" dirty="0"/>
          </a:p>
        </p:txBody>
      </p:sp>
      <p:sp>
        <p:nvSpPr>
          <p:cNvPr id="9" name="CaixaDeTexto 8"/>
          <p:cNvSpPr txBox="1"/>
          <p:nvPr/>
        </p:nvSpPr>
        <p:spPr>
          <a:xfrm>
            <a:off x="467544" y="3935918"/>
            <a:ext cx="2376264" cy="861774"/>
          </a:xfrm>
          <a:prstGeom prst="rect">
            <a:avLst/>
          </a:prstGeom>
          <a:solidFill>
            <a:schemeClr val="accent1"/>
          </a:solidFill>
          <a:ln>
            <a:solidFill>
              <a:schemeClr val="accent1">
                <a:shade val="95000"/>
                <a:satMod val="105000"/>
              </a:schemeClr>
            </a:solidFill>
          </a:ln>
        </p:spPr>
        <p:txBody>
          <a:bodyPr wrap="square" rtlCol="0">
            <a:spAutoFit/>
          </a:bodyPr>
          <a:lstStyle/>
          <a:p>
            <a:pPr algn="ctr"/>
            <a:r>
              <a:rPr lang="pt-BR" dirty="0" smtClean="0"/>
              <a:t>Acompanhamento da execução </a:t>
            </a:r>
          </a:p>
          <a:p>
            <a:r>
              <a:rPr lang="pt-BR" sz="1400" dirty="0" smtClean="0"/>
              <a:t>(controle físico-financeiro)</a:t>
            </a:r>
            <a:endParaRPr lang="pt-BR" sz="1400" dirty="0"/>
          </a:p>
        </p:txBody>
      </p:sp>
      <p:sp>
        <p:nvSpPr>
          <p:cNvPr id="10" name="CaixaDeTexto 9"/>
          <p:cNvSpPr txBox="1"/>
          <p:nvPr/>
        </p:nvSpPr>
        <p:spPr>
          <a:xfrm>
            <a:off x="467640" y="2984178"/>
            <a:ext cx="2376168" cy="584775"/>
          </a:xfrm>
          <a:prstGeom prst="rect">
            <a:avLst/>
          </a:prstGeom>
          <a:solidFill>
            <a:schemeClr val="accent1"/>
          </a:solidFill>
          <a:ln>
            <a:solidFill>
              <a:schemeClr val="accent1">
                <a:shade val="95000"/>
                <a:satMod val="105000"/>
              </a:schemeClr>
            </a:solidFill>
          </a:ln>
        </p:spPr>
        <p:txBody>
          <a:bodyPr wrap="square" rtlCol="0">
            <a:spAutoFit/>
          </a:bodyPr>
          <a:lstStyle/>
          <a:p>
            <a:r>
              <a:rPr lang="pt-BR" dirty="0" smtClean="0"/>
              <a:t>Avaliação e controle</a:t>
            </a:r>
          </a:p>
          <a:p>
            <a:r>
              <a:rPr lang="pt-BR" sz="1400" dirty="0" smtClean="0"/>
              <a:t>(gestão e </a:t>
            </a:r>
            <a:r>
              <a:rPr lang="pt-BR" sz="1400" i="1" dirty="0" err="1" smtClean="0"/>
              <a:t>accountability</a:t>
            </a:r>
            <a:r>
              <a:rPr lang="pt-BR" sz="1400" i="1" dirty="0" smtClean="0"/>
              <a:t>)</a:t>
            </a:r>
            <a:endParaRPr lang="pt-BR" sz="1400" i="1" dirty="0"/>
          </a:p>
        </p:txBody>
      </p:sp>
      <p:sp>
        <p:nvSpPr>
          <p:cNvPr id="11" name="CaixaDeTexto 10"/>
          <p:cNvSpPr txBox="1"/>
          <p:nvPr/>
        </p:nvSpPr>
        <p:spPr>
          <a:xfrm>
            <a:off x="842668" y="1712199"/>
            <a:ext cx="2073148" cy="861774"/>
          </a:xfrm>
          <a:prstGeom prst="rect">
            <a:avLst/>
          </a:prstGeom>
          <a:solidFill>
            <a:schemeClr val="accent1"/>
          </a:solidFill>
          <a:ln>
            <a:solidFill>
              <a:schemeClr val="accent1">
                <a:shade val="95000"/>
                <a:satMod val="105000"/>
              </a:schemeClr>
            </a:solidFill>
          </a:ln>
        </p:spPr>
        <p:txBody>
          <a:bodyPr wrap="square" rtlCol="0">
            <a:spAutoFit/>
          </a:bodyPr>
          <a:lstStyle/>
          <a:p>
            <a:pPr algn="ctr"/>
            <a:r>
              <a:rPr lang="pt-BR" dirty="0" smtClean="0"/>
              <a:t>Plano de Longo Prazo </a:t>
            </a:r>
          </a:p>
          <a:p>
            <a:r>
              <a:rPr lang="pt-BR" sz="1400" dirty="0" smtClean="0"/>
              <a:t>(o que precisa ser feito)</a:t>
            </a:r>
            <a:endParaRPr lang="pt-BR" sz="1400" dirty="0"/>
          </a:p>
        </p:txBody>
      </p:sp>
      <p:sp>
        <p:nvSpPr>
          <p:cNvPr id="23" name="Elipse 22"/>
          <p:cNvSpPr/>
          <p:nvPr/>
        </p:nvSpPr>
        <p:spPr>
          <a:xfrm rot="2584609">
            <a:off x="5317662" y="3390095"/>
            <a:ext cx="522167" cy="15868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BR" dirty="0">
                <a:solidFill>
                  <a:schemeClr val="tx1"/>
                </a:solidFill>
              </a:rPr>
              <a:t>Execução</a:t>
            </a:r>
          </a:p>
        </p:txBody>
      </p:sp>
      <p:sp>
        <p:nvSpPr>
          <p:cNvPr id="24" name="Elipse 23"/>
          <p:cNvSpPr/>
          <p:nvPr/>
        </p:nvSpPr>
        <p:spPr>
          <a:xfrm rot="18663030">
            <a:off x="5193721" y="1225001"/>
            <a:ext cx="580007" cy="26556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pt-BR" dirty="0">
                <a:solidFill>
                  <a:schemeClr val="tx1"/>
                </a:solidFill>
              </a:rPr>
              <a:t>Aprovação</a:t>
            </a:r>
            <a:r>
              <a:rPr lang="pt-BR" sz="1600" dirty="0" smtClean="0">
                <a:solidFill>
                  <a:schemeClr val="tx1"/>
                </a:solidFill>
              </a:rPr>
              <a:t> e </a:t>
            </a:r>
            <a:r>
              <a:rPr lang="pt-BR" dirty="0">
                <a:solidFill>
                  <a:schemeClr val="tx1"/>
                </a:solidFill>
              </a:rPr>
              <a:t>publicação</a:t>
            </a:r>
          </a:p>
        </p:txBody>
      </p:sp>
      <p:sp>
        <p:nvSpPr>
          <p:cNvPr id="25" name="Elipse 24"/>
          <p:cNvSpPr/>
          <p:nvPr/>
        </p:nvSpPr>
        <p:spPr>
          <a:xfrm rot="18376066">
            <a:off x="3578295" y="2848310"/>
            <a:ext cx="551304" cy="26371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BR" dirty="0" smtClean="0">
                <a:solidFill>
                  <a:schemeClr val="tx1"/>
                </a:solidFill>
              </a:rPr>
              <a:t>Monitoramento</a:t>
            </a:r>
            <a:endParaRPr lang="pt-BR" dirty="0">
              <a:solidFill>
                <a:schemeClr val="tx1"/>
              </a:solidFill>
            </a:endParaRPr>
          </a:p>
        </p:txBody>
      </p:sp>
      <p:sp>
        <p:nvSpPr>
          <p:cNvPr id="28" name="Elipse 27"/>
          <p:cNvSpPr/>
          <p:nvPr/>
        </p:nvSpPr>
        <p:spPr>
          <a:xfrm rot="2584609">
            <a:off x="3321642" y="1266538"/>
            <a:ext cx="623221" cy="23054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BR" dirty="0" smtClean="0">
                <a:solidFill>
                  <a:schemeClr val="tx1"/>
                </a:solidFill>
              </a:rPr>
              <a:t>Elaboração</a:t>
            </a:r>
            <a:endParaRPr lang="pt-BR" dirty="0">
              <a:solidFill>
                <a:schemeClr val="tx1"/>
              </a:solidFill>
            </a:endParaRPr>
          </a:p>
        </p:txBody>
      </p:sp>
      <p:cxnSp>
        <p:nvCxnSpPr>
          <p:cNvPr id="27" name="Conector de seta reta 26"/>
          <p:cNvCxnSpPr/>
          <p:nvPr/>
        </p:nvCxnSpPr>
        <p:spPr>
          <a:xfrm>
            <a:off x="5642527" y="1280595"/>
            <a:ext cx="877994" cy="552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a:off x="7452320" y="2924944"/>
            <a:ext cx="94281" cy="351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6" name="Conector de seta reta 255"/>
          <p:cNvCxnSpPr/>
          <p:nvPr/>
        </p:nvCxnSpPr>
        <p:spPr>
          <a:xfrm flipH="1">
            <a:off x="6228184" y="4183539"/>
            <a:ext cx="1008112" cy="757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8" name="Conector de seta reta 257"/>
          <p:cNvCxnSpPr/>
          <p:nvPr/>
        </p:nvCxnSpPr>
        <p:spPr>
          <a:xfrm flipH="1" flipV="1">
            <a:off x="2618370" y="5013176"/>
            <a:ext cx="729494" cy="389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0" name="Conector de seta reta 259"/>
          <p:cNvCxnSpPr/>
          <p:nvPr/>
        </p:nvCxnSpPr>
        <p:spPr>
          <a:xfrm flipV="1">
            <a:off x="1655724" y="3606842"/>
            <a:ext cx="0" cy="292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2" name="Conector de seta reta 261"/>
          <p:cNvCxnSpPr/>
          <p:nvPr/>
        </p:nvCxnSpPr>
        <p:spPr>
          <a:xfrm flipV="1">
            <a:off x="1655724" y="2708920"/>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Conector de seta reta 263"/>
          <p:cNvCxnSpPr/>
          <p:nvPr/>
        </p:nvCxnSpPr>
        <p:spPr>
          <a:xfrm flipV="1">
            <a:off x="2123728" y="1196752"/>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142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541742481"/>
              </p:ext>
            </p:extLst>
          </p:nvPr>
        </p:nvGraphicFramePr>
        <p:xfrm>
          <a:off x="1547664" y="908720"/>
          <a:ext cx="609600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3283686879"/>
              </p:ext>
            </p:extLst>
          </p:nvPr>
        </p:nvGraphicFramePr>
        <p:xfrm>
          <a:off x="1619672" y="2420888"/>
          <a:ext cx="6096000" cy="1512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aixaDeTexto 4"/>
          <p:cNvSpPr txBox="1"/>
          <p:nvPr/>
        </p:nvSpPr>
        <p:spPr>
          <a:xfrm>
            <a:off x="1115616" y="260648"/>
            <a:ext cx="7488832" cy="523220"/>
          </a:xfrm>
          <a:prstGeom prst="rect">
            <a:avLst/>
          </a:prstGeom>
          <a:noFill/>
        </p:spPr>
        <p:txBody>
          <a:bodyPr wrap="square" rtlCol="0">
            <a:spAutoFit/>
          </a:bodyPr>
          <a:lstStyle/>
          <a:p>
            <a:r>
              <a:rPr lang="pt-BR" sz="2800" dirty="0" smtClean="0">
                <a:latin typeface="+mj-lt"/>
              </a:rPr>
              <a:t>Classificações Orçamentárias</a:t>
            </a:r>
            <a:endParaRPr lang="pt-BR" sz="2800" dirty="0">
              <a:latin typeface="+mj-lt"/>
            </a:endParaRPr>
          </a:p>
        </p:txBody>
      </p:sp>
      <p:graphicFrame>
        <p:nvGraphicFramePr>
          <p:cNvPr id="24" name="Diagrama 23"/>
          <p:cNvGraphicFramePr/>
          <p:nvPr>
            <p:extLst>
              <p:ext uri="{D42A27DB-BD31-4B8C-83A1-F6EECF244321}">
                <p14:modId xmlns:p14="http://schemas.microsoft.com/office/powerpoint/2010/main" val="2069972433"/>
              </p:ext>
            </p:extLst>
          </p:nvPr>
        </p:nvGraphicFramePr>
        <p:xfrm>
          <a:off x="1524000" y="4221088"/>
          <a:ext cx="6096000" cy="15841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36565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755640" y="332640"/>
            <a:ext cx="8064360" cy="456120"/>
          </a:xfrm>
          <a:prstGeom prst="rect">
            <a:avLst/>
          </a:prstGeom>
          <a:noFill/>
          <a:ln>
            <a:noFill/>
          </a:ln>
        </p:spPr>
        <p:txBody>
          <a:bodyPr lIns="90000" tIns="45000" rIns="90000" bIns="45000"/>
          <a:lstStyle/>
          <a:p>
            <a:pPr algn="ctr">
              <a:lnSpc>
                <a:spcPct val="100000"/>
              </a:lnSpc>
            </a:pPr>
            <a:r>
              <a:rPr lang="pt-BR" sz="2800" dirty="0" smtClean="0">
                <a:solidFill>
                  <a:srgbClr val="000000"/>
                </a:solidFill>
                <a:latin typeface="+mj-lt"/>
              </a:rPr>
              <a:t>Classificação Institucional</a:t>
            </a:r>
            <a:endParaRPr sz="2800" dirty="0">
              <a:latin typeface="+mj-lt"/>
            </a:endParaRPr>
          </a:p>
        </p:txBody>
      </p:sp>
      <p:sp>
        <p:nvSpPr>
          <p:cNvPr id="437" name="CustomShape 3"/>
          <p:cNvSpPr/>
          <p:nvPr/>
        </p:nvSpPr>
        <p:spPr>
          <a:xfrm>
            <a:off x="551784" y="1280796"/>
            <a:ext cx="8268216" cy="708044"/>
          </a:xfrm>
          <a:prstGeom prst="rect">
            <a:avLst/>
          </a:prstGeom>
          <a:noFill/>
          <a:ln>
            <a:noFill/>
          </a:ln>
        </p:spPr>
        <p:txBody>
          <a:bodyPr lIns="90000" tIns="45000" rIns="90000" bIns="45000"/>
          <a:lstStyle/>
          <a:p>
            <a:pPr algn="just">
              <a:lnSpc>
                <a:spcPct val="100000"/>
              </a:lnSpc>
            </a:pPr>
            <a:endParaRPr sz="2400" dirty="0"/>
          </a:p>
        </p:txBody>
      </p:sp>
      <p:sp>
        <p:nvSpPr>
          <p:cNvPr id="2" name="Retângulo 1"/>
          <p:cNvSpPr/>
          <p:nvPr/>
        </p:nvSpPr>
        <p:spPr>
          <a:xfrm>
            <a:off x="323528" y="1124744"/>
            <a:ext cx="8568952" cy="5109090"/>
          </a:xfrm>
          <a:prstGeom prst="rect">
            <a:avLst/>
          </a:prstGeom>
          <a:ln>
            <a:solidFill>
              <a:srgbClr val="329A66"/>
            </a:solidFill>
          </a:ln>
        </p:spPr>
        <p:txBody>
          <a:bodyPr wrap="square">
            <a:spAutoFit/>
          </a:bodyPr>
          <a:lstStyle/>
          <a:p>
            <a:r>
              <a:rPr lang="pt-BR" sz="2200" dirty="0"/>
              <a:t>Estabelece a responsabilidade administrativa na formulação, execução e controle do </a:t>
            </a:r>
            <a:r>
              <a:rPr lang="pt-BR" sz="2200" dirty="0" smtClean="0"/>
              <a:t>orçamento. Exemplo:</a:t>
            </a:r>
            <a:endParaRPr lang="pt-BR" sz="2200" dirty="0"/>
          </a:p>
          <a:p>
            <a:endParaRPr lang="pt-BR" sz="2200" b="1" dirty="0"/>
          </a:p>
          <a:p>
            <a:r>
              <a:rPr lang="pt-BR" sz="2200" b="1" dirty="0" smtClean="0"/>
              <a:t>Órgão (XX): </a:t>
            </a:r>
            <a:r>
              <a:rPr lang="pt-BR" sz="2200" dirty="0" smtClean="0"/>
              <a:t>Secretaria </a:t>
            </a:r>
            <a:r>
              <a:rPr lang="pt-BR" sz="2200" dirty="0"/>
              <a:t>Municipal de Obras e </a:t>
            </a:r>
            <a:r>
              <a:rPr lang="pt-BR" sz="2200" dirty="0" smtClean="0"/>
              <a:t>Infraestrutura (27)</a:t>
            </a:r>
            <a:endParaRPr lang="pt-BR" sz="2200" dirty="0"/>
          </a:p>
          <a:p>
            <a:r>
              <a:rPr lang="pt-BR" sz="2200" b="1" dirty="0"/>
              <a:t>Unidade </a:t>
            </a:r>
            <a:r>
              <a:rPr lang="pt-BR" sz="2200" b="1" dirty="0" smtClean="0"/>
              <a:t>Orçamentária (XX): </a:t>
            </a:r>
            <a:r>
              <a:rPr lang="pt-BR" sz="2200" dirty="0" smtClean="0"/>
              <a:t>Superintendência </a:t>
            </a:r>
            <a:r>
              <a:rPr lang="pt-BR" sz="2200" dirty="0"/>
              <a:t>de Desenvolvimento da </a:t>
            </a:r>
            <a:r>
              <a:rPr lang="pt-BR" sz="2200" dirty="0" smtClean="0"/>
              <a:t>Capital (02)</a:t>
            </a:r>
            <a:endParaRPr lang="pt-BR" sz="2200" dirty="0"/>
          </a:p>
          <a:p>
            <a:r>
              <a:rPr lang="pt-BR" sz="2200" b="1" dirty="0"/>
              <a:t>Unidade Administrativa (Organizacional</a:t>
            </a:r>
            <a:r>
              <a:rPr lang="pt-BR" sz="2200" b="1" dirty="0" smtClean="0"/>
              <a:t>) (XXXX):</a:t>
            </a:r>
            <a:r>
              <a:rPr lang="pt-BR" sz="2200" dirty="0" smtClean="0"/>
              <a:t> </a:t>
            </a:r>
            <a:r>
              <a:rPr lang="pt-BR" sz="2200" dirty="0"/>
              <a:t>Diretoria Administrativo </a:t>
            </a:r>
            <a:r>
              <a:rPr lang="pt-BR" sz="2200" dirty="0" smtClean="0"/>
              <a:t>Financeira (0010) </a:t>
            </a:r>
          </a:p>
          <a:p>
            <a:endParaRPr lang="pt-BR" sz="2200" b="1" dirty="0" smtClean="0"/>
          </a:p>
          <a:p>
            <a:r>
              <a:rPr lang="pt-BR" sz="2200" b="1" dirty="0" smtClean="0"/>
              <a:t>Órgão</a:t>
            </a:r>
            <a:r>
              <a:rPr lang="pt-BR" sz="2200" b="1" dirty="0"/>
              <a:t>: </a:t>
            </a:r>
            <a:r>
              <a:rPr lang="pt-BR" sz="2200" dirty="0"/>
              <a:t>Secretaria Municipal de Serviços Urbanos (29)</a:t>
            </a:r>
          </a:p>
          <a:p>
            <a:r>
              <a:rPr lang="pt-BR" sz="2200" b="1" dirty="0"/>
              <a:t>Unidade Orçamentária: </a:t>
            </a:r>
            <a:r>
              <a:rPr lang="pt-BR" sz="2200" dirty="0"/>
              <a:t>Superintendência de Limpeza Urbana </a:t>
            </a:r>
            <a:r>
              <a:rPr lang="pt-BR" sz="2200" dirty="0" smtClean="0"/>
              <a:t>(03</a:t>
            </a:r>
            <a:r>
              <a:rPr lang="pt-BR" sz="2200" dirty="0"/>
              <a:t>)</a:t>
            </a:r>
          </a:p>
          <a:p>
            <a:r>
              <a:rPr lang="pt-BR" sz="2200" b="1" dirty="0"/>
              <a:t>Unidade Administrativa (Regionalizada): </a:t>
            </a:r>
            <a:r>
              <a:rPr lang="pt-BR" sz="2200" dirty="0"/>
              <a:t>SLU – Regional Barreiro </a:t>
            </a:r>
            <a:r>
              <a:rPr lang="pt-BR" sz="2200" dirty="0" smtClean="0"/>
              <a:t>(0001</a:t>
            </a:r>
            <a:r>
              <a:rPr lang="pt-BR" sz="2200" dirty="0"/>
              <a:t>) </a:t>
            </a:r>
          </a:p>
          <a:p>
            <a:endParaRPr lang="pt-BR" dirty="0" smtClean="0"/>
          </a:p>
        </p:txBody>
      </p:sp>
    </p:spTree>
    <p:extLst>
      <p:ext uri="{BB962C8B-B14F-4D97-AF65-F5344CB8AC3E}">
        <p14:creationId xmlns:p14="http://schemas.microsoft.com/office/powerpoint/2010/main" val="2930735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467544" y="332640"/>
            <a:ext cx="8352456" cy="456120"/>
          </a:xfrm>
          <a:prstGeom prst="rect">
            <a:avLst/>
          </a:prstGeom>
          <a:noFill/>
          <a:ln>
            <a:noFill/>
          </a:ln>
        </p:spPr>
        <p:txBody>
          <a:bodyPr lIns="90000" tIns="45000" rIns="90000" bIns="45000"/>
          <a:lstStyle/>
          <a:p>
            <a:pPr algn="ctr">
              <a:lnSpc>
                <a:spcPct val="100000"/>
              </a:lnSpc>
            </a:pPr>
            <a:r>
              <a:rPr lang="pt-BR" sz="2800" dirty="0" smtClean="0">
                <a:solidFill>
                  <a:srgbClr val="000000"/>
                </a:solidFill>
                <a:latin typeface="+mj-lt"/>
              </a:rPr>
              <a:t>Classificação Funcional Programática</a:t>
            </a:r>
            <a:endParaRPr sz="2800" dirty="0">
              <a:latin typeface="+mj-lt"/>
            </a:endParaRPr>
          </a:p>
        </p:txBody>
      </p:sp>
      <p:sp>
        <p:nvSpPr>
          <p:cNvPr id="436" name="CustomShape 2"/>
          <p:cNvSpPr/>
          <p:nvPr/>
        </p:nvSpPr>
        <p:spPr>
          <a:xfrm>
            <a:off x="971600" y="3933056"/>
            <a:ext cx="8064360" cy="516600"/>
          </a:xfrm>
          <a:prstGeom prst="rect">
            <a:avLst/>
          </a:prstGeom>
          <a:noFill/>
          <a:ln>
            <a:noFill/>
          </a:ln>
        </p:spPr>
        <p:txBody>
          <a:bodyPr lIns="90000" tIns="45000" rIns="90000" bIns="45000"/>
          <a:lstStyle/>
          <a:p>
            <a:pPr>
              <a:lnSpc>
                <a:spcPct val="100000"/>
              </a:lnSpc>
            </a:pPr>
            <a:r>
              <a:rPr lang="pt-BR" sz="1400" b="1" dirty="0" smtClean="0">
                <a:solidFill>
                  <a:srgbClr val="000000"/>
                </a:solidFill>
                <a:latin typeface="Gill Sans MT"/>
              </a:rPr>
              <a:t>Manual </a:t>
            </a:r>
            <a:r>
              <a:rPr lang="pt-BR" sz="1400" b="1" dirty="0">
                <a:solidFill>
                  <a:srgbClr val="000000"/>
                </a:solidFill>
                <a:latin typeface="Gill Sans MT"/>
              </a:rPr>
              <a:t>de Elaboração da Lei Orçamentária do Município.</a:t>
            </a:r>
            <a:endParaRPr dirty="0"/>
          </a:p>
        </p:txBody>
      </p:sp>
      <p:sp>
        <p:nvSpPr>
          <p:cNvPr id="437" name="CustomShape 3"/>
          <p:cNvSpPr/>
          <p:nvPr/>
        </p:nvSpPr>
        <p:spPr>
          <a:xfrm>
            <a:off x="755576" y="1628800"/>
            <a:ext cx="7272808" cy="708044"/>
          </a:xfrm>
          <a:prstGeom prst="rect">
            <a:avLst/>
          </a:prstGeom>
          <a:solidFill>
            <a:schemeClr val="tx2">
              <a:lumMod val="40000"/>
              <a:lumOff val="60000"/>
            </a:schemeClr>
          </a:solidFill>
          <a:ln>
            <a:noFill/>
          </a:ln>
        </p:spPr>
        <p:txBody>
          <a:bodyPr lIns="90000" tIns="45000" rIns="90000" bIns="45000"/>
          <a:lstStyle/>
          <a:p>
            <a:pPr algn="just">
              <a:lnSpc>
                <a:spcPct val="100000"/>
              </a:lnSpc>
            </a:pPr>
            <a:r>
              <a:rPr lang="pt-BR" sz="2400" dirty="0" smtClean="0"/>
              <a:t>Estabelece  em que o orçamento será empregado</a:t>
            </a:r>
            <a:endParaRPr sz="2400" dirty="0"/>
          </a:p>
        </p:txBody>
      </p:sp>
      <p:graphicFrame>
        <p:nvGraphicFramePr>
          <p:cNvPr id="6" name="Tabela 5"/>
          <p:cNvGraphicFramePr>
            <a:graphicFrameLocks noGrp="1"/>
          </p:cNvGraphicFramePr>
          <p:nvPr>
            <p:extLst>
              <p:ext uri="{D42A27DB-BD31-4B8C-83A1-F6EECF244321}">
                <p14:modId xmlns:p14="http://schemas.microsoft.com/office/powerpoint/2010/main" val="202133338"/>
              </p:ext>
            </p:extLst>
          </p:nvPr>
        </p:nvGraphicFramePr>
        <p:xfrm>
          <a:off x="755576" y="2420887"/>
          <a:ext cx="7344816" cy="899917"/>
        </p:xfrm>
        <a:graphic>
          <a:graphicData uri="http://schemas.openxmlformats.org/drawingml/2006/table">
            <a:tbl>
              <a:tblPr firstRow="1" bandRow="1">
                <a:tableStyleId>{5C22544A-7EE6-4342-B048-85BDC9FD1C3A}</a:tableStyleId>
              </a:tblPr>
              <a:tblGrid>
                <a:gridCol w="1503611"/>
                <a:gridCol w="2117531"/>
                <a:gridCol w="1887470"/>
                <a:gridCol w="1836204"/>
              </a:tblGrid>
              <a:tr h="534157">
                <a:tc>
                  <a:txBody>
                    <a:bodyPr/>
                    <a:lstStyle/>
                    <a:p>
                      <a:pPr algn="ctr"/>
                      <a:r>
                        <a:rPr lang="pt-BR" dirty="0" smtClean="0"/>
                        <a:t>XX</a:t>
                      </a:r>
                      <a:endParaRPr lang="pt-BR" dirty="0"/>
                    </a:p>
                  </a:txBody>
                  <a:tcPr/>
                </a:tc>
                <a:tc>
                  <a:txBody>
                    <a:bodyPr/>
                    <a:lstStyle/>
                    <a:p>
                      <a:pPr algn="ctr"/>
                      <a:r>
                        <a:rPr lang="pt-BR" dirty="0" smtClean="0"/>
                        <a:t>XXX</a:t>
                      </a:r>
                      <a:endParaRPr lang="pt-BR" dirty="0"/>
                    </a:p>
                  </a:txBody>
                  <a:tcPr/>
                </a:tc>
                <a:tc>
                  <a:txBody>
                    <a:bodyPr/>
                    <a:lstStyle/>
                    <a:p>
                      <a:pPr algn="ctr"/>
                      <a:r>
                        <a:rPr lang="pt-BR" dirty="0" smtClean="0"/>
                        <a:t>XXX</a:t>
                      </a:r>
                      <a:endParaRPr lang="pt-BR" dirty="0"/>
                    </a:p>
                  </a:txBody>
                  <a:tcPr/>
                </a:tc>
                <a:tc>
                  <a:txBody>
                    <a:bodyPr/>
                    <a:lstStyle/>
                    <a:p>
                      <a:pPr algn="ctr"/>
                      <a:r>
                        <a:rPr lang="pt-BR" dirty="0" smtClean="0"/>
                        <a:t>XXXX</a:t>
                      </a:r>
                      <a:endParaRPr lang="pt-BR" dirty="0"/>
                    </a:p>
                  </a:txBody>
                  <a:tcPr/>
                </a:tc>
              </a:tr>
              <a:tr h="312594">
                <a:tc>
                  <a:txBody>
                    <a:bodyPr/>
                    <a:lstStyle/>
                    <a:p>
                      <a:pPr algn="ctr"/>
                      <a:r>
                        <a:rPr lang="pt-BR" dirty="0" smtClean="0"/>
                        <a:t>FUNÇÃO</a:t>
                      </a:r>
                      <a:endParaRPr lang="pt-BR" dirty="0"/>
                    </a:p>
                  </a:txBody>
                  <a:tcPr/>
                </a:tc>
                <a:tc>
                  <a:txBody>
                    <a:bodyPr/>
                    <a:lstStyle/>
                    <a:p>
                      <a:pPr algn="ctr"/>
                      <a:r>
                        <a:rPr lang="pt-BR" dirty="0" smtClean="0"/>
                        <a:t>SUBFUNÇÃO</a:t>
                      </a:r>
                      <a:endParaRPr lang="pt-BR" dirty="0"/>
                    </a:p>
                  </a:txBody>
                  <a:tcPr/>
                </a:tc>
                <a:tc>
                  <a:txBody>
                    <a:bodyPr/>
                    <a:lstStyle/>
                    <a:p>
                      <a:pPr algn="ctr"/>
                      <a:r>
                        <a:rPr lang="pt-BR" dirty="0" smtClean="0"/>
                        <a:t>PROGRAMA</a:t>
                      </a:r>
                      <a:endParaRPr lang="pt-BR" dirty="0"/>
                    </a:p>
                  </a:txBody>
                  <a:tcPr/>
                </a:tc>
                <a:tc>
                  <a:txBody>
                    <a:bodyPr/>
                    <a:lstStyle/>
                    <a:p>
                      <a:pPr algn="ctr"/>
                      <a:r>
                        <a:rPr lang="pt-BR" dirty="0" smtClean="0"/>
                        <a:t>AÇÃO</a:t>
                      </a:r>
                      <a:endParaRPr lang="pt-BR" dirty="0"/>
                    </a:p>
                  </a:txBody>
                  <a:tcPr/>
                </a:tc>
              </a:tr>
            </a:tbl>
          </a:graphicData>
        </a:graphic>
      </p:graphicFrame>
    </p:spTree>
    <p:extLst>
      <p:ext uri="{BB962C8B-B14F-4D97-AF65-F5344CB8AC3E}">
        <p14:creationId xmlns:p14="http://schemas.microsoft.com/office/powerpoint/2010/main" val="4252993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Picture 2"/>
          <p:cNvPicPr/>
          <p:nvPr/>
        </p:nvPicPr>
        <p:blipFill>
          <a:blip r:embed="rId2"/>
          <a:stretch>
            <a:fillRect/>
          </a:stretch>
        </p:blipFill>
        <p:spPr>
          <a:xfrm>
            <a:off x="899640" y="3141000"/>
            <a:ext cx="7295760" cy="1872000"/>
          </a:xfrm>
          <a:prstGeom prst="rect">
            <a:avLst/>
          </a:prstGeom>
          <a:ln w="19080">
            <a:solidFill>
              <a:srgbClr val="9BA15A"/>
            </a:solidFill>
            <a:round/>
          </a:ln>
        </p:spPr>
      </p:pic>
      <p:pic>
        <p:nvPicPr>
          <p:cNvPr id="434" name="Picture 3"/>
          <p:cNvPicPr/>
          <p:nvPr/>
        </p:nvPicPr>
        <p:blipFill>
          <a:blip r:embed="rId3"/>
          <a:stretch>
            <a:fillRect/>
          </a:stretch>
        </p:blipFill>
        <p:spPr>
          <a:xfrm>
            <a:off x="971640" y="1556640"/>
            <a:ext cx="7272360" cy="1295640"/>
          </a:xfrm>
          <a:prstGeom prst="rect">
            <a:avLst/>
          </a:prstGeom>
          <a:ln w="19080">
            <a:solidFill>
              <a:srgbClr val="758897"/>
            </a:solidFill>
            <a:round/>
          </a:ln>
        </p:spPr>
      </p:pic>
      <p:sp>
        <p:nvSpPr>
          <p:cNvPr id="435" name="CustomShape 1"/>
          <p:cNvSpPr/>
          <p:nvPr/>
        </p:nvSpPr>
        <p:spPr>
          <a:xfrm>
            <a:off x="755640" y="332640"/>
            <a:ext cx="8064360" cy="456120"/>
          </a:xfrm>
          <a:prstGeom prst="rect">
            <a:avLst/>
          </a:prstGeom>
          <a:noFill/>
          <a:ln>
            <a:noFill/>
          </a:ln>
        </p:spPr>
        <p:txBody>
          <a:bodyPr lIns="90000" tIns="45000" rIns="90000" bIns="45000"/>
          <a:lstStyle/>
          <a:p>
            <a:pPr>
              <a:lnSpc>
                <a:spcPct val="100000"/>
              </a:lnSpc>
            </a:pPr>
            <a:r>
              <a:rPr lang="pt-BR" sz="2400" b="1" dirty="0">
                <a:solidFill>
                  <a:srgbClr val="000000"/>
                </a:solidFill>
                <a:latin typeface="Gill Sans MT"/>
              </a:rPr>
              <a:t>CLASSIFICAÇÃO DAS FUNÇÕES E SUB FUNÇÕES</a:t>
            </a:r>
            <a:endParaRPr dirty="0"/>
          </a:p>
        </p:txBody>
      </p:sp>
      <p:sp>
        <p:nvSpPr>
          <p:cNvPr id="436" name="CustomShape 2"/>
          <p:cNvSpPr/>
          <p:nvPr/>
        </p:nvSpPr>
        <p:spPr>
          <a:xfrm>
            <a:off x="323640" y="5373360"/>
            <a:ext cx="8064360" cy="516600"/>
          </a:xfrm>
          <a:prstGeom prst="rect">
            <a:avLst/>
          </a:prstGeom>
          <a:noFill/>
          <a:ln>
            <a:noFill/>
          </a:ln>
        </p:spPr>
        <p:txBody>
          <a:bodyPr lIns="90000" tIns="45000" rIns="90000" bIns="45000"/>
          <a:lstStyle/>
          <a:p>
            <a:pPr>
              <a:lnSpc>
                <a:spcPct val="100000"/>
              </a:lnSpc>
            </a:pPr>
            <a:r>
              <a:rPr lang="pt-BR" sz="1400" b="1">
                <a:solidFill>
                  <a:srgbClr val="000000"/>
                </a:solidFill>
                <a:latin typeface="Gill Sans MT"/>
              </a:rPr>
              <a:t>Portaria 42/99 – Ministério do Planejamento</a:t>
            </a:r>
            <a:endParaRPr/>
          </a:p>
          <a:p>
            <a:pPr>
              <a:lnSpc>
                <a:spcPct val="100000"/>
              </a:lnSpc>
            </a:pPr>
            <a:r>
              <a:rPr lang="pt-BR" sz="1400" b="1">
                <a:solidFill>
                  <a:srgbClr val="000000"/>
                </a:solidFill>
                <a:latin typeface="Gill Sans MT"/>
              </a:rPr>
              <a:t>Manual de Elaboração da Lei Orçamentária do Município.</a:t>
            </a:r>
            <a:endParaRPr/>
          </a:p>
        </p:txBody>
      </p:sp>
      <p:sp>
        <p:nvSpPr>
          <p:cNvPr id="437" name="CustomShape 3"/>
          <p:cNvSpPr/>
          <p:nvPr/>
        </p:nvSpPr>
        <p:spPr>
          <a:xfrm>
            <a:off x="539640" y="908640"/>
            <a:ext cx="7992360" cy="456120"/>
          </a:xfrm>
          <a:prstGeom prst="rect">
            <a:avLst/>
          </a:prstGeom>
          <a:noFill/>
          <a:ln>
            <a:noFill/>
          </a:ln>
        </p:spPr>
        <p:txBody>
          <a:bodyPr lIns="90000" tIns="45000" rIns="90000" bIns="45000"/>
          <a:lstStyle/>
          <a:p>
            <a:pPr>
              <a:lnSpc>
                <a:spcPct val="100000"/>
              </a:lnSpc>
            </a:pPr>
            <a:r>
              <a:rPr lang="pt-BR" sz="2400" b="1" dirty="0">
                <a:solidFill>
                  <a:srgbClr val="000000"/>
                </a:solidFill>
                <a:latin typeface="Gill Sans MT"/>
              </a:rPr>
              <a:t>Define as áreas de atuação dos governos</a:t>
            </a:r>
            <a:endParaRPr dirty="0"/>
          </a:p>
        </p:txBody>
      </p:sp>
    </p:spTree>
    <p:extLst>
      <p:ext uri="{BB962C8B-B14F-4D97-AF65-F5344CB8AC3E}">
        <p14:creationId xmlns:p14="http://schemas.microsoft.com/office/powerpoint/2010/main" val="330754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just">
              <a:lnSpc>
                <a:spcPct val="100000"/>
              </a:lnSpc>
            </a:pPr>
            <a:endParaRPr dirty="0"/>
          </a:p>
        </p:txBody>
      </p:sp>
      <p:sp>
        <p:nvSpPr>
          <p:cNvPr id="278" name="CustomShape 2"/>
          <p:cNvSpPr/>
          <p:nvPr/>
        </p:nvSpPr>
        <p:spPr>
          <a:xfrm>
            <a:off x="251520" y="1052640"/>
            <a:ext cx="8640840" cy="4824632"/>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630600" y="1532497"/>
            <a:ext cx="8136904" cy="923330"/>
          </a:xfrm>
          <a:prstGeom prst="rect">
            <a:avLst/>
          </a:prstGeom>
        </p:spPr>
        <p:txBody>
          <a:bodyPr wrap="square">
            <a:spAutoFit/>
          </a:bodyPr>
          <a:lstStyle/>
          <a:p>
            <a:endParaRPr lang="pt-BR" dirty="0" smtClean="0"/>
          </a:p>
          <a:p>
            <a:endParaRPr lang="pt-BR" dirty="0" smtClean="0"/>
          </a:p>
          <a:p>
            <a:endParaRPr lang="pt-BR" dirty="0"/>
          </a:p>
        </p:txBody>
      </p:sp>
      <p:sp>
        <p:nvSpPr>
          <p:cNvPr id="3" name="Retângulo 2"/>
          <p:cNvSpPr/>
          <p:nvPr/>
        </p:nvSpPr>
        <p:spPr>
          <a:xfrm>
            <a:off x="501568" y="1196752"/>
            <a:ext cx="7325776" cy="4447371"/>
          </a:xfrm>
          <a:prstGeom prst="rect">
            <a:avLst/>
          </a:prstGeom>
          <a:ln>
            <a:noFill/>
          </a:ln>
        </p:spPr>
        <p:txBody>
          <a:bodyPr wrap="square">
            <a:spAutoFit/>
          </a:bodyPr>
          <a:lstStyle/>
          <a:p>
            <a:endParaRPr lang="pt-BR" dirty="0" smtClean="0"/>
          </a:p>
          <a:p>
            <a:pPr marL="342900" indent="-342900">
              <a:spcAft>
                <a:spcPts val="600"/>
              </a:spcAft>
              <a:buFont typeface="Wingdings" panose="05000000000000000000" pitchFamily="2" charset="2"/>
              <a:buChar char="ü"/>
            </a:pPr>
            <a:r>
              <a:rPr lang="pt-BR" sz="2400" dirty="0" smtClean="0"/>
              <a:t>Introdução </a:t>
            </a:r>
            <a:r>
              <a:rPr lang="pt-BR" sz="2400" dirty="0"/>
              <a:t>e conceito geral de orçamento</a:t>
            </a:r>
          </a:p>
          <a:p>
            <a:pPr marL="342900" indent="-342900">
              <a:spcAft>
                <a:spcPts val="600"/>
              </a:spcAft>
              <a:buFont typeface="Wingdings" panose="05000000000000000000" pitchFamily="2" charset="2"/>
              <a:buChar char="ü"/>
            </a:pPr>
            <a:r>
              <a:rPr lang="pt-BR" sz="2400" dirty="0" smtClean="0"/>
              <a:t>Planejamento </a:t>
            </a:r>
            <a:r>
              <a:rPr lang="pt-BR" sz="2400" dirty="0"/>
              <a:t>orçamentário e seus instrumentos: PPA, LDO e LOA</a:t>
            </a:r>
          </a:p>
          <a:p>
            <a:pPr marL="342900" indent="-342900">
              <a:spcAft>
                <a:spcPts val="600"/>
              </a:spcAft>
              <a:buFont typeface="Wingdings" panose="05000000000000000000" pitchFamily="2" charset="2"/>
              <a:buChar char="ü"/>
            </a:pPr>
            <a:r>
              <a:rPr lang="pt-BR" sz="2400" dirty="0" smtClean="0"/>
              <a:t>Papel </a:t>
            </a:r>
            <a:r>
              <a:rPr lang="pt-BR" sz="2400" dirty="0"/>
              <a:t>e importância da </a:t>
            </a:r>
            <a:r>
              <a:rPr lang="pt-BR" sz="2400" dirty="0" smtClean="0"/>
              <a:t>LDO para priorização </a:t>
            </a:r>
            <a:r>
              <a:rPr lang="pt-BR" sz="2400" dirty="0"/>
              <a:t>das demandas da </a:t>
            </a:r>
            <a:r>
              <a:rPr lang="pt-BR" sz="2400" dirty="0" smtClean="0"/>
              <a:t>sociedade</a:t>
            </a:r>
            <a:endParaRPr lang="pt-BR" sz="2400" dirty="0"/>
          </a:p>
          <a:p>
            <a:pPr marL="342900" indent="-342900">
              <a:spcAft>
                <a:spcPts val="600"/>
              </a:spcAft>
              <a:buFont typeface="Wingdings" panose="05000000000000000000" pitchFamily="2" charset="2"/>
              <a:buChar char="ü"/>
            </a:pPr>
            <a:r>
              <a:rPr lang="pt-BR" sz="2400" dirty="0" smtClean="0"/>
              <a:t>Fundamentos </a:t>
            </a:r>
            <a:r>
              <a:rPr lang="pt-BR" sz="2400" dirty="0"/>
              <a:t>para elaboração da </a:t>
            </a:r>
            <a:r>
              <a:rPr lang="pt-BR" sz="2400" dirty="0" smtClean="0"/>
              <a:t>LDO, vedações  </a:t>
            </a:r>
            <a:r>
              <a:rPr lang="pt-BR" sz="2400" dirty="0"/>
              <a:t>e conteúdos </a:t>
            </a:r>
            <a:r>
              <a:rPr lang="pt-BR" sz="2400" dirty="0" smtClean="0"/>
              <a:t>obrigatórios</a:t>
            </a:r>
          </a:p>
          <a:p>
            <a:pPr marL="342900" indent="-342900">
              <a:spcAft>
                <a:spcPts val="600"/>
              </a:spcAft>
              <a:buFont typeface="Wingdings" panose="05000000000000000000" pitchFamily="2" charset="2"/>
              <a:buChar char="ü"/>
            </a:pPr>
            <a:r>
              <a:rPr lang="pt-BR" sz="2400" dirty="0" smtClean="0"/>
              <a:t>LDO E LOA 2015</a:t>
            </a:r>
            <a:endParaRPr lang="pt-BR" sz="2400" dirty="0"/>
          </a:p>
          <a:p>
            <a:pPr marL="342900" indent="-342900">
              <a:spcAft>
                <a:spcPts val="600"/>
              </a:spcAft>
              <a:buFont typeface="Wingdings" panose="05000000000000000000" pitchFamily="2" charset="2"/>
              <a:buChar char="ü"/>
            </a:pPr>
            <a:r>
              <a:rPr lang="pt-BR" sz="2400" dirty="0" smtClean="0"/>
              <a:t>Controle: prestação </a:t>
            </a:r>
            <a:r>
              <a:rPr lang="pt-BR" sz="2400" dirty="0"/>
              <a:t>de </a:t>
            </a:r>
            <a:r>
              <a:rPr lang="pt-BR" sz="2400" dirty="0" smtClean="0"/>
              <a:t>contas, serviço </a:t>
            </a:r>
            <a:r>
              <a:rPr lang="pt-BR" sz="2400" dirty="0"/>
              <a:t>de informação ao </a:t>
            </a:r>
            <a:r>
              <a:rPr lang="pt-BR" sz="2400" dirty="0" smtClean="0"/>
              <a:t>cidadão, </a:t>
            </a:r>
            <a:r>
              <a:rPr lang="pt-BR" sz="2400" dirty="0"/>
              <a:t>d</a:t>
            </a:r>
            <a:r>
              <a:rPr lang="pt-BR" sz="2400" dirty="0" smtClean="0"/>
              <a:t>enúncias</a:t>
            </a:r>
            <a:endParaRPr lang="pt-BR" sz="2400" dirty="0"/>
          </a:p>
        </p:txBody>
      </p:sp>
      <p:sp>
        <p:nvSpPr>
          <p:cNvPr id="4" name="Retângulo 3"/>
          <p:cNvSpPr/>
          <p:nvPr/>
        </p:nvSpPr>
        <p:spPr>
          <a:xfrm>
            <a:off x="3654878" y="242372"/>
            <a:ext cx="1524776" cy="523220"/>
          </a:xfrm>
          <a:prstGeom prst="rect">
            <a:avLst/>
          </a:prstGeom>
        </p:spPr>
        <p:txBody>
          <a:bodyPr wrap="none">
            <a:spAutoFit/>
          </a:bodyPr>
          <a:lstStyle/>
          <a:p>
            <a:pPr lvl="0" algn="ctr"/>
            <a:r>
              <a:rPr lang="pt-BR" sz="2800" dirty="0" smtClean="0">
                <a:solidFill>
                  <a:prstClr val="black"/>
                </a:solidFill>
              </a:rPr>
              <a:t>Sumário</a:t>
            </a:r>
            <a:endParaRPr lang="pt-BR" sz="2800" dirty="0">
              <a:solidFill>
                <a:prstClr val="black"/>
              </a:solidFill>
            </a:endParaRPr>
          </a:p>
        </p:txBody>
      </p:sp>
    </p:spTree>
    <p:extLst>
      <p:ext uri="{BB962C8B-B14F-4D97-AF65-F5344CB8AC3E}">
        <p14:creationId xmlns:p14="http://schemas.microsoft.com/office/powerpoint/2010/main" val="801093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755640" y="332640"/>
            <a:ext cx="8064360" cy="456120"/>
          </a:xfrm>
          <a:prstGeom prst="rect">
            <a:avLst/>
          </a:prstGeom>
          <a:noFill/>
          <a:ln>
            <a:noFill/>
          </a:ln>
        </p:spPr>
        <p:txBody>
          <a:bodyPr lIns="90000" tIns="45000" rIns="90000" bIns="45000"/>
          <a:lstStyle/>
          <a:p>
            <a:pPr>
              <a:lnSpc>
                <a:spcPct val="100000"/>
              </a:lnSpc>
            </a:pPr>
            <a:r>
              <a:rPr lang="pt-BR" sz="2800" dirty="0" smtClean="0">
                <a:solidFill>
                  <a:srgbClr val="000000"/>
                </a:solidFill>
                <a:latin typeface="+mj-lt"/>
              </a:rPr>
              <a:t>Classificação da Despesa</a:t>
            </a:r>
            <a:endParaRPr sz="2800" dirty="0">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4157725164"/>
              </p:ext>
            </p:extLst>
          </p:nvPr>
        </p:nvGraphicFramePr>
        <p:xfrm>
          <a:off x="1115616" y="1412776"/>
          <a:ext cx="7128792" cy="2808311"/>
        </p:xfrm>
        <a:graphic>
          <a:graphicData uri="http://schemas.openxmlformats.org/drawingml/2006/table">
            <a:tbl>
              <a:tblPr firstRow="1" bandRow="1">
                <a:tableStyleId>{5C22544A-7EE6-4342-B048-85BDC9FD1C3A}</a:tableStyleId>
              </a:tblPr>
              <a:tblGrid>
                <a:gridCol w="1347323"/>
                <a:gridCol w="3167578"/>
                <a:gridCol w="2613891"/>
              </a:tblGrid>
              <a:tr h="460075">
                <a:tc>
                  <a:txBody>
                    <a:bodyPr/>
                    <a:lstStyle/>
                    <a:p>
                      <a:endParaRPr lang="pt-BR" dirty="0"/>
                    </a:p>
                  </a:txBody>
                  <a:tcPr/>
                </a:tc>
                <a:tc>
                  <a:txBody>
                    <a:bodyPr/>
                    <a:lstStyle/>
                    <a:p>
                      <a:endParaRPr lang="pt-BR" dirty="0"/>
                    </a:p>
                  </a:txBody>
                  <a:tcPr/>
                </a:tc>
                <a:tc>
                  <a:txBody>
                    <a:bodyPr/>
                    <a:lstStyle/>
                    <a:p>
                      <a:endParaRPr lang="pt-BR"/>
                    </a:p>
                  </a:txBody>
                  <a:tcPr/>
                </a:tc>
              </a:tr>
              <a:tr h="857617">
                <a:tc>
                  <a:txBody>
                    <a:bodyPr/>
                    <a:lstStyle/>
                    <a:p>
                      <a:r>
                        <a:rPr lang="pt-BR" dirty="0" smtClean="0"/>
                        <a:t>1º </a:t>
                      </a:r>
                      <a:endParaRPr lang="pt-BR" dirty="0"/>
                    </a:p>
                  </a:txBody>
                  <a:tcPr/>
                </a:tc>
                <a:tc>
                  <a:txBody>
                    <a:bodyPr/>
                    <a:lstStyle/>
                    <a:p>
                      <a:r>
                        <a:rPr lang="pt-BR" dirty="0" smtClean="0"/>
                        <a:t>categoria econômica da despesa</a:t>
                      </a:r>
                      <a:endParaRPr lang="pt-BR" dirty="0"/>
                    </a:p>
                  </a:txBody>
                  <a:tcPr/>
                </a:tc>
                <a:tc>
                  <a:txBody>
                    <a:bodyPr/>
                    <a:lstStyle/>
                    <a:p>
                      <a:r>
                        <a:rPr lang="pt-BR" dirty="0" smtClean="0"/>
                        <a:t>3 – corrente</a:t>
                      </a:r>
                    </a:p>
                    <a:p>
                      <a:r>
                        <a:rPr lang="pt-BR" dirty="0" smtClean="0"/>
                        <a:t>4  - capital</a:t>
                      </a:r>
                      <a:endParaRPr lang="pt-BR" dirty="0"/>
                    </a:p>
                  </a:txBody>
                  <a:tcPr/>
                </a:tc>
              </a:tr>
              <a:tr h="496873">
                <a:tc>
                  <a:txBody>
                    <a:bodyPr/>
                    <a:lstStyle/>
                    <a:p>
                      <a:r>
                        <a:rPr lang="pt-BR" dirty="0" smtClean="0"/>
                        <a:t>2º</a:t>
                      </a:r>
                      <a:endParaRPr lang="pt-BR" dirty="0"/>
                    </a:p>
                  </a:txBody>
                  <a:tcPr/>
                </a:tc>
                <a:tc>
                  <a:txBody>
                    <a:bodyPr/>
                    <a:lstStyle/>
                    <a:p>
                      <a:r>
                        <a:rPr lang="pt-BR" dirty="0" smtClean="0"/>
                        <a:t>grupo da despesa</a:t>
                      </a:r>
                      <a:endParaRPr lang="pt-BR" dirty="0"/>
                    </a:p>
                  </a:txBody>
                  <a:tcPr/>
                </a:tc>
                <a:tc>
                  <a:txBody>
                    <a:bodyPr/>
                    <a:lstStyle/>
                    <a:p>
                      <a:r>
                        <a:rPr lang="pt-BR" dirty="0" smtClean="0"/>
                        <a:t>(1</a:t>
                      </a:r>
                      <a:r>
                        <a:rPr lang="pt-BR" baseline="0" dirty="0" smtClean="0"/>
                        <a:t>–6) (Ex.: 1 – Pessoal)</a:t>
                      </a:r>
                      <a:endParaRPr lang="pt-BR" dirty="0"/>
                    </a:p>
                  </a:txBody>
                  <a:tcPr/>
                </a:tc>
              </a:tr>
              <a:tr h="496873">
                <a:tc>
                  <a:txBody>
                    <a:bodyPr/>
                    <a:lstStyle/>
                    <a:p>
                      <a:r>
                        <a:rPr lang="pt-BR" dirty="0" smtClean="0"/>
                        <a:t>3º e</a:t>
                      </a:r>
                      <a:r>
                        <a:rPr lang="pt-BR" baseline="0" dirty="0" smtClean="0"/>
                        <a:t> 4º</a:t>
                      </a:r>
                      <a:endParaRPr lang="pt-BR" dirty="0"/>
                    </a:p>
                  </a:txBody>
                  <a:tcPr/>
                </a:tc>
                <a:tc>
                  <a:txBody>
                    <a:bodyPr/>
                    <a:lstStyle/>
                    <a:p>
                      <a:r>
                        <a:rPr lang="pt-BR" dirty="0" smtClean="0"/>
                        <a:t>modalidade da aplicação</a:t>
                      </a:r>
                      <a:endParaRPr lang="pt-BR" dirty="0"/>
                    </a:p>
                  </a:txBody>
                  <a:tcPr/>
                </a:tc>
                <a:tc>
                  <a:txBody>
                    <a:bodyPr/>
                    <a:lstStyle/>
                    <a:p>
                      <a:r>
                        <a:rPr lang="pt-BR" dirty="0" smtClean="0"/>
                        <a:t>27</a:t>
                      </a:r>
                      <a:r>
                        <a:rPr lang="pt-BR" baseline="0" dirty="0" smtClean="0"/>
                        <a:t> tipologias (Ex.: 90)</a:t>
                      </a:r>
                      <a:endParaRPr lang="pt-BR" dirty="0"/>
                    </a:p>
                  </a:txBody>
                  <a:tcPr/>
                </a:tc>
              </a:tr>
              <a:tr h="496873">
                <a:tc>
                  <a:txBody>
                    <a:bodyPr/>
                    <a:lstStyle/>
                    <a:p>
                      <a:r>
                        <a:rPr lang="pt-BR" dirty="0" smtClean="0"/>
                        <a:t>5º e 6º</a:t>
                      </a:r>
                      <a:endParaRPr lang="pt-BR" dirty="0"/>
                    </a:p>
                  </a:txBody>
                  <a:tcPr/>
                </a:tc>
                <a:tc>
                  <a:txBody>
                    <a:bodyPr/>
                    <a:lstStyle/>
                    <a:p>
                      <a:r>
                        <a:rPr lang="pt-BR" dirty="0" smtClean="0"/>
                        <a:t>elemento da despesa </a:t>
                      </a:r>
                      <a:endParaRPr lang="pt-BR" dirty="0"/>
                    </a:p>
                  </a:txBody>
                  <a:tcPr/>
                </a:tc>
                <a:tc>
                  <a:txBody>
                    <a:bodyPr/>
                    <a:lstStyle/>
                    <a:p>
                      <a:r>
                        <a:rPr lang="pt-BR" dirty="0" smtClean="0"/>
                        <a:t>99 tipologias (Ex.: 14)</a:t>
                      </a:r>
                      <a:endParaRPr lang="pt-BR" dirty="0"/>
                    </a:p>
                  </a:txBody>
                  <a:tcPr/>
                </a:tc>
              </a:tr>
            </a:tbl>
          </a:graphicData>
        </a:graphic>
      </p:graphicFrame>
    </p:spTree>
    <p:extLst>
      <p:ext uri="{BB962C8B-B14F-4D97-AF65-F5344CB8AC3E}">
        <p14:creationId xmlns:p14="http://schemas.microsoft.com/office/powerpoint/2010/main" val="1405344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755640" y="332640"/>
            <a:ext cx="8064360" cy="456120"/>
          </a:xfrm>
          <a:prstGeom prst="rect">
            <a:avLst/>
          </a:prstGeom>
          <a:noFill/>
          <a:ln>
            <a:noFill/>
          </a:ln>
        </p:spPr>
        <p:txBody>
          <a:bodyPr lIns="90000" tIns="45000" rIns="90000" bIns="45000"/>
          <a:lstStyle/>
          <a:p>
            <a:pPr algn="ctr">
              <a:lnSpc>
                <a:spcPct val="100000"/>
              </a:lnSpc>
            </a:pPr>
            <a:r>
              <a:rPr lang="pt-BR" sz="2800" dirty="0" smtClean="0">
                <a:solidFill>
                  <a:srgbClr val="000000"/>
                </a:solidFill>
                <a:latin typeface="+mj-lt"/>
              </a:rPr>
              <a:t>Classificação da Receita</a:t>
            </a:r>
            <a:endParaRPr sz="2800" dirty="0">
              <a:latin typeface="+mj-lt"/>
            </a:endParaRPr>
          </a:p>
        </p:txBody>
      </p:sp>
      <p:sp>
        <p:nvSpPr>
          <p:cNvPr id="436" name="CustomShape 2"/>
          <p:cNvSpPr/>
          <p:nvPr/>
        </p:nvSpPr>
        <p:spPr>
          <a:xfrm>
            <a:off x="1547664" y="5301208"/>
            <a:ext cx="6768752" cy="516600"/>
          </a:xfrm>
          <a:prstGeom prst="rect">
            <a:avLst/>
          </a:prstGeom>
          <a:noFill/>
          <a:ln>
            <a:noFill/>
          </a:ln>
        </p:spPr>
        <p:txBody>
          <a:bodyPr lIns="90000" tIns="45000" rIns="90000" bIns="45000"/>
          <a:lstStyle/>
          <a:p>
            <a:pPr>
              <a:lnSpc>
                <a:spcPct val="100000"/>
              </a:lnSpc>
            </a:pPr>
            <a:r>
              <a:rPr lang="pt-BR" sz="1400" b="1" dirty="0" smtClean="0">
                <a:solidFill>
                  <a:srgbClr val="000000"/>
                </a:solidFill>
                <a:latin typeface="Gill Sans MT"/>
              </a:rPr>
              <a:t>Manual </a:t>
            </a:r>
            <a:r>
              <a:rPr lang="pt-BR" sz="1400" b="1" dirty="0">
                <a:solidFill>
                  <a:srgbClr val="000000"/>
                </a:solidFill>
                <a:latin typeface="Gill Sans MT"/>
              </a:rPr>
              <a:t>de Elaboração da Lei Orçamentária do Município.</a:t>
            </a:r>
            <a:endParaRPr dirty="0"/>
          </a:p>
        </p:txBody>
      </p:sp>
      <p:graphicFrame>
        <p:nvGraphicFramePr>
          <p:cNvPr id="3" name="Tabela 2"/>
          <p:cNvGraphicFramePr>
            <a:graphicFrameLocks noGrp="1"/>
          </p:cNvGraphicFramePr>
          <p:nvPr>
            <p:extLst>
              <p:ext uri="{D42A27DB-BD31-4B8C-83A1-F6EECF244321}">
                <p14:modId xmlns:p14="http://schemas.microsoft.com/office/powerpoint/2010/main" val="3882709178"/>
              </p:ext>
            </p:extLst>
          </p:nvPr>
        </p:nvGraphicFramePr>
        <p:xfrm>
          <a:off x="395535" y="1196752"/>
          <a:ext cx="8352929" cy="4556457"/>
        </p:xfrm>
        <a:graphic>
          <a:graphicData uri="http://schemas.openxmlformats.org/drawingml/2006/table">
            <a:tbl>
              <a:tblPr firstRow="1" bandRow="1">
                <a:tableStyleId>{5C22544A-7EE6-4342-B048-85BDC9FD1C3A}</a:tableStyleId>
              </a:tblPr>
              <a:tblGrid>
                <a:gridCol w="1096850"/>
                <a:gridCol w="1771833"/>
                <a:gridCol w="5484246"/>
              </a:tblGrid>
              <a:tr h="676099">
                <a:tc>
                  <a:txBody>
                    <a:bodyPr/>
                    <a:lstStyle/>
                    <a:p>
                      <a:endParaRPr lang="pt-BR" dirty="0"/>
                    </a:p>
                  </a:txBody>
                  <a:tcPr/>
                </a:tc>
                <a:tc>
                  <a:txBody>
                    <a:bodyPr/>
                    <a:lstStyle/>
                    <a:p>
                      <a:endParaRPr lang="pt-BR" dirty="0"/>
                    </a:p>
                  </a:txBody>
                  <a:tcPr/>
                </a:tc>
                <a:tc>
                  <a:txBody>
                    <a:bodyPr/>
                    <a:lstStyle/>
                    <a:p>
                      <a:endParaRPr lang="pt-BR"/>
                    </a:p>
                  </a:txBody>
                  <a:tcPr/>
                </a:tc>
              </a:tr>
              <a:tr h="692053">
                <a:tc>
                  <a:txBody>
                    <a:bodyPr/>
                    <a:lstStyle/>
                    <a:p>
                      <a:r>
                        <a:rPr lang="pt-BR" dirty="0" smtClean="0"/>
                        <a:t>1º </a:t>
                      </a:r>
                      <a:endParaRPr lang="pt-BR" dirty="0"/>
                    </a:p>
                  </a:txBody>
                  <a:tcPr/>
                </a:tc>
                <a:tc>
                  <a:txBody>
                    <a:bodyPr/>
                    <a:lstStyle/>
                    <a:p>
                      <a:r>
                        <a:rPr lang="pt-BR" dirty="0" smtClean="0"/>
                        <a:t>Categoria econômica</a:t>
                      </a:r>
                      <a:endParaRPr lang="pt-BR" dirty="0"/>
                    </a:p>
                  </a:txBody>
                  <a:tcPr/>
                </a:tc>
                <a:tc>
                  <a:txBody>
                    <a:bodyPr/>
                    <a:lstStyle/>
                    <a:p>
                      <a:r>
                        <a:rPr lang="pt-BR" dirty="0" smtClean="0"/>
                        <a:t>1</a:t>
                      </a:r>
                      <a:r>
                        <a:rPr lang="pt-BR" baseline="0" dirty="0" smtClean="0"/>
                        <a:t> </a:t>
                      </a:r>
                      <a:r>
                        <a:rPr lang="pt-BR" dirty="0" smtClean="0"/>
                        <a:t>– corrente</a:t>
                      </a:r>
                    </a:p>
                    <a:p>
                      <a:r>
                        <a:rPr lang="pt-BR" dirty="0" smtClean="0"/>
                        <a:t>2  - capital</a:t>
                      </a:r>
                      <a:endParaRPr lang="pt-BR" dirty="0"/>
                    </a:p>
                  </a:txBody>
                  <a:tcPr/>
                </a:tc>
              </a:tr>
              <a:tr h="554516">
                <a:tc>
                  <a:txBody>
                    <a:bodyPr/>
                    <a:lstStyle/>
                    <a:p>
                      <a:r>
                        <a:rPr lang="pt-BR" dirty="0" smtClean="0"/>
                        <a:t>2º</a:t>
                      </a:r>
                      <a:endParaRPr lang="pt-BR" dirty="0"/>
                    </a:p>
                  </a:txBody>
                  <a:tcPr/>
                </a:tc>
                <a:tc>
                  <a:txBody>
                    <a:bodyPr/>
                    <a:lstStyle/>
                    <a:p>
                      <a:r>
                        <a:rPr lang="pt-BR" dirty="0" smtClean="0"/>
                        <a:t>Origem</a:t>
                      </a:r>
                      <a:endParaRPr lang="pt-BR" dirty="0"/>
                    </a:p>
                  </a:txBody>
                  <a:tcPr/>
                </a:tc>
                <a:tc>
                  <a:txBody>
                    <a:bodyPr/>
                    <a:lstStyle/>
                    <a:p>
                      <a:r>
                        <a:rPr lang="pt-BR" dirty="0" smtClean="0"/>
                        <a:t>9</a:t>
                      </a:r>
                      <a:r>
                        <a:rPr lang="pt-BR" baseline="0" dirty="0" smtClean="0"/>
                        <a:t> tipologias (Ex. 1. se for corrente, Receita Tributária e se for de capital, Operação de crédito) </a:t>
                      </a:r>
                      <a:endParaRPr lang="pt-BR" dirty="0"/>
                    </a:p>
                  </a:txBody>
                  <a:tcPr/>
                </a:tc>
              </a:tr>
              <a:tr h="496873">
                <a:tc>
                  <a:txBody>
                    <a:bodyPr/>
                    <a:lstStyle/>
                    <a:p>
                      <a:r>
                        <a:rPr lang="pt-BR" dirty="0" smtClean="0"/>
                        <a:t>3º</a:t>
                      </a:r>
                      <a:endParaRPr lang="pt-BR" dirty="0"/>
                    </a:p>
                  </a:txBody>
                  <a:tcPr/>
                </a:tc>
                <a:tc>
                  <a:txBody>
                    <a:bodyPr/>
                    <a:lstStyle/>
                    <a:p>
                      <a:r>
                        <a:rPr lang="pt-BR" dirty="0" smtClean="0"/>
                        <a:t>Espécie</a:t>
                      </a:r>
                      <a:endParaRPr lang="pt-BR" dirty="0"/>
                    </a:p>
                  </a:txBody>
                  <a:tcPr/>
                </a:tc>
                <a:tc>
                  <a:txBody>
                    <a:bodyPr/>
                    <a:lstStyle/>
                    <a:p>
                      <a:r>
                        <a:rPr lang="pt-BR" sz="1800" b="0" i="0" u="none" strike="noStrike" baseline="0" dirty="0" smtClean="0">
                          <a:solidFill>
                            <a:schemeClr val="dk1"/>
                          </a:solidFill>
                          <a:latin typeface="+mn-lt"/>
                          <a:ea typeface="+mn-ea"/>
                          <a:cs typeface="+mn-cs"/>
                        </a:rPr>
                        <a:t>Qualifica com maior detalhe o</a:t>
                      </a:r>
                    </a:p>
                    <a:p>
                      <a:r>
                        <a:rPr lang="pt-BR" sz="1800" b="0" i="0" u="none" strike="noStrike" baseline="0" dirty="0" smtClean="0">
                          <a:solidFill>
                            <a:schemeClr val="dk1"/>
                          </a:solidFill>
                          <a:latin typeface="+mn-lt"/>
                          <a:ea typeface="+mn-ea"/>
                          <a:cs typeface="+mn-cs"/>
                        </a:rPr>
                        <a:t>fato gerador das receitas (Ex.: Receita Tributária - Impostos, Taxas e Contribuição de Melhoria</a:t>
                      </a:r>
                      <a:endParaRPr lang="pt-BR" dirty="0"/>
                    </a:p>
                  </a:txBody>
                  <a:tcPr/>
                </a:tc>
              </a:tr>
              <a:tr h="496873">
                <a:tc>
                  <a:txBody>
                    <a:bodyPr/>
                    <a:lstStyle/>
                    <a:p>
                      <a:r>
                        <a:rPr lang="pt-BR" dirty="0" smtClean="0"/>
                        <a:t>4º</a:t>
                      </a:r>
                      <a:endParaRPr lang="pt-BR" dirty="0"/>
                    </a:p>
                  </a:txBody>
                  <a:tcPr/>
                </a:tc>
                <a:tc>
                  <a:txBody>
                    <a:bodyPr/>
                    <a:lstStyle/>
                    <a:p>
                      <a:r>
                        <a:rPr lang="pt-BR" dirty="0" smtClean="0"/>
                        <a:t>Rubrica</a:t>
                      </a:r>
                      <a:endParaRPr lang="pt-BR" dirty="0"/>
                    </a:p>
                  </a:txBody>
                  <a:tcPr/>
                </a:tc>
                <a:tc>
                  <a:txBody>
                    <a:bodyPr/>
                    <a:lstStyle/>
                    <a:p>
                      <a:r>
                        <a:rPr lang="pt-BR" sz="1800" b="0" i="0" u="none" strike="noStrike" baseline="0" dirty="0" smtClean="0">
                          <a:solidFill>
                            <a:schemeClr val="dk1"/>
                          </a:solidFill>
                          <a:latin typeface="+mn-lt"/>
                          <a:ea typeface="+mn-ea"/>
                          <a:cs typeface="+mn-cs"/>
                        </a:rPr>
                        <a:t>Detalha a </a:t>
                      </a:r>
                      <a:r>
                        <a:rPr lang="pt-BR" sz="1800" b="0" i="1" u="none" strike="noStrike" baseline="0" dirty="0" smtClean="0">
                          <a:solidFill>
                            <a:schemeClr val="dk1"/>
                          </a:solidFill>
                          <a:latin typeface="+mn-lt"/>
                          <a:ea typeface="+mn-ea"/>
                          <a:cs typeface="+mn-cs"/>
                        </a:rPr>
                        <a:t>espécie (</a:t>
                      </a:r>
                      <a:r>
                        <a:rPr lang="pt-BR" sz="1800" b="0" i="0" u="none" strike="noStrike" baseline="0" dirty="0" smtClean="0">
                          <a:solidFill>
                            <a:schemeClr val="dk1"/>
                          </a:solidFill>
                          <a:latin typeface="+mn-lt"/>
                          <a:ea typeface="+mn-ea"/>
                          <a:cs typeface="+mn-cs"/>
                        </a:rPr>
                        <a:t>Impostos –ISS, IPTU e ITBI))</a:t>
                      </a:r>
                      <a:endParaRPr lang="pt-BR" dirty="0"/>
                    </a:p>
                  </a:txBody>
                  <a:tcPr/>
                </a:tc>
              </a:tr>
              <a:tr h="496873">
                <a:tc>
                  <a:txBody>
                    <a:bodyPr/>
                    <a:lstStyle/>
                    <a:p>
                      <a:r>
                        <a:rPr lang="pt-BR" dirty="0" smtClean="0"/>
                        <a:t>5º</a:t>
                      </a:r>
                      <a:r>
                        <a:rPr lang="pt-BR" baseline="0" dirty="0" smtClean="0"/>
                        <a:t> e 6º</a:t>
                      </a:r>
                      <a:endParaRPr lang="pt-BR" dirty="0"/>
                    </a:p>
                  </a:txBody>
                  <a:tcPr/>
                </a:tc>
                <a:tc>
                  <a:txBody>
                    <a:bodyPr/>
                    <a:lstStyle/>
                    <a:p>
                      <a:r>
                        <a:rPr lang="pt-BR" dirty="0" smtClean="0"/>
                        <a:t>Alínea </a:t>
                      </a:r>
                      <a:endParaRPr lang="pt-BR" dirty="0"/>
                    </a:p>
                  </a:txBody>
                  <a:tcPr/>
                </a:tc>
                <a:tc>
                  <a:txBody>
                    <a:bodyPr/>
                    <a:lstStyle/>
                    <a:p>
                      <a:r>
                        <a:rPr lang="pt-BR" sz="1800" b="0" i="0" u="none" strike="noStrike" baseline="0" dirty="0" smtClean="0">
                          <a:solidFill>
                            <a:schemeClr val="dk1"/>
                          </a:solidFill>
                          <a:latin typeface="+mn-lt"/>
                          <a:ea typeface="+mn-ea"/>
                          <a:cs typeface="+mn-cs"/>
                        </a:rPr>
                        <a:t>A </a:t>
                      </a:r>
                      <a:r>
                        <a:rPr lang="pt-BR" sz="1800" b="0" i="1" u="none" strike="noStrike" baseline="0" dirty="0" smtClean="0">
                          <a:solidFill>
                            <a:schemeClr val="dk1"/>
                          </a:solidFill>
                          <a:latin typeface="+mn-lt"/>
                          <a:ea typeface="+mn-ea"/>
                          <a:cs typeface="+mn-cs"/>
                        </a:rPr>
                        <a:t>alínea </a:t>
                      </a:r>
                      <a:r>
                        <a:rPr lang="pt-BR" sz="1800" b="0" i="0" u="none" strike="noStrike" baseline="0" dirty="0" smtClean="0">
                          <a:solidFill>
                            <a:schemeClr val="dk1"/>
                          </a:solidFill>
                          <a:latin typeface="+mn-lt"/>
                          <a:ea typeface="+mn-ea"/>
                          <a:cs typeface="+mn-cs"/>
                        </a:rPr>
                        <a:t>é o detalhamento da </a:t>
                      </a:r>
                      <a:r>
                        <a:rPr lang="pt-BR" sz="1800" b="0" i="1" u="none" strike="noStrike" baseline="0" dirty="0" smtClean="0">
                          <a:solidFill>
                            <a:schemeClr val="dk1"/>
                          </a:solidFill>
                          <a:latin typeface="+mn-lt"/>
                          <a:ea typeface="+mn-ea"/>
                          <a:cs typeface="+mn-cs"/>
                        </a:rPr>
                        <a:t>rubrica </a:t>
                      </a:r>
                      <a:r>
                        <a:rPr lang="pt-BR" sz="1800" b="0" i="0" u="none" strike="noStrike" baseline="0" dirty="0" smtClean="0">
                          <a:solidFill>
                            <a:schemeClr val="dk1"/>
                          </a:solidFill>
                          <a:latin typeface="+mn-lt"/>
                          <a:ea typeface="+mn-ea"/>
                          <a:cs typeface="+mn-cs"/>
                        </a:rPr>
                        <a:t>e identifica o nome da receita , para registro</a:t>
                      </a:r>
                      <a:endParaRPr lang="pt-BR" dirty="0"/>
                    </a:p>
                  </a:txBody>
                  <a:tcPr/>
                </a:tc>
              </a:tr>
              <a:tr h="496873">
                <a:tc>
                  <a:txBody>
                    <a:bodyPr/>
                    <a:lstStyle/>
                    <a:p>
                      <a:r>
                        <a:rPr lang="pt-BR" dirty="0" smtClean="0"/>
                        <a:t>7º</a:t>
                      </a:r>
                      <a:r>
                        <a:rPr lang="pt-BR" baseline="0" dirty="0" smtClean="0"/>
                        <a:t> e 8º</a:t>
                      </a:r>
                      <a:endParaRPr lang="pt-BR" dirty="0"/>
                    </a:p>
                  </a:txBody>
                  <a:tcPr/>
                </a:tc>
                <a:tc>
                  <a:txBody>
                    <a:bodyPr/>
                    <a:lstStyle/>
                    <a:p>
                      <a:r>
                        <a:rPr lang="pt-BR" dirty="0" err="1" smtClean="0"/>
                        <a:t>Subalínea</a:t>
                      </a:r>
                      <a:endParaRPr lang="pt-BR" dirty="0"/>
                    </a:p>
                  </a:txBody>
                  <a:tcPr/>
                </a:tc>
                <a:tc>
                  <a:txBody>
                    <a:bodyPr/>
                    <a:lstStyle/>
                    <a:p>
                      <a:r>
                        <a:rPr lang="pt-BR" sz="1800" b="0" i="0" u="none" strike="noStrike" baseline="0" dirty="0" smtClean="0">
                          <a:solidFill>
                            <a:schemeClr val="dk1"/>
                          </a:solidFill>
                          <a:latin typeface="+mn-lt"/>
                          <a:ea typeface="+mn-ea"/>
                          <a:cs typeface="+mn-cs"/>
                        </a:rPr>
                        <a:t>Nível mais analítico da receita (Ex. autônomos)</a:t>
                      </a:r>
                      <a:endParaRPr lang="pt-BR" dirty="0"/>
                    </a:p>
                  </a:txBody>
                  <a:tcPr/>
                </a:tc>
              </a:tr>
            </a:tbl>
          </a:graphicData>
        </a:graphic>
      </p:graphicFrame>
    </p:spTree>
    <p:extLst>
      <p:ext uri="{BB962C8B-B14F-4D97-AF65-F5344CB8AC3E}">
        <p14:creationId xmlns:p14="http://schemas.microsoft.com/office/powerpoint/2010/main" val="1105105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2"/>
          <p:cNvPicPr/>
          <p:nvPr/>
        </p:nvPicPr>
        <p:blipFill>
          <a:blip r:embed="rId2"/>
          <a:stretch>
            <a:fillRect/>
          </a:stretch>
        </p:blipFill>
        <p:spPr>
          <a:xfrm>
            <a:off x="1390680" y="1052640"/>
            <a:ext cx="6362280" cy="4464000"/>
          </a:xfrm>
          <a:prstGeom prst="rect">
            <a:avLst/>
          </a:prstGeom>
          <a:ln w="9360">
            <a:noFill/>
          </a:ln>
        </p:spPr>
      </p:pic>
      <p:sp>
        <p:nvSpPr>
          <p:cNvPr id="457" name="CustomShape 1"/>
          <p:cNvSpPr/>
          <p:nvPr/>
        </p:nvSpPr>
        <p:spPr>
          <a:xfrm>
            <a:off x="539640" y="188640"/>
            <a:ext cx="7992360" cy="821880"/>
          </a:xfrm>
          <a:prstGeom prst="rect">
            <a:avLst/>
          </a:prstGeom>
          <a:noFill/>
          <a:ln>
            <a:noFill/>
          </a:ln>
        </p:spPr>
        <p:txBody>
          <a:bodyPr lIns="90000" tIns="45000" rIns="90000" bIns="45000"/>
          <a:lstStyle/>
          <a:p>
            <a:pPr>
              <a:lnSpc>
                <a:spcPct val="100000"/>
              </a:lnSpc>
            </a:pPr>
            <a:r>
              <a:rPr lang="pt-BR" sz="2800" dirty="0" smtClean="0">
                <a:solidFill>
                  <a:srgbClr val="000000"/>
                </a:solidFill>
                <a:latin typeface="+mj-lt"/>
              </a:rPr>
              <a:t>Identificação da Origem dos Recursos</a:t>
            </a:r>
            <a:endParaRPr sz="2800" dirty="0">
              <a:latin typeface="+mj-lt"/>
            </a:endParaRPr>
          </a:p>
          <a:p>
            <a:pPr>
              <a:lnSpc>
                <a:spcPct val="100000"/>
              </a:lnSpc>
            </a:pPr>
            <a:endParaRPr dirty="0"/>
          </a:p>
        </p:txBody>
      </p:sp>
    </p:spTree>
    <p:extLst>
      <p:ext uri="{BB962C8B-B14F-4D97-AF65-F5344CB8AC3E}">
        <p14:creationId xmlns:p14="http://schemas.microsoft.com/office/powerpoint/2010/main" val="1478278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251520" y="1268760"/>
            <a:ext cx="8712968" cy="4113720"/>
          </a:xfrm>
          <a:prstGeom prst="rect">
            <a:avLst/>
          </a:prstGeom>
          <a:noFill/>
          <a:ln w="38160">
            <a:solidFill>
              <a:srgbClr val="329A66"/>
            </a:solidFill>
            <a:round/>
          </a:ln>
        </p:spPr>
        <p:txBody>
          <a:bodyPr lIns="90000" tIns="45000" rIns="90000" bIns="45000"/>
          <a:lstStyle/>
          <a:p>
            <a:pPr>
              <a:lnSpc>
                <a:spcPct val="100000"/>
              </a:lnSpc>
            </a:pPr>
            <a:r>
              <a:rPr lang="pt-BR" sz="2400" dirty="0">
                <a:solidFill>
                  <a:srgbClr val="000000"/>
                </a:solidFill>
                <a:latin typeface="Gill Sans MT"/>
              </a:rPr>
              <a:t>27 - Secretaria Municipal de Obras e Infra Estrutura</a:t>
            </a:r>
            <a:endParaRPr dirty="0"/>
          </a:p>
          <a:p>
            <a:pPr>
              <a:lnSpc>
                <a:spcPct val="100000"/>
              </a:lnSpc>
            </a:pPr>
            <a:r>
              <a:rPr lang="pt-BR" sz="2400" dirty="0">
                <a:solidFill>
                  <a:srgbClr val="000000"/>
                </a:solidFill>
                <a:latin typeface="Gill Sans MT"/>
              </a:rPr>
              <a:t>04 - Fundo Municipal de Habitação Popular</a:t>
            </a:r>
            <a:endParaRPr dirty="0"/>
          </a:p>
          <a:p>
            <a:pPr>
              <a:lnSpc>
                <a:spcPct val="100000"/>
              </a:lnSpc>
            </a:pPr>
            <a:r>
              <a:rPr lang="pt-BR" sz="2400" dirty="0">
                <a:solidFill>
                  <a:srgbClr val="000000"/>
                </a:solidFill>
                <a:latin typeface="Gill Sans MT"/>
              </a:rPr>
              <a:t>16 – Função Habitação</a:t>
            </a:r>
            <a:endParaRPr dirty="0"/>
          </a:p>
          <a:p>
            <a:pPr>
              <a:lnSpc>
                <a:spcPct val="100000"/>
              </a:lnSpc>
            </a:pPr>
            <a:r>
              <a:rPr lang="pt-BR" sz="2400" dirty="0">
                <a:solidFill>
                  <a:srgbClr val="000000"/>
                </a:solidFill>
                <a:latin typeface="Gill Sans MT"/>
              </a:rPr>
              <a:t>482 – </a:t>
            </a:r>
            <a:r>
              <a:rPr lang="pt-BR" sz="2400" dirty="0" smtClean="0">
                <a:solidFill>
                  <a:srgbClr val="000000"/>
                </a:solidFill>
                <a:latin typeface="Gill Sans MT"/>
              </a:rPr>
              <a:t>Sub-função</a:t>
            </a:r>
            <a:r>
              <a:rPr lang="pt-BR" sz="2400" dirty="0">
                <a:solidFill>
                  <a:srgbClr val="000000"/>
                </a:solidFill>
                <a:latin typeface="Gill Sans MT"/>
              </a:rPr>
              <a:t>: Habitação Urbana</a:t>
            </a:r>
            <a:endParaRPr dirty="0"/>
          </a:p>
          <a:p>
            <a:pPr>
              <a:lnSpc>
                <a:spcPct val="100000"/>
              </a:lnSpc>
            </a:pPr>
            <a:r>
              <a:rPr lang="pt-BR" sz="2400" dirty="0">
                <a:solidFill>
                  <a:srgbClr val="000000"/>
                </a:solidFill>
                <a:latin typeface="Gill Sans MT"/>
              </a:rPr>
              <a:t>226 – Programa: Habitação</a:t>
            </a:r>
            <a:endParaRPr dirty="0"/>
          </a:p>
          <a:p>
            <a:pPr>
              <a:lnSpc>
                <a:spcPct val="100000"/>
              </a:lnSpc>
            </a:pPr>
            <a:r>
              <a:rPr lang="pt-BR" sz="2400" dirty="0">
                <a:solidFill>
                  <a:srgbClr val="000000"/>
                </a:solidFill>
                <a:latin typeface="Gill Sans MT"/>
              </a:rPr>
              <a:t>1</a:t>
            </a:r>
            <a:r>
              <a:rPr lang="pt-BR" sz="2400" dirty="0" smtClean="0">
                <a:solidFill>
                  <a:srgbClr val="000000"/>
                </a:solidFill>
                <a:latin typeface="Gill Sans MT"/>
              </a:rPr>
              <a:t> </a:t>
            </a:r>
            <a:r>
              <a:rPr lang="pt-BR" sz="2400" dirty="0">
                <a:solidFill>
                  <a:srgbClr val="000000"/>
                </a:solidFill>
                <a:latin typeface="Gill Sans MT"/>
              </a:rPr>
              <a:t>– Identificação Projeto/atividade</a:t>
            </a:r>
            <a:endParaRPr dirty="0"/>
          </a:p>
          <a:p>
            <a:pPr>
              <a:lnSpc>
                <a:spcPct val="100000"/>
              </a:lnSpc>
            </a:pPr>
            <a:r>
              <a:rPr lang="pt-BR" sz="2400" dirty="0">
                <a:solidFill>
                  <a:srgbClr val="000000"/>
                </a:solidFill>
                <a:latin typeface="Gill Sans MT"/>
              </a:rPr>
              <a:t>1207 – Ação:  Produção de Moradias</a:t>
            </a:r>
            <a:endParaRPr dirty="0"/>
          </a:p>
          <a:p>
            <a:pPr>
              <a:lnSpc>
                <a:spcPct val="100000"/>
              </a:lnSpc>
            </a:pPr>
            <a:r>
              <a:rPr lang="pt-BR" sz="2400" dirty="0">
                <a:solidFill>
                  <a:srgbClr val="000000"/>
                </a:solidFill>
                <a:latin typeface="Gill Sans MT"/>
              </a:rPr>
              <a:t>3.3.90. – Despesa Corrente\ Outras despesas Corr.</a:t>
            </a:r>
            <a:endParaRPr dirty="0"/>
          </a:p>
          <a:p>
            <a:pPr>
              <a:lnSpc>
                <a:spcPct val="100000"/>
              </a:lnSpc>
            </a:pPr>
            <a:r>
              <a:rPr lang="pt-BR" sz="2400" dirty="0">
                <a:solidFill>
                  <a:srgbClr val="000000"/>
                </a:solidFill>
                <a:latin typeface="Gill Sans MT"/>
              </a:rPr>
              <a:t>F – Esfera Orçamentária </a:t>
            </a:r>
            <a:r>
              <a:rPr lang="pt-BR" sz="2400" dirty="0" smtClean="0">
                <a:solidFill>
                  <a:srgbClr val="000000"/>
                </a:solidFill>
                <a:latin typeface="Gill Sans MT"/>
              </a:rPr>
              <a:t>– orçamento fiscal</a:t>
            </a:r>
          </a:p>
          <a:p>
            <a:pPr>
              <a:lnSpc>
                <a:spcPct val="100000"/>
              </a:lnSpc>
            </a:pPr>
            <a:r>
              <a:rPr lang="pt-BR" sz="2400" dirty="0" smtClean="0">
                <a:solidFill>
                  <a:srgbClr val="000000"/>
                </a:solidFill>
                <a:latin typeface="Gill Sans MT"/>
              </a:rPr>
              <a:t>Fonte </a:t>
            </a:r>
            <a:r>
              <a:rPr lang="pt-BR" sz="2400" dirty="0">
                <a:solidFill>
                  <a:srgbClr val="000000"/>
                </a:solidFill>
                <a:latin typeface="Gill Sans MT"/>
              </a:rPr>
              <a:t>de recurso: Orçamento corrente – Recurso Ordinário Tesouro</a:t>
            </a:r>
            <a:endParaRPr dirty="0"/>
          </a:p>
          <a:p>
            <a:pPr>
              <a:lnSpc>
                <a:spcPct val="100000"/>
              </a:lnSpc>
            </a:pPr>
            <a:endParaRPr dirty="0"/>
          </a:p>
        </p:txBody>
      </p:sp>
      <p:sp>
        <p:nvSpPr>
          <p:cNvPr id="444" name="CustomShape 2"/>
          <p:cNvSpPr/>
          <p:nvPr/>
        </p:nvSpPr>
        <p:spPr>
          <a:xfrm>
            <a:off x="539552" y="188640"/>
            <a:ext cx="8208720" cy="456120"/>
          </a:xfrm>
          <a:prstGeom prst="rect">
            <a:avLst/>
          </a:prstGeom>
          <a:noFill/>
          <a:ln>
            <a:noFill/>
          </a:ln>
        </p:spPr>
        <p:txBody>
          <a:bodyPr lIns="90000" tIns="45000" rIns="90000" bIns="45000"/>
          <a:lstStyle/>
          <a:p>
            <a:pPr algn="ctr">
              <a:lnSpc>
                <a:spcPct val="100000"/>
              </a:lnSpc>
            </a:pPr>
            <a:r>
              <a:rPr lang="pt-BR" sz="2800" dirty="0" smtClean="0">
                <a:solidFill>
                  <a:srgbClr val="000000"/>
                </a:solidFill>
                <a:latin typeface="+mj-lt"/>
              </a:rPr>
              <a:t>Exemplo </a:t>
            </a:r>
            <a:endParaRPr sz="2800" dirty="0">
              <a:solidFill>
                <a:srgbClr val="000000"/>
              </a:solidFill>
              <a:latin typeface="+mj-lt"/>
            </a:endParaRPr>
          </a:p>
        </p:txBody>
      </p:sp>
    </p:spTree>
    <p:extLst>
      <p:ext uri="{BB962C8B-B14F-4D97-AF65-F5344CB8AC3E}">
        <p14:creationId xmlns:p14="http://schemas.microsoft.com/office/powerpoint/2010/main" val="3922835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Picture 2"/>
          <p:cNvPicPr/>
          <p:nvPr/>
        </p:nvPicPr>
        <p:blipFill>
          <a:blip r:embed="rId2"/>
          <a:stretch>
            <a:fillRect/>
          </a:stretch>
        </p:blipFill>
        <p:spPr>
          <a:xfrm>
            <a:off x="395536" y="1008360"/>
            <a:ext cx="8352720" cy="5000400"/>
          </a:xfrm>
          <a:prstGeom prst="rect">
            <a:avLst/>
          </a:prstGeom>
          <a:ln w="9360">
            <a:solidFill>
              <a:srgbClr val="329A66"/>
            </a:solidFill>
          </a:ln>
        </p:spPr>
      </p:pic>
      <p:sp>
        <p:nvSpPr>
          <p:cNvPr id="2" name="TextBox 1"/>
          <p:cNvSpPr txBox="1"/>
          <p:nvPr/>
        </p:nvSpPr>
        <p:spPr>
          <a:xfrm>
            <a:off x="1403648" y="332656"/>
            <a:ext cx="6264696" cy="523220"/>
          </a:xfrm>
          <a:prstGeom prst="rect">
            <a:avLst/>
          </a:prstGeom>
          <a:noFill/>
        </p:spPr>
        <p:txBody>
          <a:bodyPr wrap="square" rtlCol="0">
            <a:spAutoFit/>
          </a:bodyPr>
          <a:lstStyle/>
          <a:p>
            <a:pPr algn="ctr"/>
            <a:r>
              <a:rPr lang="en-US" sz="2800" dirty="0" err="1" smtClean="0">
                <a:latin typeface="+mj-lt"/>
              </a:rPr>
              <a:t>Cronograma</a:t>
            </a:r>
            <a:r>
              <a:rPr lang="en-US" sz="2800" dirty="0" smtClean="0">
                <a:latin typeface="+mj-lt"/>
              </a:rPr>
              <a:t> 2014 – 2015 a </a:t>
            </a:r>
            <a:r>
              <a:rPr lang="en-US" sz="2800" dirty="0" err="1" smtClean="0">
                <a:latin typeface="+mj-lt"/>
              </a:rPr>
              <a:t>definir</a:t>
            </a:r>
            <a:endParaRPr lang="en-US" sz="2800" dirty="0">
              <a:latin typeface="+mj-lt"/>
            </a:endParaRPr>
          </a:p>
        </p:txBody>
      </p:sp>
    </p:spTree>
    <p:extLst>
      <p:ext uri="{BB962C8B-B14F-4D97-AF65-F5344CB8AC3E}">
        <p14:creationId xmlns:p14="http://schemas.microsoft.com/office/powerpoint/2010/main" val="590293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685800" y="1981080"/>
            <a:ext cx="7695720" cy="821880"/>
          </a:xfrm>
          <a:prstGeom prst="rect">
            <a:avLst/>
          </a:prstGeom>
          <a:noFill/>
          <a:ln w="9360">
            <a:noFill/>
          </a:ln>
        </p:spPr>
        <p:txBody>
          <a:bodyPr lIns="90000" tIns="45000" rIns="90000" bIns="45000"/>
          <a:lstStyle/>
          <a:p>
            <a:pPr algn="just">
              <a:lnSpc>
                <a:spcPct val="100000"/>
              </a:lnSpc>
            </a:pPr>
            <a:endParaRPr dirty="0"/>
          </a:p>
          <a:p>
            <a:pPr algn="just">
              <a:lnSpc>
                <a:spcPct val="100000"/>
              </a:lnSpc>
            </a:pPr>
            <a:endParaRPr dirty="0"/>
          </a:p>
        </p:txBody>
      </p:sp>
      <p:sp>
        <p:nvSpPr>
          <p:cNvPr id="357" name="CustomShape 2"/>
          <p:cNvSpPr/>
          <p:nvPr/>
        </p:nvSpPr>
        <p:spPr>
          <a:xfrm>
            <a:off x="609480" y="0"/>
            <a:ext cx="1218960" cy="456840"/>
          </a:xfrm>
          <a:prstGeom prst="rect">
            <a:avLst/>
          </a:prstGeom>
          <a:noFill/>
          <a:ln w="9360">
            <a:noFill/>
          </a:ln>
        </p:spPr>
      </p:sp>
      <p:sp>
        <p:nvSpPr>
          <p:cNvPr id="358" name="CustomShape 3"/>
          <p:cNvSpPr/>
          <p:nvPr/>
        </p:nvSpPr>
        <p:spPr>
          <a:xfrm>
            <a:off x="990720" y="304920"/>
            <a:ext cx="183960" cy="456840"/>
          </a:xfrm>
          <a:prstGeom prst="rect">
            <a:avLst/>
          </a:prstGeom>
          <a:noFill/>
          <a:ln w="12600">
            <a:noFill/>
          </a:ln>
        </p:spPr>
      </p:sp>
      <p:sp>
        <p:nvSpPr>
          <p:cNvPr id="359" name="CustomShape 4"/>
          <p:cNvSpPr/>
          <p:nvPr/>
        </p:nvSpPr>
        <p:spPr>
          <a:xfrm>
            <a:off x="685800" y="836640"/>
            <a:ext cx="7414200" cy="45360"/>
          </a:xfrm>
          <a:prstGeom prst="rect">
            <a:avLst/>
          </a:prstGeom>
          <a:noFill/>
          <a:ln w="12600">
            <a:noFill/>
          </a:ln>
        </p:spPr>
        <p:txBody>
          <a:bodyPr lIns="90000" tIns="45000" rIns="90000" bIns="45000" anchor="ctr"/>
          <a:lstStyle/>
          <a:p>
            <a:pPr algn="ctr">
              <a:lnSpc>
                <a:spcPct val="100000"/>
              </a:lnSpc>
            </a:pPr>
            <a:endParaRPr/>
          </a:p>
          <a:p>
            <a:pPr algn="ctr">
              <a:lnSpc>
                <a:spcPct val="100000"/>
              </a:lnSpc>
            </a:pPr>
            <a:endParaRPr/>
          </a:p>
          <a:p>
            <a:pPr algn="ctr">
              <a:lnSpc>
                <a:spcPct val="100000"/>
              </a:lnSpc>
            </a:pPr>
            <a:endParaRPr/>
          </a:p>
        </p:txBody>
      </p:sp>
      <p:sp>
        <p:nvSpPr>
          <p:cNvPr id="360" name="CustomShape 5"/>
          <p:cNvSpPr/>
          <p:nvPr/>
        </p:nvSpPr>
        <p:spPr>
          <a:xfrm>
            <a:off x="563852" y="1052736"/>
            <a:ext cx="7824572" cy="4968552"/>
          </a:xfrm>
          <a:prstGeom prst="rect">
            <a:avLst/>
          </a:prstGeom>
          <a:noFill/>
          <a:ln w="12600">
            <a:solidFill>
              <a:srgbClr val="329A66"/>
            </a:solidFill>
          </a:ln>
        </p:spPr>
        <p:txBody>
          <a:bodyPr lIns="90000" tIns="45000" rIns="90000" bIns="45000"/>
          <a:lstStyle/>
          <a:p>
            <a:pPr lvl="1" algn="just">
              <a:lnSpc>
                <a:spcPct val="100000"/>
              </a:lnSpc>
            </a:pPr>
            <a:r>
              <a:rPr lang="pt-BR" sz="2400" dirty="0" smtClean="0">
                <a:solidFill>
                  <a:srgbClr val="000000"/>
                </a:solidFill>
              </a:rPr>
              <a:t>1 - O </a:t>
            </a:r>
            <a:r>
              <a:rPr lang="pt-BR" sz="2400" dirty="0">
                <a:solidFill>
                  <a:srgbClr val="000000"/>
                </a:solidFill>
              </a:rPr>
              <a:t>projeto de lei orçamentária </a:t>
            </a:r>
            <a:r>
              <a:rPr lang="pt-BR" sz="2400" dirty="0" smtClean="0">
                <a:solidFill>
                  <a:srgbClr val="000000"/>
                </a:solidFill>
              </a:rPr>
              <a:t>anual deve ser </a:t>
            </a:r>
            <a:r>
              <a:rPr lang="pt-BR" sz="2400" u="sng" dirty="0" smtClean="0">
                <a:solidFill>
                  <a:srgbClr val="000000"/>
                </a:solidFill>
              </a:rPr>
              <a:t>elaborado </a:t>
            </a:r>
            <a:r>
              <a:rPr lang="pt-BR" sz="2400" u="sng" dirty="0">
                <a:solidFill>
                  <a:srgbClr val="000000"/>
                </a:solidFill>
              </a:rPr>
              <a:t>de forma compatível com </a:t>
            </a:r>
            <a:r>
              <a:rPr lang="pt-BR" sz="2400" u="sng" dirty="0" smtClean="0">
                <a:solidFill>
                  <a:srgbClr val="000000"/>
                </a:solidFill>
              </a:rPr>
              <a:t>o PPA</a:t>
            </a:r>
            <a:r>
              <a:rPr lang="pt-BR" sz="2400" dirty="0" smtClean="0">
                <a:solidFill>
                  <a:srgbClr val="000000"/>
                </a:solidFill>
              </a:rPr>
              <a:t>, </a:t>
            </a:r>
            <a:r>
              <a:rPr lang="pt-BR" sz="2400" dirty="0">
                <a:solidFill>
                  <a:srgbClr val="000000"/>
                </a:solidFill>
              </a:rPr>
              <a:t>com </a:t>
            </a:r>
            <a:r>
              <a:rPr lang="pt-BR" sz="2400" dirty="0" smtClean="0">
                <a:solidFill>
                  <a:srgbClr val="000000"/>
                </a:solidFill>
              </a:rPr>
              <a:t>a </a:t>
            </a:r>
            <a:r>
              <a:rPr lang="pt-BR" sz="2400" u="sng" dirty="0" smtClean="0">
                <a:solidFill>
                  <a:srgbClr val="000000"/>
                </a:solidFill>
              </a:rPr>
              <a:t>LDO e</a:t>
            </a:r>
            <a:r>
              <a:rPr lang="pt-BR" sz="2400" dirty="0" smtClean="0">
                <a:solidFill>
                  <a:srgbClr val="000000"/>
                </a:solidFill>
              </a:rPr>
              <a:t> </a:t>
            </a:r>
            <a:r>
              <a:rPr lang="pt-BR" sz="2400" dirty="0">
                <a:solidFill>
                  <a:srgbClr val="000000"/>
                </a:solidFill>
              </a:rPr>
              <a:t>com as normas </a:t>
            </a:r>
            <a:r>
              <a:rPr lang="pt-BR" sz="2400" dirty="0" smtClean="0">
                <a:solidFill>
                  <a:srgbClr val="000000"/>
                </a:solidFill>
              </a:rPr>
              <a:t>da Lei Complementar </a:t>
            </a:r>
            <a:r>
              <a:rPr lang="pt-BR" sz="2400" dirty="0" err="1" smtClean="0">
                <a:solidFill>
                  <a:srgbClr val="000000"/>
                </a:solidFill>
              </a:rPr>
              <a:t>n</a:t>
            </a:r>
            <a:r>
              <a:rPr lang="pt-BR" sz="2400" dirty="0" smtClean="0">
                <a:solidFill>
                  <a:srgbClr val="000000"/>
                </a:solidFill>
              </a:rPr>
              <a:t>. 101/2000 (art. 5º da LRF)</a:t>
            </a:r>
          </a:p>
          <a:p>
            <a:pPr lvl="1" algn="just">
              <a:lnSpc>
                <a:spcPct val="100000"/>
              </a:lnSpc>
            </a:pPr>
            <a:endParaRPr lang="pt-BR" sz="2400" dirty="0" smtClean="0">
              <a:solidFill>
                <a:srgbClr val="000000"/>
              </a:solidFill>
            </a:endParaRPr>
          </a:p>
          <a:p>
            <a:pPr lvl="1" algn="just">
              <a:lnSpc>
                <a:spcPct val="100000"/>
              </a:lnSpc>
            </a:pPr>
            <a:r>
              <a:rPr lang="pt-BR" sz="2400" dirty="0" smtClean="0">
                <a:solidFill>
                  <a:srgbClr val="000000"/>
                </a:solidFill>
              </a:rPr>
              <a:t>2 - Toda iniciativa governamental </a:t>
            </a:r>
            <a:r>
              <a:rPr lang="pt-BR" sz="2400" dirty="0">
                <a:solidFill>
                  <a:srgbClr val="000000"/>
                </a:solidFill>
              </a:rPr>
              <a:t>que acarrete aumento de despesa </a:t>
            </a:r>
            <a:r>
              <a:rPr lang="pt-BR" sz="2400" dirty="0" smtClean="0">
                <a:solidFill>
                  <a:srgbClr val="000000"/>
                </a:solidFill>
              </a:rPr>
              <a:t>deverá ser acompanhada de declaração </a:t>
            </a:r>
            <a:r>
              <a:rPr lang="pt-BR" sz="2400" dirty="0">
                <a:solidFill>
                  <a:srgbClr val="000000"/>
                </a:solidFill>
              </a:rPr>
              <a:t>do ordenador da despesa de que o aumento tem adequação orçamentária e financeira com a </a:t>
            </a:r>
            <a:r>
              <a:rPr lang="pt-BR" sz="2400" dirty="0" smtClean="0">
                <a:solidFill>
                  <a:srgbClr val="000000"/>
                </a:solidFill>
              </a:rPr>
              <a:t>LOA e </a:t>
            </a:r>
            <a:r>
              <a:rPr lang="pt-BR" sz="2400" u="sng" dirty="0" smtClean="0">
                <a:solidFill>
                  <a:srgbClr val="000000"/>
                </a:solidFill>
              </a:rPr>
              <a:t>compatibilidade </a:t>
            </a:r>
            <a:r>
              <a:rPr lang="pt-BR" sz="2400" u="sng" dirty="0">
                <a:solidFill>
                  <a:srgbClr val="000000"/>
                </a:solidFill>
              </a:rPr>
              <a:t>com o </a:t>
            </a:r>
            <a:r>
              <a:rPr lang="pt-BR" sz="2400" u="sng" dirty="0" smtClean="0">
                <a:solidFill>
                  <a:srgbClr val="000000"/>
                </a:solidFill>
              </a:rPr>
              <a:t>PPA e com a LDO </a:t>
            </a:r>
            <a:r>
              <a:rPr lang="pt-BR" sz="2400" dirty="0" smtClean="0">
                <a:solidFill>
                  <a:srgbClr val="000000"/>
                </a:solidFill>
              </a:rPr>
              <a:t>(Inciso II, art. 16 da LRF).</a:t>
            </a:r>
            <a:endParaRPr sz="2400" dirty="0"/>
          </a:p>
        </p:txBody>
      </p:sp>
      <p:sp>
        <p:nvSpPr>
          <p:cNvPr id="361" name="CustomShape 6"/>
          <p:cNvSpPr/>
          <p:nvPr/>
        </p:nvSpPr>
        <p:spPr>
          <a:xfrm>
            <a:off x="395536" y="188640"/>
            <a:ext cx="8424824" cy="1614240"/>
          </a:xfrm>
          <a:prstGeom prst="rect">
            <a:avLst/>
          </a:prstGeom>
          <a:noFill/>
          <a:ln>
            <a:noFill/>
          </a:ln>
        </p:spPr>
        <p:txBody>
          <a:bodyPr lIns="90000" tIns="45000" rIns="90000" bIns="45000"/>
          <a:lstStyle/>
          <a:p>
            <a:pPr algn="ctr"/>
            <a:r>
              <a:rPr lang="pt-BR" sz="2800" dirty="0" smtClean="0">
                <a:solidFill>
                  <a:srgbClr val="000000"/>
                </a:solidFill>
                <a:latin typeface="+mj-lt"/>
              </a:rPr>
              <a:t>Vinculações e Limitações</a:t>
            </a:r>
            <a:endParaRPr dirty="0"/>
          </a:p>
        </p:txBody>
      </p:sp>
    </p:spTree>
    <p:extLst>
      <p:ext uri="{BB962C8B-B14F-4D97-AF65-F5344CB8AC3E}">
        <p14:creationId xmlns:p14="http://schemas.microsoft.com/office/powerpoint/2010/main" val="3619082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1042920" y="620640"/>
            <a:ext cx="2088720" cy="823680"/>
          </a:xfrm>
          <a:prstGeom prst="rect">
            <a:avLst/>
          </a:prstGeom>
          <a:noFill/>
          <a:ln w="9360">
            <a:noFill/>
          </a:ln>
        </p:spPr>
      </p:sp>
      <p:sp>
        <p:nvSpPr>
          <p:cNvPr id="364" name="CustomShape 2"/>
          <p:cNvSpPr/>
          <p:nvPr/>
        </p:nvSpPr>
        <p:spPr>
          <a:xfrm>
            <a:off x="424240" y="209700"/>
            <a:ext cx="8468240" cy="821880"/>
          </a:xfrm>
          <a:prstGeom prst="rect">
            <a:avLst/>
          </a:prstGeom>
          <a:noFill/>
          <a:ln w="9360">
            <a:noFill/>
          </a:ln>
        </p:spPr>
        <p:txBody>
          <a:bodyPr lIns="90000" tIns="45000" rIns="90000" bIns="45000"/>
          <a:lstStyle/>
          <a:p>
            <a:pPr algn="ctr"/>
            <a:r>
              <a:rPr lang="pt-BR" sz="2800" dirty="0">
                <a:solidFill>
                  <a:srgbClr val="000000"/>
                </a:solidFill>
              </a:rPr>
              <a:t>Vinculações e </a:t>
            </a:r>
            <a:r>
              <a:rPr lang="pt-BR" sz="2800" dirty="0" smtClean="0">
                <a:solidFill>
                  <a:srgbClr val="000000"/>
                </a:solidFill>
              </a:rPr>
              <a:t>Limitações</a:t>
            </a:r>
            <a:endParaRPr lang="pt-BR" sz="2800" dirty="0"/>
          </a:p>
        </p:txBody>
      </p:sp>
      <p:sp>
        <p:nvSpPr>
          <p:cNvPr id="365" name="CustomShape 3"/>
          <p:cNvSpPr/>
          <p:nvPr/>
        </p:nvSpPr>
        <p:spPr>
          <a:xfrm>
            <a:off x="390600" y="762120"/>
            <a:ext cx="8289720" cy="685440"/>
          </a:xfrm>
          <a:prstGeom prst="rect">
            <a:avLst/>
          </a:prstGeom>
          <a:noFill/>
          <a:ln w="12600">
            <a:noFill/>
          </a:ln>
        </p:spPr>
      </p:sp>
      <p:sp>
        <p:nvSpPr>
          <p:cNvPr id="366" name="CustomShape 4"/>
          <p:cNvSpPr/>
          <p:nvPr/>
        </p:nvSpPr>
        <p:spPr>
          <a:xfrm>
            <a:off x="251520" y="1052736"/>
            <a:ext cx="8274680" cy="4752640"/>
          </a:xfrm>
          <a:prstGeom prst="rect">
            <a:avLst/>
          </a:prstGeom>
          <a:noFill/>
          <a:ln w="9360">
            <a:solidFill>
              <a:srgbClr val="329A66"/>
            </a:solidFill>
          </a:ln>
        </p:spPr>
        <p:txBody>
          <a:bodyPr lIns="73080" tIns="36720" rIns="73080" bIns="36720"/>
          <a:lstStyle/>
          <a:p>
            <a:pPr algn="just">
              <a:buSzPct val="25000"/>
            </a:pPr>
            <a:r>
              <a:rPr lang="pt-BR" sz="2400" dirty="0" smtClean="0"/>
              <a:t>3- Toda ampliação de despesa obrigatória </a:t>
            </a:r>
            <a:r>
              <a:rPr lang="pt-BR" sz="2400" dirty="0"/>
              <a:t>de caráter </a:t>
            </a:r>
            <a:r>
              <a:rPr lang="pt-BR" sz="2400" dirty="0" smtClean="0"/>
              <a:t>continuado deve ser compensada por aumento permanente de receita ou diminuição permanente de despesa; </a:t>
            </a:r>
            <a:endParaRPr lang="pt-BR" dirty="0" smtClean="0"/>
          </a:p>
          <a:p>
            <a:pPr algn="just">
              <a:buSzPct val="25000"/>
            </a:pPr>
            <a:r>
              <a:rPr lang="pt-BR" sz="2400" dirty="0" smtClean="0"/>
              <a:t>4 - Despesa </a:t>
            </a:r>
            <a:r>
              <a:rPr lang="pt-BR" sz="2400" dirty="0"/>
              <a:t>obrigatória de caráter continuado </a:t>
            </a:r>
            <a:r>
              <a:rPr lang="pt-BR" sz="2400" dirty="0" smtClean="0"/>
              <a:t>- despesa </a:t>
            </a:r>
            <a:r>
              <a:rPr lang="pt-BR" sz="2400" dirty="0"/>
              <a:t>corrente </a:t>
            </a:r>
            <a:r>
              <a:rPr lang="pt-BR" sz="2400" dirty="0" smtClean="0"/>
              <a:t>legal que fixa </a:t>
            </a:r>
            <a:r>
              <a:rPr lang="pt-BR" sz="2400" dirty="0"/>
              <a:t>para o ente a obrigação </a:t>
            </a:r>
            <a:r>
              <a:rPr lang="pt-BR" sz="2400" dirty="0" smtClean="0"/>
              <a:t>de </a:t>
            </a:r>
            <a:r>
              <a:rPr lang="pt-BR" sz="2400" dirty="0"/>
              <a:t>sua execução por um período superior a dois </a:t>
            </a:r>
            <a:r>
              <a:rPr lang="pt-BR" sz="2400" dirty="0" smtClean="0"/>
              <a:t>exercícios.</a:t>
            </a:r>
          </a:p>
          <a:p>
            <a:pPr algn="just">
              <a:buSzPct val="25000"/>
            </a:pPr>
            <a:endParaRPr lang="pt-BR" sz="2400" dirty="0" smtClean="0"/>
          </a:p>
          <a:p>
            <a:pPr algn="just">
              <a:buSzPct val="25000"/>
            </a:pPr>
            <a:r>
              <a:rPr lang="pt-BR" sz="2400" dirty="0" smtClean="0"/>
              <a:t>Exceções: </a:t>
            </a:r>
            <a:r>
              <a:rPr lang="pt-BR" sz="2400" dirty="0" smtClean="0">
                <a:solidFill>
                  <a:srgbClr val="000000"/>
                </a:solidFill>
              </a:rPr>
              <a:t>despesas </a:t>
            </a:r>
            <a:r>
              <a:rPr lang="pt-BR" sz="2400" dirty="0">
                <a:solidFill>
                  <a:srgbClr val="000000"/>
                </a:solidFill>
              </a:rPr>
              <a:t>de </a:t>
            </a:r>
            <a:r>
              <a:rPr lang="pt-BR" sz="2400" dirty="0" smtClean="0">
                <a:solidFill>
                  <a:srgbClr val="000000"/>
                </a:solidFill>
              </a:rPr>
              <a:t>capital</a:t>
            </a:r>
            <a:r>
              <a:rPr lang="pt-BR" dirty="0" smtClean="0"/>
              <a:t>, </a:t>
            </a:r>
            <a:r>
              <a:rPr lang="pt-BR" sz="2400" dirty="0" smtClean="0">
                <a:solidFill>
                  <a:srgbClr val="000000"/>
                </a:solidFill>
              </a:rPr>
              <a:t>despesas </a:t>
            </a:r>
            <a:r>
              <a:rPr lang="pt-BR" sz="2400" dirty="0">
                <a:solidFill>
                  <a:srgbClr val="000000"/>
                </a:solidFill>
              </a:rPr>
              <a:t>de custeio e investimento que não </a:t>
            </a:r>
            <a:r>
              <a:rPr lang="pt-BR" sz="2400" dirty="0" smtClean="0">
                <a:solidFill>
                  <a:srgbClr val="000000"/>
                </a:solidFill>
              </a:rPr>
              <a:t>geram</a:t>
            </a:r>
            <a:r>
              <a:rPr lang="pt-BR" dirty="0" smtClean="0"/>
              <a:t> </a:t>
            </a:r>
            <a:r>
              <a:rPr lang="pt-BR" sz="2400" dirty="0" smtClean="0">
                <a:solidFill>
                  <a:srgbClr val="000000"/>
                </a:solidFill>
              </a:rPr>
              <a:t>obrigação </a:t>
            </a:r>
            <a:r>
              <a:rPr lang="pt-BR" sz="2400" dirty="0">
                <a:solidFill>
                  <a:srgbClr val="000000"/>
                </a:solidFill>
              </a:rPr>
              <a:t>legal por mais de 2 </a:t>
            </a:r>
            <a:r>
              <a:rPr lang="pt-BR" sz="2400" dirty="0" smtClean="0">
                <a:solidFill>
                  <a:srgbClr val="000000"/>
                </a:solidFill>
              </a:rPr>
              <a:t>exercícios, serviço </a:t>
            </a:r>
            <a:r>
              <a:rPr lang="pt-BR" sz="2400" dirty="0">
                <a:solidFill>
                  <a:srgbClr val="000000"/>
                </a:solidFill>
              </a:rPr>
              <a:t>da </a:t>
            </a:r>
            <a:r>
              <a:rPr lang="pt-BR" sz="2400" dirty="0" smtClean="0">
                <a:solidFill>
                  <a:srgbClr val="000000"/>
                </a:solidFill>
              </a:rPr>
              <a:t>dívida</a:t>
            </a:r>
            <a:r>
              <a:rPr lang="pt-BR" dirty="0" smtClean="0"/>
              <a:t>, </a:t>
            </a:r>
            <a:r>
              <a:rPr lang="pt-BR" sz="2400" dirty="0" smtClean="0">
                <a:solidFill>
                  <a:srgbClr val="000000"/>
                </a:solidFill>
              </a:rPr>
              <a:t>reajustes </a:t>
            </a:r>
            <a:r>
              <a:rPr lang="pt-BR" sz="2400" dirty="0">
                <a:solidFill>
                  <a:srgbClr val="000000"/>
                </a:solidFill>
              </a:rPr>
              <a:t>salariais </a:t>
            </a:r>
            <a:r>
              <a:rPr lang="pt-BR" sz="2400" dirty="0" smtClean="0">
                <a:solidFill>
                  <a:srgbClr val="000000"/>
                </a:solidFill>
              </a:rPr>
              <a:t>gerais</a:t>
            </a:r>
            <a:r>
              <a:rPr lang="pt-BR" dirty="0" smtClean="0"/>
              <a:t>, </a:t>
            </a:r>
            <a:r>
              <a:rPr lang="pt-BR" sz="2400" dirty="0" smtClean="0">
                <a:solidFill>
                  <a:srgbClr val="000000"/>
                </a:solidFill>
              </a:rPr>
              <a:t>aumento </a:t>
            </a:r>
            <a:r>
              <a:rPr lang="pt-BR" sz="2400" dirty="0">
                <a:solidFill>
                  <a:srgbClr val="000000"/>
                </a:solidFill>
              </a:rPr>
              <a:t>vegetativo</a:t>
            </a:r>
            <a:r>
              <a:rPr lang="pt-BR" dirty="0"/>
              <a:t> </a:t>
            </a:r>
            <a:r>
              <a:rPr lang="pt-BR" sz="2400" dirty="0">
                <a:solidFill>
                  <a:srgbClr val="000000"/>
                </a:solidFill>
              </a:rPr>
              <a:t>dos beneficiários e valor real do benefício, no caso da seguridade </a:t>
            </a:r>
            <a:r>
              <a:rPr lang="pt-BR" sz="2400" dirty="0" smtClean="0">
                <a:solidFill>
                  <a:srgbClr val="000000"/>
                </a:solidFill>
              </a:rPr>
              <a:t>social.</a:t>
            </a:r>
            <a:endParaRPr lang="pt-BR" dirty="0"/>
          </a:p>
          <a:p>
            <a:pPr algn="just">
              <a:buSzPct val="25000"/>
            </a:pPr>
            <a:endParaRPr lang="pt-BR" sz="2400" dirty="0" smtClean="0"/>
          </a:p>
          <a:p>
            <a:pPr algn="just">
              <a:buSzPct val="25000"/>
            </a:pPr>
            <a:endParaRPr sz="2400" dirty="0"/>
          </a:p>
        </p:txBody>
      </p:sp>
    </p:spTree>
    <p:extLst>
      <p:ext uri="{BB962C8B-B14F-4D97-AF65-F5344CB8AC3E}">
        <p14:creationId xmlns:p14="http://schemas.microsoft.com/office/powerpoint/2010/main" val="119162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Shape 1"/>
          <p:cNvSpPr txBox="1"/>
          <p:nvPr/>
        </p:nvSpPr>
        <p:spPr>
          <a:xfrm>
            <a:off x="539640" y="1196640"/>
            <a:ext cx="8424720" cy="4680000"/>
          </a:xfrm>
          <a:prstGeom prst="rect">
            <a:avLst/>
          </a:prstGeom>
          <a:ln>
            <a:solidFill>
              <a:srgbClr val="329A66"/>
            </a:solidFill>
          </a:ln>
        </p:spPr>
        <p:txBody>
          <a:bodyPr lIns="90000" tIns="45000" rIns="90000" bIns="45000"/>
          <a:lstStyle/>
          <a:p>
            <a:pPr algn="just">
              <a:lnSpc>
                <a:spcPct val="100000"/>
              </a:lnSpc>
              <a:buSzPct val="25000"/>
            </a:pPr>
            <a:r>
              <a:rPr lang="pt-BR" sz="2400" dirty="0" smtClean="0">
                <a:solidFill>
                  <a:srgbClr val="000000"/>
                </a:solidFill>
              </a:rPr>
              <a:t>Art</a:t>
            </a:r>
            <a:r>
              <a:rPr lang="pt-BR" sz="2400" dirty="0">
                <a:solidFill>
                  <a:srgbClr val="000000"/>
                </a:solidFill>
              </a:rPr>
              <a:t>. 2º - As prioridades e metas da administração pública municipal para o exercício de 2015, conforme art. 127 da Lei Orgânica do Município de Belo Horizonte e seu parágrafo único, respeitadas as disposições constitucionais e legais</a:t>
            </a:r>
            <a:r>
              <a:rPr lang="pt-BR" sz="2400" dirty="0" smtClean="0">
                <a:solidFill>
                  <a:srgbClr val="000000"/>
                </a:solidFill>
              </a:rPr>
              <a:t>, </a:t>
            </a:r>
            <a:r>
              <a:rPr lang="pt-BR" sz="2400" b="1" dirty="0" smtClean="0">
                <a:solidFill>
                  <a:srgbClr val="000000"/>
                </a:solidFill>
              </a:rPr>
              <a:t>correspondem </a:t>
            </a:r>
            <a:r>
              <a:rPr lang="pt-BR" sz="2400" b="1" dirty="0">
                <a:solidFill>
                  <a:srgbClr val="000000"/>
                </a:solidFill>
              </a:rPr>
              <a:t>às metas relativas aos programas sustentadores detalhadas no Plano Plurianual de Ação Governamental - PPAG</a:t>
            </a:r>
            <a:r>
              <a:rPr lang="pt-BR" sz="2400" dirty="0">
                <a:solidFill>
                  <a:srgbClr val="000000"/>
                </a:solidFill>
              </a:rPr>
              <a:t>-</a:t>
            </a:r>
            <a:r>
              <a:rPr lang="pt-BR" sz="2400" b="1" dirty="0">
                <a:solidFill>
                  <a:srgbClr val="000000"/>
                </a:solidFill>
              </a:rPr>
              <a:t>2014-2017</a:t>
            </a:r>
            <a:r>
              <a:rPr lang="pt-BR" sz="2400" dirty="0">
                <a:solidFill>
                  <a:srgbClr val="000000"/>
                </a:solidFill>
              </a:rPr>
              <a:t>, que terão precedência na alocação de recursos na Lei do Orçamento Anual de 2015, bem como na sua </a:t>
            </a:r>
            <a:r>
              <a:rPr lang="pt-BR" sz="2400" dirty="0" smtClean="0">
                <a:solidFill>
                  <a:srgbClr val="000000"/>
                </a:solidFill>
              </a:rPr>
              <a:t>execução</a:t>
            </a:r>
            <a:r>
              <a:rPr lang="pt-BR" sz="2400" dirty="0">
                <a:solidFill>
                  <a:srgbClr val="000000"/>
                </a:solidFill>
              </a:rPr>
              <a:t> </a:t>
            </a:r>
            <a:r>
              <a:rPr lang="pt-BR" sz="2400" dirty="0" smtClean="0">
                <a:solidFill>
                  <a:srgbClr val="000000"/>
                </a:solidFill>
              </a:rPr>
              <a:t>(...)</a:t>
            </a:r>
            <a:endParaRPr sz="2400" dirty="0"/>
          </a:p>
        </p:txBody>
      </p:sp>
      <p:sp>
        <p:nvSpPr>
          <p:cNvPr id="4"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em 2016</a:t>
            </a:r>
            <a:endParaRPr dirty="0">
              <a:latin typeface="+mj-lt"/>
            </a:endParaRPr>
          </a:p>
        </p:txBody>
      </p:sp>
    </p:spTree>
    <p:extLst>
      <p:ext uri="{BB962C8B-B14F-4D97-AF65-F5344CB8AC3E}">
        <p14:creationId xmlns:p14="http://schemas.microsoft.com/office/powerpoint/2010/main" val="28467475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251520" y="1124744"/>
            <a:ext cx="8712720" cy="4824536"/>
          </a:xfrm>
          <a:prstGeom prst="rect">
            <a:avLst/>
          </a:prstGeom>
          <a:noFill/>
          <a:ln w="19080">
            <a:solidFill>
              <a:srgbClr val="329A66"/>
            </a:solidFill>
            <a:round/>
          </a:ln>
        </p:spPr>
        <p:txBody>
          <a:bodyPr lIns="90000" tIns="45000" rIns="90000" bIns="45000" anchor="ctr"/>
          <a:lstStyle/>
          <a:p>
            <a:pPr>
              <a:lnSpc>
                <a:spcPct val="100000"/>
              </a:lnSpc>
            </a:pPr>
            <a:endParaRPr lang="pt-BR" sz="2200" b="1" dirty="0" smtClean="0">
              <a:solidFill>
                <a:srgbClr val="000000"/>
              </a:solidFill>
            </a:endParaRPr>
          </a:p>
          <a:p>
            <a:pPr algn="just">
              <a:lnSpc>
                <a:spcPct val="100000"/>
              </a:lnSpc>
            </a:pPr>
            <a:r>
              <a:rPr lang="pt-BR" sz="2200" dirty="0" smtClean="0">
                <a:solidFill>
                  <a:srgbClr val="000000"/>
                </a:solidFill>
              </a:rPr>
              <a:t>Art</a:t>
            </a:r>
            <a:r>
              <a:rPr lang="pt-BR" sz="2200" dirty="0">
                <a:solidFill>
                  <a:srgbClr val="000000"/>
                </a:solidFill>
              </a:rPr>
              <a:t>. 15 - A avaliação dos programas municipais definidos na LOA será realizada, periodicamente, por meio do comparativo entre a previsão e a realização orçamentária das metas fiscais, com base nos principais indicadores de políticas públicas</a:t>
            </a:r>
            <a:r>
              <a:rPr lang="pt-BR" sz="2200" dirty="0" smtClean="0">
                <a:solidFill>
                  <a:srgbClr val="000000"/>
                </a:solidFill>
              </a:rPr>
              <a:t>.</a:t>
            </a:r>
            <a:r>
              <a:rPr lang="pt-BR" sz="2200" dirty="0">
                <a:solidFill>
                  <a:srgbClr val="000000"/>
                </a:solidFill>
              </a:rPr>
              <a:t> </a:t>
            </a:r>
            <a:endParaRPr lang="pt-BR" sz="2200" dirty="0" smtClean="0">
              <a:solidFill>
                <a:srgbClr val="000000"/>
              </a:solidFill>
            </a:endParaRPr>
          </a:p>
          <a:p>
            <a:pPr algn="just">
              <a:lnSpc>
                <a:spcPct val="100000"/>
              </a:lnSpc>
            </a:pPr>
            <a:endParaRPr lang="pt-BR" sz="2200" dirty="0">
              <a:solidFill>
                <a:srgbClr val="000000"/>
              </a:solidFill>
            </a:endParaRPr>
          </a:p>
          <a:p>
            <a:pPr algn="just">
              <a:lnSpc>
                <a:spcPct val="100000"/>
              </a:lnSpc>
            </a:pPr>
            <a:r>
              <a:rPr lang="pt-BR" sz="2200" dirty="0" smtClean="0">
                <a:solidFill>
                  <a:srgbClr val="000000"/>
                </a:solidFill>
              </a:rPr>
              <a:t>Art</a:t>
            </a:r>
            <a:r>
              <a:rPr lang="pt-BR" sz="2200" dirty="0">
                <a:solidFill>
                  <a:srgbClr val="000000"/>
                </a:solidFill>
              </a:rPr>
              <a:t>. 17 - Além da observância das prioridades fixadas nos termos do art. 2º desta lei, a LOA somente incluirá novos projetos se:</a:t>
            </a:r>
            <a:endParaRPr lang="pt-BR" sz="2200" dirty="0"/>
          </a:p>
          <a:p>
            <a:pPr algn="just">
              <a:lnSpc>
                <a:spcPct val="100000"/>
              </a:lnSpc>
            </a:pPr>
            <a:r>
              <a:rPr lang="pt-BR" sz="2200" dirty="0" err="1">
                <a:solidFill>
                  <a:srgbClr val="000000"/>
                </a:solidFill>
              </a:rPr>
              <a:t>I</a:t>
            </a:r>
            <a:r>
              <a:rPr lang="pt-BR" sz="2200" dirty="0">
                <a:solidFill>
                  <a:srgbClr val="000000"/>
                </a:solidFill>
              </a:rPr>
              <a:t> - tiverem sido adequadamente atendidos todos os que estiverem em andamento;</a:t>
            </a:r>
            <a:endParaRPr lang="pt-BR" sz="2200" dirty="0"/>
          </a:p>
          <a:p>
            <a:pPr algn="just">
              <a:lnSpc>
                <a:spcPct val="100000"/>
              </a:lnSpc>
            </a:pPr>
            <a:r>
              <a:rPr lang="pt-BR" sz="2200" dirty="0">
                <a:solidFill>
                  <a:srgbClr val="000000"/>
                </a:solidFill>
              </a:rPr>
              <a:t>II - estiverem em conformidade com o PPAG;</a:t>
            </a:r>
            <a:endParaRPr lang="pt-BR" sz="2200" dirty="0"/>
          </a:p>
          <a:p>
            <a:pPr algn="just">
              <a:lnSpc>
                <a:spcPct val="100000"/>
              </a:lnSpc>
            </a:pPr>
            <a:r>
              <a:rPr lang="pt-BR" sz="2200" dirty="0">
                <a:solidFill>
                  <a:srgbClr val="000000"/>
                </a:solidFill>
              </a:rPr>
              <a:t>III - apresentarem viabilidade técnica, econômica e financeira;</a:t>
            </a:r>
            <a:endParaRPr lang="pt-BR" sz="2200" dirty="0"/>
          </a:p>
          <a:p>
            <a:pPr algn="just">
              <a:lnSpc>
                <a:spcPct val="100000"/>
              </a:lnSpc>
            </a:pPr>
            <a:r>
              <a:rPr lang="pt-BR" sz="2200" dirty="0">
                <a:solidFill>
                  <a:srgbClr val="000000"/>
                </a:solidFill>
              </a:rPr>
              <a:t>IV - tiverem sido contempladas as despesas de conservação do patrimônio público.</a:t>
            </a:r>
            <a:endParaRPr lang="pt-BR" sz="2200" dirty="0"/>
          </a:p>
          <a:p>
            <a:pPr algn="just">
              <a:lnSpc>
                <a:spcPct val="100000"/>
              </a:lnSpc>
            </a:pPr>
            <a:endParaRPr dirty="0"/>
          </a:p>
        </p:txBody>
      </p:sp>
      <p:sp>
        <p:nvSpPr>
          <p:cNvPr id="5"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em 2016</a:t>
            </a:r>
            <a:endParaRPr dirty="0">
              <a:latin typeface="+mj-lt"/>
            </a:endParaRPr>
          </a:p>
        </p:txBody>
      </p:sp>
    </p:spTree>
    <p:extLst>
      <p:ext uri="{BB962C8B-B14F-4D97-AF65-F5344CB8AC3E}">
        <p14:creationId xmlns:p14="http://schemas.microsoft.com/office/powerpoint/2010/main" val="332671629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251640" y="1052640"/>
            <a:ext cx="8640720" cy="4824632"/>
          </a:xfrm>
          <a:prstGeom prst="rect">
            <a:avLst/>
          </a:prstGeom>
          <a:noFill/>
          <a:ln w="19080">
            <a:solidFill>
              <a:srgbClr val="329A66"/>
            </a:solidFill>
            <a:round/>
          </a:ln>
        </p:spPr>
        <p:txBody>
          <a:bodyPr lIns="90000" tIns="45000" rIns="90000" bIns="45000" anchor="ctr"/>
          <a:lstStyle/>
          <a:p>
            <a:pPr algn="just">
              <a:lnSpc>
                <a:spcPct val="100000"/>
              </a:lnSpc>
            </a:pPr>
            <a:r>
              <a:rPr lang="pt-BR" sz="2000" dirty="0" smtClean="0">
                <a:solidFill>
                  <a:srgbClr val="000000"/>
                </a:solidFill>
              </a:rPr>
              <a:t>Art</a:t>
            </a:r>
            <a:r>
              <a:rPr lang="pt-BR" sz="2000" dirty="0">
                <a:solidFill>
                  <a:srgbClr val="000000"/>
                </a:solidFill>
              </a:rPr>
              <a:t>. 18 - A LOA conterá dotação para Reserva de Contingência, no valor de até 0,2% (dois décimos por cento) da Receita Corrente Líquida fixada para o exercício de 2015, a ser utilizada como </a:t>
            </a:r>
            <a:r>
              <a:rPr lang="pt-BR" sz="2000" dirty="0" smtClean="0">
                <a:solidFill>
                  <a:srgbClr val="000000"/>
                </a:solidFill>
              </a:rPr>
              <a:t>fonte </a:t>
            </a:r>
            <a:r>
              <a:rPr lang="pt-BR" sz="2000" dirty="0">
                <a:solidFill>
                  <a:srgbClr val="000000"/>
                </a:solidFill>
              </a:rPr>
              <a:t>de recursos para abertura de créditos adicionais e para o atendimento ao disposto no inciso III do art. 5º da Lei Complementar Federal nº 101/00</a:t>
            </a:r>
            <a:r>
              <a:rPr lang="pt-BR" sz="2000" dirty="0" smtClean="0">
                <a:solidFill>
                  <a:srgbClr val="000000"/>
                </a:solidFill>
              </a:rPr>
              <a:t>.</a:t>
            </a:r>
            <a:r>
              <a:rPr lang="pt-BR" sz="2000" dirty="0">
                <a:solidFill>
                  <a:srgbClr val="000000"/>
                </a:solidFill>
              </a:rPr>
              <a:t> </a:t>
            </a:r>
            <a:endParaRPr lang="pt-BR" sz="2000" dirty="0" smtClean="0">
              <a:solidFill>
                <a:srgbClr val="000000"/>
              </a:solidFill>
            </a:endParaRPr>
          </a:p>
          <a:p>
            <a:pPr algn="just">
              <a:lnSpc>
                <a:spcPct val="100000"/>
              </a:lnSpc>
            </a:pPr>
            <a:endParaRPr lang="pt-BR" sz="2000" dirty="0" smtClean="0">
              <a:solidFill>
                <a:srgbClr val="000000"/>
              </a:solidFill>
            </a:endParaRPr>
          </a:p>
          <a:p>
            <a:pPr algn="just">
              <a:lnSpc>
                <a:spcPct val="100000"/>
              </a:lnSpc>
            </a:pPr>
            <a:r>
              <a:rPr lang="pt-BR" sz="2000" dirty="0" smtClean="0">
                <a:solidFill>
                  <a:srgbClr val="000000"/>
                </a:solidFill>
              </a:rPr>
              <a:t>Art</a:t>
            </a:r>
            <a:r>
              <a:rPr lang="pt-BR" sz="2000" dirty="0">
                <a:solidFill>
                  <a:srgbClr val="000000"/>
                </a:solidFill>
              </a:rPr>
              <a:t>. 19 - A LOA não destinará recursos para atender ações que não sejam de competência exclusiva do Município.</a:t>
            </a:r>
          </a:p>
          <a:p>
            <a:pPr algn="just">
              <a:lnSpc>
                <a:spcPct val="100000"/>
              </a:lnSpc>
            </a:pPr>
            <a:r>
              <a:rPr lang="pt-BR" sz="2000" dirty="0">
                <a:solidFill>
                  <a:srgbClr val="000000"/>
                </a:solidFill>
              </a:rPr>
              <a:t>§ 1º - A vedação disposta no </a:t>
            </a:r>
            <a:r>
              <a:rPr lang="pt-BR" sz="2000" i="1" dirty="0">
                <a:solidFill>
                  <a:srgbClr val="000000"/>
                </a:solidFill>
              </a:rPr>
              <a:t>caput deste artigo não se aplica às ações decorrentes dos processos de </a:t>
            </a:r>
            <a:r>
              <a:rPr lang="pt-BR" sz="2000" dirty="0">
                <a:solidFill>
                  <a:srgbClr val="000000"/>
                </a:solidFill>
              </a:rPr>
              <a:t>municipalização dos encargos da prestação de serviços de saúde, educação e trânsito.</a:t>
            </a:r>
          </a:p>
          <a:p>
            <a:pPr algn="just">
              <a:lnSpc>
                <a:spcPct val="100000"/>
              </a:lnSpc>
            </a:pPr>
            <a:r>
              <a:rPr lang="pt-BR" sz="2000" dirty="0">
                <a:solidFill>
                  <a:srgbClr val="000000"/>
                </a:solidFill>
              </a:rPr>
              <a:t>§ 2º - O Município poderá contribuir, observado o disposto no art. 62 da Lei Complementar Federal nº 101/00, para efetivação de ações de segurança pública local.</a:t>
            </a:r>
          </a:p>
          <a:p>
            <a:pPr algn="just"/>
            <a:endParaRPr sz="2000" dirty="0">
              <a:solidFill>
                <a:srgbClr val="000000"/>
              </a:solidFill>
            </a:endParaRPr>
          </a:p>
        </p:txBody>
      </p:sp>
      <p:sp>
        <p:nvSpPr>
          <p:cNvPr id="8"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116701851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just">
              <a:lnSpc>
                <a:spcPct val="100000"/>
              </a:lnSpc>
            </a:pPr>
            <a:endParaRPr dirty="0"/>
          </a:p>
        </p:txBody>
      </p:sp>
      <p:sp>
        <p:nvSpPr>
          <p:cNvPr id="278" name="CustomShape 2"/>
          <p:cNvSpPr/>
          <p:nvPr/>
        </p:nvSpPr>
        <p:spPr>
          <a:xfrm>
            <a:off x="251520" y="1052640"/>
            <a:ext cx="8640840" cy="4824632"/>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630600" y="1532497"/>
            <a:ext cx="8136904" cy="923330"/>
          </a:xfrm>
          <a:prstGeom prst="rect">
            <a:avLst/>
          </a:prstGeom>
        </p:spPr>
        <p:txBody>
          <a:bodyPr wrap="square">
            <a:spAutoFit/>
          </a:bodyPr>
          <a:lstStyle/>
          <a:p>
            <a:endParaRPr lang="pt-BR" dirty="0" smtClean="0"/>
          </a:p>
          <a:p>
            <a:endParaRPr lang="pt-BR" dirty="0" smtClean="0"/>
          </a:p>
          <a:p>
            <a:endParaRPr lang="pt-BR" dirty="0"/>
          </a:p>
        </p:txBody>
      </p:sp>
      <p:sp>
        <p:nvSpPr>
          <p:cNvPr id="3" name="Retângulo 2"/>
          <p:cNvSpPr/>
          <p:nvPr/>
        </p:nvSpPr>
        <p:spPr>
          <a:xfrm>
            <a:off x="467544" y="1268760"/>
            <a:ext cx="7992888" cy="3954929"/>
          </a:xfrm>
          <a:prstGeom prst="rect">
            <a:avLst/>
          </a:prstGeom>
          <a:ln>
            <a:noFill/>
          </a:ln>
        </p:spPr>
        <p:txBody>
          <a:bodyPr wrap="square">
            <a:spAutoFit/>
          </a:bodyPr>
          <a:lstStyle/>
          <a:p>
            <a:pPr marL="342900" indent="-342900">
              <a:spcAft>
                <a:spcPts val="600"/>
              </a:spcAft>
              <a:buFont typeface="Wingdings" charset="2"/>
              <a:buChar char="ü"/>
            </a:pPr>
            <a:r>
              <a:rPr lang="pt-BR" sz="2400" dirty="0" smtClean="0"/>
              <a:t>Apresentação</a:t>
            </a:r>
            <a:r>
              <a:rPr lang="pt-BR" sz="2400" dirty="0" smtClean="0"/>
              <a:t> do curso de 2014</a:t>
            </a:r>
          </a:p>
          <a:p>
            <a:pPr marL="342900" indent="-342900">
              <a:spcAft>
                <a:spcPts val="600"/>
              </a:spcAft>
              <a:buFont typeface="Wingdings" charset="2"/>
              <a:buChar char="ü"/>
            </a:pPr>
            <a:r>
              <a:rPr lang="pt-BR" sz="2400" dirty="0" smtClean="0"/>
              <a:t>Manual de elabora</a:t>
            </a:r>
            <a:r>
              <a:rPr lang="pt-BR" sz="2400" dirty="0" smtClean="0"/>
              <a:t>ção da proposta orçamentária de 2015 e revisão do PPAG 2014-2017 (SMAO/SMPOI</a:t>
            </a:r>
          </a:p>
          <a:p>
            <a:pPr marL="342900" indent="-342900">
              <a:spcAft>
                <a:spcPts val="600"/>
              </a:spcAft>
              <a:buFont typeface="Wingdings" charset="2"/>
              <a:buChar char="ü"/>
            </a:pPr>
            <a:r>
              <a:rPr lang="pt-BR" sz="2400" dirty="0" smtClean="0"/>
              <a:t>Manual Técnico de Orçamento 2015 (SOF/ MPOG)</a:t>
            </a:r>
          </a:p>
          <a:p>
            <a:pPr marL="342900" indent="-342900">
              <a:spcAft>
                <a:spcPts val="600"/>
              </a:spcAft>
              <a:buFont typeface="Wingdings" charset="2"/>
              <a:buChar char="ü"/>
            </a:pPr>
            <a:r>
              <a:rPr lang="pt-BR" sz="2400" dirty="0" smtClean="0"/>
              <a:t>CF/1988</a:t>
            </a:r>
          </a:p>
          <a:p>
            <a:pPr marL="342900" indent="-342900">
              <a:spcAft>
                <a:spcPts val="600"/>
              </a:spcAft>
              <a:buFont typeface="Wingdings" charset="2"/>
              <a:buChar char="ü"/>
            </a:pPr>
            <a:r>
              <a:rPr lang="pt-BR" sz="2400" dirty="0" smtClean="0"/>
              <a:t>LRF – LC 101/2000</a:t>
            </a:r>
          </a:p>
          <a:p>
            <a:pPr marL="342900" indent="-342900">
              <a:spcAft>
                <a:spcPts val="600"/>
              </a:spcAft>
              <a:buFont typeface="Wingdings" charset="2"/>
              <a:buChar char="ü"/>
            </a:pPr>
            <a:r>
              <a:rPr lang="pt-BR" sz="2400" dirty="0" smtClean="0"/>
              <a:t>Lei Orgânica do Município de BH</a:t>
            </a:r>
          </a:p>
          <a:p>
            <a:pPr marL="342900" indent="-342900">
              <a:spcAft>
                <a:spcPts val="600"/>
              </a:spcAft>
              <a:buFont typeface="Wingdings" charset="2"/>
              <a:buChar char="ü"/>
            </a:pPr>
            <a:r>
              <a:rPr lang="pt-BR" sz="2400" dirty="0" smtClean="0"/>
              <a:t>Regimento Interno da Câmara</a:t>
            </a:r>
          </a:p>
          <a:p>
            <a:pPr marL="342900" indent="-342900">
              <a:spcAft>
                <a:spcPts val="600"/>
              </a:spcAft>
              <a:buFont typeface="Wingdings" charset="2"/>
              <a:buChar char="ü"/>
            </a:pPr>
            <a:r>
              <a:rPr lang="pt-BR" sz="2400" dirty="0" smtClean="0"/>
              <a:t>LDO 2015 e LOA 2015</a:t>
            </a:r>
            <a:endParaRPr lang="pt-BR" sz="2400" dirty="0" smtClean="0"/>
          </a:p>
        </p:txBody>
      </p:sp>
      <p:sp>
        <p:nvSpPr>
          <p:cNvPr id="4" name="Retângulo 3"/>
          <p:cNvSpPr/>
          <p:nvPr/>
        </p:nvSpPr>
        <p:spPr>
          <a:xfrm>
            <a:off x="3167330" y="242372"/>
            <a:ext cx="2499878" cy="523220"/>
          </a:xfrm>
          <a:prstGeom prst="rect">
            <a:avLst/>
          </a:prstGeom>
        </p:spPr>
        <p:txBody>
          <a:bodyPr wrap="none">
            <a:spAutoFit/>
          </a:bodyPr>
          <a:lstStyle/>
          <a:p>
            <a:pPr lvl="0" algn="ctr"/>
            <a:r>
              <a:rPr lang="pt-BR" sz="2800" dirty="0" smtClean="0">
                <a:solidFill>
                  <a:prstClr val="black"/>
                </a:solidFill>
              </a:rPr>
              <a:t>Embasamento</a:t>
            </a:r>
            <a:endParaRPr lang="pt-BR" sz="2800" dirty="0">
              <a:solidFill>
                <a:prstClr val="black"/>
              </a:solidFill>
            </a:endParaRPr>
          </a:p>
        </p:txBody>
      </p:sp>
    </p:spTree>
    <p:extLst>
      <p:ext uri="{BB962C8B-B14F-4D97-AF65-F5344CB8AC3E}">
        <p14:creationId xmlns:p14="http://schemas.microsoft.com/office/powerpoint/2010/main" val="2226147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323528" y="2204864"/>
            <a:ext cx="8640720" cy="266400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400" dirty="0" smtClean="0">
                <a:solidFill>
                  <a:srgbClr val="000000"/>
                </a:solidFill>
              </a:rPr>
              <a:t>Art</a:t>
            </a:r>
            <a:r>
              <a:rPr lang="pt-BR" sz="2400" dirty="0">
                <a:solidFill>
                  <a:srgbClr val="000000"/>
                </a:solidFill>
              </a:rPr>
              <a:t>. 20 - É obrigatória a consignação de recursos na LOA para o pagamento de contrapartida a empréstimos contratados, para os desembolsos de projetos executados, mediante parcerias público-privadas, bem como para o pagamento de </a:t>
            </a:r>
            <a:r>
              <a:rPr lang="pt-BR" sz="2400" dirty="0" smtClean="0">
                <a:solidFill>
                  <a:srgbClr val="000000"/>
                </a:solidFill>
              </a:rPr>
              <a:t>amortização, </a:t>
            </a:r>
            <a:r>
              <a:rPr lang="pt-BR" sz="2400" dirty="0">
                <a:solidFill>
                  <a:srgbClr val="000000"/>
                </a:solidFill>
              </a:rPr>
              <a:t>de juros, de precatórios oriundos de ações com sentença transitada em julgado e de outros encargos da dívida pública.</a:t>
            </a:r>
            <a:endParaRPr sz="2400" dirty="0">
              <a:solidFill>
                <a:srgbClr val="000000"/>
              </a:solidFill>
            </a:endParaRPr>
          </a:p>
        </p:txBody>
      </p:sp>
      <p:sp>
        <p:nvSpPr>
          <p:cNvPr id="5"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272676612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323528" y="980640"/>
            <a:ext cx="8496944" cy="4896632"/>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endParaRPr lang="pt-BR" sz="2200" dirty="0" smtClean="0">
              <a:solidFill>
                <a:srgbClr val="000000"/>
              </a:solidFill>
            </a:endParaRPr>
          </a:p>
          <a:p>
            <a:pPr algn="just">
              <a:lnSpc>
                <a:spcPct val="100000"/>
              </a:lnSpc>
            </a:pPr>
            <a:endParaRPr lang="pt-BR" sz="2200" dirty="0">
              <a:solidFill>
                <a:srgbClr val="000000"/>
              </a:solidFill>
            </a:endParaRPr>
          </a:p>
          <a:p>
            <a:pPr algn="just">
              <a:lnSpc>
                <a:spcPct val="100000"/>
              </a:lnSpc>
            </a:pPr>
            <a:endParaRPr lang="pt-BR" sz="2200" dirty="0" smtClean="0">
              <a:solidFill>
                <a:srgbClr val="000000"/>
              </a:solidFill>
            </a:endParaRPr>
          </a:p>
          <a:p>
            <a:pPr algn="just">
              <a:lnSpc>
                <a:spcPct val="100000"/>
              </a:lnSpc>
            </a:pPr>
            <a:r>
              <a:rPr lang="pt-BR" sz="2200" dirty="0" smtClean="0">
                <a:solidFill>
                  <a:srgbClr val="000000"/>
                </a:solidFill>
              </a:rPr>
              <a:t>Art</a:t>
            </a:r>
            <a:r>
              <a:rPr lang="pt-BR" sz="2200" dirty="0">
                <a:solidFill>
                  <a:srgbClr val="000000"/>
                </a:solidFill>
              </a:rPr>
              <a:t>. 22 - O resultado da definição das prioridades de investimento de interesse social feito pelo Executivo, em conjunto com a população, deverá ser registrado no Projeto de Lei do Orçamento Anual para o exercício de 2015, sob a denominação de Orçamento </a:t>
            </a:r>
            <a:r>
              <a:rPr lang="pt-BR" sz="2200" dirty="0" smtClean="0">
                <a:solidFill>
                  <a:srgbClr val="000000"/>
                </a:solidFill>
              </a:rPr>
              <a:t>Participativo</a:t>
            </a:r>
          </a:p>
          <a:p>
            <a:pPr algn="just">
              <a:lnSpc>
                <a:spcPct val="100000"/>
              </a:lnSpc>
            </a:pPr>
            <a:endParaRPr lang="pt-BR" sz="2200" dirty="0" smtClean="0">
              <a:solidFill>
                <a:srgbClr val="000000"/>
              </a:solidFill>
            </a:endParaRPr>
          </a:p>
          <a:p>
            <a:pPr algn="just">
              <a:lnSpc>
                <a:spcPct val="100000"/>
              </a:lnSpc>
            </a:pPr>
            <a:r>
              <a:rPr lang="pt-BR" sz="2200" dirty="0">
                <a:solidFill>
                  <a:srgbClr val="000000"/>
                </a:solidFill>
              </a:rPr>
              <a:t>§ 1º - Os investimentos aprovados pelo Orçamento Participativo, em fase de execução ou conclusão física dos empreendimentos, terão precedência na alocação de recursos orçamentários sobre novos investimentos.</a:t>
            </a:r>
          </a:p>
          <a:p>
            <a:pPr algn="just">
              <a:lnSpc>
                <a:spcPct val="100000"/>
              </a:lnSpc>
            </a:pPr>
            <a:r>
              <a:rPr lang="pt-BR" sz="2200" dirty="0">
                <a:solidFill>
                  <a:srgbClr val="000000"/>
                </a:solidFill>
              </a:rPr>
              <a:t>§ 2º - Os recursos orçamentários, incluindo os empréstimos, destinados à conclusão das obras do Orçamento Participativo deverão ser exclusivamente aplicados na sua execução, salvo se não houver mais obras aprovadas para executar.</a:t>
            </a:r>
          </a:p>
          <a:p>
            <a:pPr algn="just">
              <a:lnSpc>
                <a:spcPct val="100000"/>
              </a:lnSpc>
            </a:pPr>
            <a:r>
              <a:rPr lang="pt-BR" sz="2200" dirty="0" smtClean="0">
                <a:solidFill>
                  <a:srgbClr val="FFFFFF"/>
                </a:solidFill>
                <a:latin typeface="Gill Sans MT"/>
              </a:rPr>
              <a:t>.</a:t>
            </a:r>
          </a:p>
          <a:p>
            <a:pPr algn="just">
              <a:lnSpc>
                <a:spcPct val="100000"/>
              </a:lnSpc>
            </a:pPr>
            <a:endParaRPr lang="pt-BR" sz="2200" dirty="0">
              <a:solidFill>
                <a:srgbClr val="FFFFFF"/>
              </a:solidFill>
              <a:latin typeface="Gill Sans MT"/>
            </a:endParaRPr>
          </a:p>
          <a:p>
            <a:pPr algn="just">
              <a:lnSpc>
                <a:spcPct val="100000"/>
              </a:lnSpc>
            </a:pPr>
            <a:endParaRPr sz="2200" dirty="0"/>
          </a:p>
        </p:txBody>
      </p:sp>
      <p:sp>
        <p:nvSpPr>
          <p:cNvPr id="404" name="CustomShape 3"/>
          <p:cNvSpPr/>
          <p:nvPr/>
        </p:nvSpPr>
        <p:spPr>
          <a:xfrm>
            <a:off x="683640" y="188640"/>
            <a:ext cx="7416360" cy="456120"/>
          </a:xfrm>
          <a:prstGeom prst="rect">
            <a:avLst/>
          </a:prstGeom>
          <a:noFill/>
          <a:ln>
            <a:noFill/>
          </a:ln>
        </p:spPr>
        <p:txBody>
          <a:bodyPr lIns="90000" tIns="45000" rIns="90000" bIns="45000"/>
          <a:lstStyle/>
          <a:p>
            <a:pPr>
              <a:lnSpc>
                <a:spcPct val="100000"/>
              </a:lnSpc>
            </a:pPr>
            <a:endParaRPr dirty="0"/>
          </a:p>
        </p:txBody>
      </p:sp>
      <p:sp>
        <p:nvSpPr>
          <p:cNvPr id="7"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121464346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251640" y="980640"/>
            <a:ext cx="8568720" cy="489636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200" dirty="0" smtClean="0">
                <a:solidFill>
                  <a:srgbClr val="000000"/>
                </a:solidFill>
              </a:rPr>
              <a:t>Art</a:t>
            </a:r>
            <a:r>
              <a:rPr lang="pt-BR" sz="2200" dirty="0">
                <a:solidFill>
                  <a:srgbClr val="000000"/>
                </a:solidFill>
              </a:rPr>
              <a:t>. 23 - O Executivo poderá, mediante instrumento jurídico específico, fazer transferências, nos termos do disposto no art. 25 da Lei Complementar Federal nº 101/00, observado o interesse do Município.</a:t>
            </a:r>
            <a:endParaRPr sz="2200" dirty="0">
              <a:solidFill>
                <a:srgbClr val="000000"/>
              </a:solidFill>
            </a:endParaRPr>
          </a:p>
          <a:p>
            <a:pPr algn="just">
              <a:lnSpc>
                <a:spcPct val="100000"/>
              </a:lnSpc>
            </a:pPr>
            <a:endParaRPr sz="2200" dirty="0">
              <a:solidFill>
                <a:srgbClr val="000000"/>
              </a:solidFill>
            </a:endParaRPr>
          </a:p>
          <a:p>
            <a:pPr algn="just">
              <a:lnSpc>
                <a:spcPct val="100000"/>
              </a:lnSpc>
            </a:pPr>
            <a:r>
              <a:rPr lang="pt-BR" sz="2200" dirty="0" smtClean="0">
                <a:solidFill>
                  <a:srgbClr val="000000"/>
                </a:solidFill>
              </a:rPr>
              <a:t>Art</a:t>
            </a:r>
            <a:r>
              <a:rPr lang="pt-BR" sz="2200" dirty="0">
                <a:solidFill>
                  <a:srgbClr val="000000"/>
                </a:solidFill>
              </a:rPr>
              <a:t>. 24 - A subvenção de recursos públicos para os setores público e privado,  objetivando cobrir necessidades de pessoas físicas ou déficit de pessoas jurídicas, sem prejuízo do que dispõe o art. 26 da Lei Complementar Federal nº 101/00, será precedida de análise do plano de aplicação das metas de interesse social e a concessão priorizará os setores da sociedade civil que não tenham atendimento direto de serviços municipais.</a:t>
            </a:r>
            <a:endParaRPr sz="2200" dirty="0">
              <a:solidFill>
                <a:srgbClr val="000000"/>
              </a:solidFill>
            </a:endParaRPr>
          </a:p>
        </p:txBody>
      </p:sp>
      <p:sp>
        <p:nvSpPr>
          <p:cNvPr id="4"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312891156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395640" y="1340640"/>
            <a:ext cx="8424720" cy="3456512"/>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400" dirty="0">
                <a:solidFill>
                  <a:srgbClr val="000000"/>
                </a:solidFill>
              </a:rPr>
              <a:t>Art. 28 - A limitação de empenho, de que trata o art. 9º da Lei Complementar Federal nº 101/00, obedecerá à seguinte hierarquização:</a:t>
            </a:r>
            <a:endParaRPr sz="2400" dirty="0">
              <a:solidFill>
                <a:srgbClr val="000000"/>
              </a:solidFill>
            </a:endParaRPr>
          </a:p>
          <a:p>
            <a:pPr algn="just">
              <a:lnSpc>
                <a:spcPct val="100000"/>
              </a:lnSpc>
            </a:pPr>
            <a:r>
              <a:rPr lang="pt-BR" sz="2400" dirty="0">
                <a:solidFill>
                  <a:srgbClr val="000000"/>
                </a:solidFill>
              </a:rPr>
              <a:t>I - obras estruturantes;</a:t>
            </a:r>
            <a:endParaRPr sz="2400" dirty="0">
              <a:solidFill>
                <a:srgbClr val="000000"/>
              </a:solidFill>
            </a:endParaRPr>
          </a:p>
          <a:p>
            <a:pPr algn="just">
              <a:lnSpc>
                <a:spcPct val="100000"/>
              </a:lnSpc>
            </a:pPr>
            <a:r>
              <a:rPr lang="pt-BR" sz="2400" dirty="0">
                <a:solidFill>
                  <a:srgbClr val="000000"/>
                </a:solidFill>
              </a:rPr>
              <a:t>II - serviços de terceiros e encargos administrativos;</a:t>
            </a:r>
            <a:endParaRPr sz="2400" dirty="0">
              <a:solidFill>
                <a:srgbClr val="000000"/>
              </a:solidFill>
            </a:endParaRPr>
          </a:p>
          <a:p>
            <a:pPr algn="just">
              <a:lnSpc>
                <a:spcPct val="100000"/>
              </a:lnSpc>
            </a:pPr>
            <a:r>
              <a:rPr lang="pt-BR" sz="2400" dirty="0">
                <a:solidFill>
                  <a:srgbClr val="000000"/>
                </a:solidFill>
              </a:rPr>
              <a:t>III - investimentos do Orçamento Participativo;</a:t>
            </a:r>
            <a:endParaRPr sz="2400" dirty="0">
              <a:solidFill>
                <a:srgbClr val="000000"/>
              </a:solidFill>
            </a:endParaRPr>
          </a:p>
          <a:p>
            <a:pPr algn="just">
              <a:lnSpc>
                <a:spcPct val="100000"/>
              </a:lnSpc>
            </a:pPr>
            <a:r>
              <a:rPr lang="pt-BR" sz="2400" dirty="0">
                <a:solidFill>
                  <a:srgbClr val="000000"/>
                </a:solidFill>
              </a:rPr>
              <a:t>IV - obras de manutenção que objetivam a recuperação de danos ocorridos no equipamento existente.</a:t>
            </a:r>
            <a:endParaRPr sz="2400" dirty="0">
              <a:solidFill>
                <a:srgbClr val="000000"/>
              </a:solidFill>
            </a:endParaRPr>
          </a:p>
        </p:txBody>
      </p:sp>
      <p:sp>
        <p:nvSpPr>
          <p:cNvPr id="408" name="CustomShape 2"/>
          <p:cNvSpPr/>
          <p:nvPr/>
        </p:nvSpPr>
        <p:spPr>
          <a:xfrm>
            <a:off x="683640" y="188640"/>
            <a:ext cx="8136720" cy="821880"/>
          </a:xfrm>
          <a:prstGeom prst="rect">
            <a:avLst/>
          </a:prstGeom>
          <a:noFill/>
          <a:ln>
            <a:noFill/>
          </a:ln>
        </p:spPr>
        <p:txBody>
          <a:bodyPr lIns="90000" tIns="45000" rIns="90000" bIns="45000"/>
          <a:lstStyle/>
          <a:p>
            <a:pPr>
              <a:lnSpc>
                <a:spcPct val="100000"/>
              </a:lnSpc>
            </a:pPr>
            <a:endParaRPr dirty="0"/>
          </a:p>
        </p:txBody>
      </p:sp>
      <p:sp>
        <p:nvSpPr>
          <p:cNvPr id="6"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54105847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323640" y="1268640"/>
            <a:ext cx="8424720" cy="432000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200" dirty="0">
                <a:solidFill>
                  <a:srgbClr val="000000"/>
                </a:solidFill>
              </a:rPr>
              <a:t>Parágrafo único - Excluem-se do disposto </a:t>
            </a:r>
            <a:r>
              <a:rPr lang="pt-BR" sz="2200" dirty="0" smtClean="0">
                <a:solidFill>
                  <a:srgbClr val="000000"/>
                </a:solidFill>
              </a:rPr>
              <a:t>no </a:t>
            </a:r>
            <a:r>
              <a:rPr lang="pt-BR" sz="2200" i="1" dirty="0" smtClean="0">
                <a:solidFill>
                  <a:srgbClr val="000000"/>
                </a:solidFill>
              </a:rPr>
              <a:t>caput </a:t>
            </a:r>
            <a:r>
              <a:rPr lang="pt-BR" sz="2200" i="1" dirty="0">
                <a:solidFill>
                  <a:srgbClr val="000000"/>
                </a:solidFill>
              </a:rPr>
              <a:t>deste artigo as despesas com:</a:t>
            </a:r>
            <a:endParaRPr sz="2200" dirty="0">
              <a:solidFill>
                <a:srgbClr val="000000"/>
              </a:solidFill>
            </a:endParaRPr>
          </a:p>
          <a:p>
            <a:pPr algn="just">
              <a:lnSpc>
                <a:spcPct val="100000"/>
              </a:lnSpc>
            </a:pPr>
            <a:r>
              <a:rPr lang="pt-BR" sz="2200" dirty="0">
                <a:solidFill>
                  <a:srgbClr val="000000"/>
                </a:solidFill>
              </a:rPr>
              <a:t>I - obrigações constitucionais ou legais;</a:t>
            </a:r>
            <a:endParaRPr sz="2200" dirty="0">
              <a:solidFill>
                <a:srgbClr val="000000"/>
              </a:solidFill>
            </a:endParaRPr>
          </a:p>
          <a:p>
            <a:pPr algn="just">
              <a:lnSpc>
                <a:spcPct val="100000"/>
              </a:lnSpc>
            </a:pPr>
            <a:r>
              <a:rPr lang="pt-BR" sz="2200" dirty="0">
                <a:solidFill>
                  <a:srgbClr val="000000"/>
                </a:solidFill>
              </a:rPr>
              <a:t>II - precatórios e sentenças judiciais;</a:t>
            </a:r>
            <a:endParaRPr sz="2200" dirty="0">
              <a:solidFill>
                <a:srgbClr val="000000"/>
              </a:solidFill>
            </a:endParaRPr>
          </a:p>
          <a:p>
            <a:pPr algn="just">
              <a:lnSpc>
                <a:spcPct val="100000"/>
              </a:lnSpc>
            </a:pPr>
            <a:r>
              <a:rPr lang="pt-BR" sz="2200" dirty="0">
                <a:solidFill>
                  <a:srgbClr val="000000"/>
                </a:solidFill>
              </a:rPr>
              <a:t>III - dotações destinadas ao desembolso dos recursos relativos aos projetos executados mediante parcerias</a:t>
            </a:r>
            <a:endParaRPr sz="2200" dirty="0">
              <a:solidFill>
                <a:srgbClr val="000000"/>
              </a:solidFill>
            </a:endParaRPr>
          </a:p>
          <a:p>
            <a:pPr algn="just">
              <a:lnSpc>
                <a:spcPct val="100000"/>
              </a:lnSpc>
            </a:pPr>
            <a:r>
              <a:rPr lang="pt-BR" sz="2200" dirty="0">
                <a:solidFill>
                  <a:srgbClr val="000000"/>
                </a:solidFill>
              </a:rPr>
              <a:t>público-privadas;</a:t>
            </a:r>
            <a:endParaRPr sz="2200" dirty="0">
              <a:solidFill>
                <a:srgbClr val="000000"/>
              </a:solidFill>
            </a:endParaRPr>
          </a:p>
          <a:p>
            <a:pPr algn="just">
              <a:lnSpc>
                <a:spcPct val="100000"/>
              </a:lnSpc>
            </a:pPr>
            <a:r>
              <a:rPr lang="pt-BR" sz="2200" dirty="0">
                <a:solidFill>
                  <a:srgbClr val="000000"/>
                </a:solidFill>
              </a:rPr>
              <a:t>IV - dotações destinadas ao pagamento do serviço da dívida pública.</a:t>
            </a:r>
            <a:endParaRPr sz="2200" dirty="0">
              <a:solidFill>
                <a:srgbClr val="000000"/>
              </a:solidFill>
            </a:endParaRPr>
          </a:p>
        </p:txBody>
      </p:sp>
      <p:sp>
        <p:nvSpPr>
          <p:cNvPr id="5"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229460248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323640" y="1340640"/>
            <a:ext cx="8496720" cy="396000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400" dirty="0" smtClean="0">
                <a:solidFill>
                  <a:srgbClr val="000000"/>
                </a:solidFill>
              </a:rPr>
              <a:t>Art</a:t>
            </a:r>
            <a:r>
              <a:rPr lang="pt-BR" sz="2400" dirty="0">
                <a:solidFill>
                  <a:srgbClr val="000000"/>
                </a:solidFill>
              </a:rPr>
              <a:t>. 32 - As proposições legislativas e respectivas emendas, conforme art. 85 da Lei Orgânica Municipal, que, direta ou indiretamente, importem ou autorizem diminuição de receita ou aumento de despesa do Município, deverão estar acompanhadas de estimativas desses efeitos no exercício em que entrarem em vigor e nos dois subsequentes, detalhando a memória de cálculo respectiva e a correspondente compensação, para efeito de adequação orçamentária e financeira e compatibilidade com as disposições constitucionais e legais que regem a matéria.</a:t>
            </a:r>
            <a:endParaRPr dirty="0">
              <a:solidFill>
                <a:srgbClr val="000000"/>
              </a:solidFill>
            </a:endParaRPr>
          </a:p>
        </p:txBody>
      </p:sp>
      <p:sp>
        <p:nvSpPr>
          <p:cNvPr id="5"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392982969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395640" y="908640"/>
            <a:ext cx="8424720" cy="511236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200" dirty="0" smtClean="0">
                <a:solidFill>
                  <a:srgbClr val="000000"/>
                </a:solidFill>
              </a:rPr>
              <a:t>Art</a:t>
            </a:r>
            <a:r>
              <a:rPr lang="pt-BR" sz="2200" dirty="0">
                <a:solidFill>
                  <a:srgbClr val="000000"/>
                </a:solidFill>
              </a:rPr>
              <a:t>. 39 - Ao Projeto de Lei do Orçamento Anual não poderão ser apresentadas emendas que aumentem o valor de dotações orçamentárias com recursos provenientes de:</a:t>
            </a:r>
            <a:endParaRPr sz="2200" dirty="0">
              <a:solidFill>
                <a:srgbClr val="000000"/>
              </a:solidFill>
            </a:endParaRPr>
          </a:p>
          <a:p>
            <a:pPr algn="just">
              <a:lnSpc>
                <a:spcPct val="100000"/>
              </a:lnSpc>
            </a:pPr>
            <a:r>
              <a:rPr lang="pt-BR" sz="2200" dirty="0">
                <a:solidFill>
                  <a:srgbClr val="000000"/>
                </a:solidFill>
              </a:rPr>
              <a:t>I - recursos vinculados;</a:t>
            </a:r>
            <a:endParaRPr sz="2200" dirty="0">
              <a:solidFill>
                <a:srgbClr val="000000"/>
              </a:solidFill>
            </a:endParaRPr>
          </a:p>
          <a:p>
            <a:pPr algn="just">
              <a:lnSpc>
                <a:spcPct val="100000"/>
              </a:lnSpc>
            </a:pPr>
            <a:r>
              <a:rPr lang="pt-BR" sz="2200" dirty="0">
                <a:solidFill>
                  <a:srgbClr val="000000"/>
                </a:solidFill>
              </a:rPr>
              <a:t>II - recursos próprios de entidades da administração indireta;</a:t>
            </a:r>
            <a:endParaRPr sz="2200" dirty="0">
              <a:solidFill>
                <a:srgbClr val="000000"/>
              </a:solidFill>
            </a:endParaRPr>
          </a:p>
          <a:p>
            <a:pPr algn="just">
              <a:lnSpc>
                <a:spcPct val="100000"/>
              </a:lnSpc>
            </a:pPr>
            <a:r>
              <a:rPr lang="pt-BR" sz="2200" dirty="0">
                <a:solidFill>
                  <a:srgbClr val="000000"/>
                </a:solidFill>
              </a:rPr>
              <a:t>III - contrapartida obrigatória do Tesouro Municipal a recursos transferidos ao Município;</a:t>
            </a:r>
            <a:endParaRPr sz="2200" dirty="0">
              <a:solidFill>
                <a:srgbClr val="000000"/>
              </a:solidFill>
            </a:endParaRPr>
          </a:p>
          <a:p>
            <a:pPr algn="just">
              <a:lnSpc>
                <a:spcPct val="100000"/>
              </a:lnSpc>
            </a:pPr>
            <a:r>
              <a:rPr lang="pt-BR" sz="2200" dirty="0">
                <a:solidFill>
                  <a:srgbClr val="000000"/>
                </a:solidFill>
              </a:rPr>
              <a:t>IV - recursos destinados a pagamento de precatórios e de sentenças judiciais;</a:t>
            </a:r>
            <a:endParaRPr sz="2200" dirty="0">
              <a:solidFill>
                <a:srgbClr val="000000"/>
              </a:solidFill>
            </a:endParaRPr>
          </a:p>
          <a:p>
            <a:pPr algn="just">
              <a:lnSpc>
                <a:spcPct val="100000"/>
              </a:lnSpc>
            </a:pPr>
            <a:r>
              <a:rPr lang="pt-BR" sz="2200" dirty="0">
                <a:solidFill>
                  <a:srgbClr val="000000"/>
                </a:solidFill>
              </a:rPr>
              <a:t>V - recursos destinados ao serviço da dívida, compreendendo amortização e encargos, aos desembolsos dos recursos relativos aos projetos executados mediante parcerias público-privadas e às despesas com pessoal e com encargos sociais;</a:t>
            </a:r>
            <a:endParaRPr sz="2200" dirty="0">
              <a:solidFill>
                <a:srgbClr val="000000"/>
              </a:solidFill>
            </a:endParaRPr>
          </a:p>
          <a:p>
            <a:pPr algn="just">
              <a:lnSpc>
                <a:spcPct val="100000"/>
              </a:lnSpc>
            </a:pPr>
            <a:r>
              <a:rPr lang="pt-BR" sz="2200" dirty="0">
                <a:solidFill>
                  <a:srgbClr val="000000"/>
                </a:solidFill>
              </a:rPr>
              <a:t>VI - recursos destinados aos fundos municipais;</a:t>
            </a:r>
            <a:endParaRPr sz="2200" dirty="0">
              <a:solidFill>
                <a:srgbClr val="000000"/>
              </a:solidFill>
            </a:endParaRPr>
          </a:p>
          <a:p>
            <a:pPr algn="just">
              <a:lnSpc>
                <a:spcPct val="100000"/>
              </a:lnSpc>
            </a:pPr>
            <a:r>
              <a:rPr lang="pt-BR" sz="2200" dirty="0" err="1">
                <a:solidFill>
                  <a:srgbClr val="000000"/>
                </a:solidFill>
              </a:rPr>
              <a:t>VIl</a:t>
            </a:r>
            <a:r>
              <a:rPr lang="pt-BR" sz="2200" dirty="0">
                <a:solidFill>
                  <a:srgbClr val="000000"/>
                </a:solidFill>
              </a:rPr>
              <a:t>- recursos referidos no art. 22 desta lei.</a:t>
            </a:r>
            <a:endParaRPr sz="2200" dirty="0">
              <a:solidFill>
                <a:srgbClr val="000000"/>
              </a:solidFill>
            </a:endParaRPr>
          </a:p>
        </p:txBody>
      </p:sp>
      <p:sp>
        <p:nvSpPr>
          <p:cNvPr id="4"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22250013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395640" y="980640"/>
            <a:ext cx="8496720" cy="266400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400" dirty="0" smtClean="0">
                <a:solidFill>
                  <a:srgbClr val="000000"/>
                </a:solidFill>
              </a:rPr>
              <a:t>Art</a:t>
            </a:r>
            <a:r>
              <a:rPr lang="pt-BR" sz="2400" dirty="0">
                <a:solidFill>
                  <a:srgbClr val="000000"/>
                </a:solidFill>
              </a:rPr>
              <a:t>. 40 - Os recursos decorrentes de emendas que ficarem sem despesas correspondentes ou alterarem os valores da receita orçamentária poderão ser utilizados mediante crédito suplementar e especial, com prévia e específica autorização legislativa, nos termos do § 8º do art. 166 da Constituição da República.</a:t>
            </a:r>
            <a:endParaRPr dirty="0">
              <a:solidFill>
                <a:srgbClr val="000000"/>
              </a:solidFill>
            </a:endParaRPr>
          </a:p>
        </p:txBody>
      </p:sp>
      <p:sp>
        <p:nvSpPr>
          <p:cNvPr id="416" name="CustomShape 2"/>
          <p:cNvSpPr/>
          <p:nvPr/>
        </p:nvSpPr>
        <p:spPr>
          <a:xfrm>
            <a:off x="467640" y="3789000"/>
            <a:ext cx="8496720" cy="172800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400" dirty="0" smtClean="0">
                <a:solidFill>
                  <a:srgbClr val="000000"/>
                </a:solidFill>
              </a:rPr>
              <a:t>Art</a:t>
            </a:r>
            <a:r>
              <a:rPr lang="pt-BR" sz="2400" dirty="0">
                <a:solidFill>
                  <a:srgbClr val="000000"/>
                </a:solidFill>
              </a:rPr>
              <a:t>. 42 - Ao Projeto de Lei do Orçamento Anual não poderão ser apresentadas emendas com recursos insuficientes para a conclusão de uma etapa da obra ou para o cumprimento de parcela do contrato de entrega do bem ou do serviço.</a:t>
            </a:r>
            <a:endParaRPr dirty="0">
              <a:solidFill>
                <a:srgbClr val="000000"/>
              </a:solidFill>
            </a:endParaRPr>
          </a:p>
        </p:txBody>
      </p:sp>
      <p:sp>
        <p:nvSpPr>
          <p:cNvPr id="5"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219573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395640" y="1268640"/>
            <a:ext cx="8496720" cy="3024000"/>
          </a:xfrm>
          <a:prstGeom prst="roundRect">
            <a:avLst>
              <a:gd name="adj" fmla="val 16667"/>
            </a:avLst>
          </a:prstGeom>
          <a:noFill/>
          <a:ln w="19080">
            <a:solidFill>
              <a:srgbClr val="329A66"/>
            </a:solidFill>
            <a:round/>
          </a:ln>
        </p:spPr>
        <p:txBody>
          <a:bodyPr lIns="90000" tIns="45000" rIns="90000" bIns="45000" anchor="ctr"/>
          <a:lstStyle/>
          <a:p>
            <a:pPr algn="just">
              <a:lnSpc>
                <a:spcPct val="100000"/>
              </a:lnSpc>
            </a:pPr>
            <a:r>
              <a:rPr lang="pt-BR" sz="2400" dirty="0">
                <a:solidFill>
                  <a:srgbClr val="000000"/>
                </a:solidFill>
              </a:rPr>
              <a:t>§ 1º - As emendas ao Projeto de Lei do Orçamento Anual não poderão ser aprovadas se atingido o percentual de 30% (trinta por cento) da dedução orçamentária, excetuando-se a dotação orçamentária referente à reserva de contingência.</a:t>
            </a:r>
            <a:endParaRPr dirty="0">
              <a:solidFill>
                <a:srgbClr val="000000"/>
              </a:solidFill>
            </a:endParaRPr>
          </a:p>
          <a:p>
            <a:pPr algn="just">
              <a:lnSpc>
                <a:spcPct val="100000"/>
              </a:lnSpc>
            </a:pPr>
            <a:r>
              <a:rPr lang="pt-BR" sz="2400" dirty="0">
                <a:solidFill>
                  <a:srgbClr val="000000"/>
                </a:solidFill>
              </a:rPr>
              <a:t>§ 2º - As emendas ao Projeto de Lei do Orçamento Anual não poderão ser destinadas a entidades privadas.</a:t>
            </a:r>
            <a:endParaRPr dirty="0">
              <a:solidFill>
                <a:srgbClr val="000000"/>
              </a:solidFill>
            </a:endParaRPr>
          </a:p>
        </p:txBody>
      </p:sp>
      <p:sp>
        <p:nvSpPr>
          <p:cNvPr id="5" name="CustomShape 3"/>
          <p:cNvSpPr/>
          <p:nvPr/>
        </p:nvSpPr>
        <p:spPr>
          <a:xfrm>
            <a:off x="755640" y="188640"/>
            <a:ext cx="7920816" cy="456120"/>
          </a:xfrm>
          <a:prstGeom prst="rect">
            <a:avLst/>
          </a:prstGeom>
          <a:noFill/>
          <a:ln>
            <a:noFill/>
          </a:ln>
        </p:spPr>
        <p:txBody>
          <a:bodyPr lIns="90000" tIns="45000" rIns="90000" bIns="45000"/>
          <a:lstStyle/>
          <a:p>
            <a:pPr>
              <a:lnSpc>
                <a:spcPct val="100000"/>
              </a:lnSpc>
            </a:pPr>
            <a:r>
              <a:rPr lang="pt-BR" sz="2400" dirty="0" smtClean="0">
                <a:solidFill>
                  <a:srgbClr val="000000"/>
                </a:solidFill>
                <a:latin typeface="+mj-lt"/>
              </a:rPr>
              <a:t>LDO 2015 – Artigos que tendem ser mantidos 2016</a:t>
            </a:r>
            <a:endParaRPr dirty="0">
              <a:latin typeface="+mj-lt"/>
            </a:endParaRPr>
          </a:p>
        </p:txBody>
      </p:sp>
    </p:spTree>
    <p:extLst>
      <p:ext uri="{BB962C8B-B14F-4D97-AF65-F5344CB8AC3E}">
        <p14:creationId xmlns:p14="http://schemas.microsoft.com/office/powerpoint/2010/main" val="160203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827640" y="188640"/>
            <a:ext cx="7776808" cy="504056"/>
          </a:xfrm>
          <a:prstGeom prst="rect">
            <a:avLst/>
          </a:prstGeom>
        </p:spPr>
        <p:txBody>
          <a:bodyPr lIns="90000" tIns="45000" rIns="90000" bIns="45000"/>
          <a:lstStyle/>
          <a:p>
            <a:pPr algn="ctr">
              <a:lnSpc>
                <a:spcPct val="100000"/>
              </a:lnSpc>
            </a:pPr>
            <a:r>
              <a:rPr lang="pt-BR" sz="2800" dirty="0" smtClean="0">
                <a:solidFill>
                  <a:srgbClr val="000000"/>
                </a:solidFill>
                <a:latin typeface="+mj-lt"/>
              </a:rPr>
              <a:t>Perguntas</a:t>
            </a:r>
            <a:r>
              <a:rPr lang="pt-BR" sz="2800" dirty="0" smtClean="0">
                <a:solidFill>
                  <a:srgbClr val="464653"/>
                </a:solidFill>
                <a:latin typeface="+mj-lt"/>
              </a:rPr>
              <a:t> fundamentais</a:t>
            </a:r>
            <a:r>
              <a:rPr lang="pt-BR" sz="3200" b="1" dirty="0">
                <a:solidFill>
                  <a:srgbClr val="464653"/>
                </a:solidFill>
                <a:latin typeface="Bookman Old Style"/>
              </a:rPr>
              <a:t>
</a:t>
            </a:r>
            <a:endParaRPr dirty="0"/>
          </a:p>
        </p:txBody>
      </p:sp>
      <p:sp>
        <p:nvSpPr>
          <p:cNvPr id="421" name="CustomShape 2"/>
          <p:cNvSpPr/>
          <p:nvPr/>
        </p:nvSpPr>
        <p:spPr>
          <a:xfrm>
            <a:off x="395640" y="1052640"/>
            <a:ext cx="8352720" cy="4680616"/>
          </a:xfrm>
          <a:prstGeom prst="rect">
            <a:avLst/>
          </a:prstGeom>
          <a:noFill/>
          <a:ln w="19080">
            <a:solidFill>
              <a:srgbClr val="329A66"/>
            </a:solidFill>
            <a:round/>
          </a:ln>
        </p:spPr>
        <p:txBody>
          <a:bodyPr lIns="90000" tIns="45000" rIns="90000" bIns="45000"/>
          <a:lstStyle/>
          <a:p>
            <a:pPr marL="342900" indent="-342900" algn="just">
              <a:lnSpc>
                <a:spcPct val="100000"/>
              </a:lnSpc>
              <a:spcBef>
                <a:spcPts val="600"/>
              </a:spcBef>
              <a:buFont typeface="Wingdings" charset="2"/>
              <a:buChar char="ü"/>
            </a:pPr>
            <a:endParaRPr lang="pt-BR" sz="2400" dirty="0" smtClean="0">
              <a:solidFill>
                <a:srgbClr val="000000"/>
              </a:solidFill>
            </a:endParaRPr>
          </a:p>
          <a:p>
            <a:pPr marL="342900" indent="-342900" algn="just">
              <a:lnSpc>
                <a:spcPct val="100000"/>
              </a:lnSpc>
              <a:spcBef>
                <a:spcPts val="600"/>
              </a:spcBef>
              <a:buFont typeface="Wingdings" charset="2"/>
              <a:buChar char="ü"/>
            </a:pPr>
            <a:r>
              <a:rPr lang="pt-BR" sz="2400" dirty="0" smtClean="0">
                <a:solidFill>
                  <a:srgbClr val="000000"/>
                </a:solidFill>
              </a:rPr>
              <a:t>Qual </a:t>
            </a:r>
            <a:r>
              <a:rPr lang="pt-BR" sz="2400" dirty="0">
                <a:solidFill>
                  <a:srgbClr val="000000"/>
                </a:solidFill>
              </a:rPr>
              <a:t>o volume de recursos geridos?</a:t>
            </a:r>
            <a:endParaRPr sz="2400" dirty="0"/>
          </a:p>
          <a:p>
            <a:pPr marL="342900" indent="-342900" algn="just">
              <a:lnSpc>
                <a:spcPct val="100000"/>
              </a:lnSpc>
              <a:spcBef>
                <a:spcPts val="600"/>
              </a:spcBef>
              <a:buFont typeface="Wingdings" charset="2"/>
              <a:buChar char="ü"/>
            </a:pPr>
            <a:r>
              <a:rPr lang="pt-BR" sz="2400" dirty="0">
                <a:solidFill>
                  <a:srgbClr val="000000"/>
                </a:solidFill>
              </a:rPr>
              <a:t>Fonte de Recursos: </a:t>
            </a:r>
            <a:r>
              <a:rPr lang="pt-BR" sz="2400" dirty="0" smtClean="0">
                <a:solidFill>
                  <a:srgbClr val="000000"/>
                </a:solidFill>
              </a:rPr>
              <a:t>de </a:t>
            </a:r>
            <a:r>
              <a:rPr lang="pt-BR" sz="2400" dirty="0">
                <a:solidFill>
                  <a:srgbClr val="000000"/>
                </a:solidFill>
              </a:rPr>
              <a:t>onde virão os recursos para financiar a </a:t>
            </a:r>
            <a:r>
              <a:rPr lang="pt-BR" sz="2400" dirty="0" smtClean="0">
                <a:solidFill>
                  <a:srgbClr val="000000"/>
                </a:solidFill>
              </a:rPr>
              <a:t>execução do orçamento</a:t>
            </a:r>
            <a:r>
              <a:rPr lang="pt-BR" sz="2400" dirty="0">
                <a:solidFill>
                  <a:srgbClr val="000000"/>
                </a:solidFill>
              </a:rPr>
              <a:t>?</a:t>
            </a:r>
            <a:endParaRPr sz="2400" dirty="0"/>
          </a:p>
          <a:p>
            <a:pPr marL="342900" indent="-342900" algn="just">
              <a:lnSpc>
                <a:spcPct val="100000"/>
              </a:lnSpc>
              <a:spcBef>
                <a:spcPts val="600"/>
              </a:spcBef>
              <a:buFont typeface="Wingdings" charset="2"/>
              <a:buChar char="ü"/>
            </a:pPr>
            <a:r>
              <a:rPr lang="pt-BR" sz="2400" dirty="0">
                <a:solidFill>
                  <a:srgbClr val="000000"/>
                </a:solidFill>
              </a:rPr>
              <a:t>Disponibilidade </a:t>
            </a:r>
            <a:r>
              <a:rPr lang="pt-BR" sz="2400" dirty="0" smtClean="0">
                <a:solidFill>
                  <a:srgbClr val="000000"/>
                </a:solidFill>
              </a:rPr>
              <a:t>financeira</a:t>
            </a:r>
            <a:r>
              <a:rPr lang="pt-BR" sz="2400" dirty="0">
                <a:solidFill>
                  <a:srgbClr val="000000"/>
                </a:solidFill>
              </a:rPr>
              <a:t>: </a:t>
            </a:r>
            <a:r>
              <a:rPr lang="pt-BR" sz="2400" dirty="0" smtClean="0">
                <a:solidFill>
                  <a:srgbClr val="000000"/>
                </a:solidFill>
              </a:rPr>
              <a:t>qual </a:t>
            </a:r>
            <a:r>
              <a:rPr lang="pt-BR" sz="2400" dirty="0">
                <a:solidFill>
                  <a:srgbClr val="000000"/>
                </a:solidFill>
              </a:rPr>
              <a:t>a parcela comprometida com o pagamento da dívida?</a:t>
            </a:r>
            <a:endParaRPr sz="2400" dirty="0"/>
          </a:p>
          <a:p>
            <a:pPr marL="342900" indent="-342900" algn="just">
              <a:lnSpc>
                <a:spcPct val="100000"/>
              </a:lnSpc>
              <a:spcBef>
                <a:spcPts val="600"/>
              </a:spcBef>
              <a:buFont typeface="Wingdings" charset="2"/>
              <a:buChar char="ü"/>
            </a:pPr>
            <a:r>
              <a:rPr lang="pt-BR" sz="2400" dirty="0">
                <a:solidFill>
                  <a:srgbClr val="000000"/>
                </a:solidFill>
              </a:rPr>
              <a:t>Q</a:t>
            </a:r>
            <a:r>
              <a:rPr lang="pt-BR" sz="2400" dirty="0" smtClean="0">
                <a:solidFill>
                  <a:srgbClr val="000000"/>
                </a:solidFill>
              </a:rPr>
              <a:t>uais </a:t>
            </a:r>
            <a:r>
              <a:rPr lang="pt-BR" sz="2400" dirty="0">
                <a:solidFill>
                  <a:srgbClr val="000000"/>
                </a:solidFill>
              </a:rPr>
              <a:t>são as fontes de recursos que podem ser manejadas (ver LDO 2015)</a:t>
            </a:r>
            <a:endParaRPr sz="2400" dirty="0"/>
          </a:p>
          <a:p>
            <a:pPr marL="342900" indent="-342900" algn="just">
              <a:lnSpc>
                <a:spcPct val="100000"/>
              </a:lnSpc>
              <a:spcBef>
                <a:spcPts val="600"/>
              </a:spcBef>
              <a:buFont typeface="Wingdings" charset="2"/>
              <a:buChar char="ü"/>
            </a:pPr>
            <a:r>
              <a:rPr lang="pt-BR" sz="2400" dirty="0">
                <a:solidFill>
                  <a:srgbClr val="000000"/>
                </a:solidFill>
              </a:rPr>
              <a:t>Quais despesas serão limitadas caso a arrecadação não se comporte conforme previsto?</a:t>
            </a:r>
            <a:endParaRPr sz="2400" dirty="0"/>
          </a:p>
        </p:txBody>
      </p:sp>
    </p:spTree>
    <p:extLst>
      <p:ext uri="{BB962C8B-B14F-4D97-AF65-F5344CB8AC3E}">
        <p14:creationId xmlns:p14="http://schemas.microsoft.com/office/powerpoint/2010/main" val="318196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ctr">
              <a:lnSpc>
                <a:spcPct val="100000"/>
              </a:lnSpc>
            </a:pPr>
            <a:r>
              <a:rPr lang="pt-BR" sz="2800" dirty="0" smtClean="0">
                <a:solidFill>
                  <a:srgbClr val="000000"/>
                </a:solidFill>
                <a:latin typeface="+mj-lt"/>
              </a:rPr>
              <a:t>Orçamento Público - Conceito</a:t>
            </a:r>
            <a:endParaRPr lang="pt-BR" sz="2800" dirty="0">
              <a:latin typeface="+mj-lt"/>
            </a:endParaRPr>
          </a:p>
        </p:txBody>
      </p:sp>
      <p:sp>
        <p:nvSpPr>
          <p:cNvPr id="278" name="CustomShape 2"/>
          <p:cNvSpPr/>
          <p:nvPr/>
        </p:nvSpPr>
        <p:spPr>
          <a:xfrm>
            <a:off x="251520" y="1052640"/>
            <a:ext cx="8640840" cy="4824632"/>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467640" y="1471910"/>
            <a:ext cx="7344720" cy="4162678"/>
          </a:xfrm>
          <a:prstGeom prst="rect">
            <a:avLst/>
          </a:prstGeom>
        </p:spPr>
        <p:txBody>
          <a:bodyPr wrap="square">
            <a:spAutoFit/>
          </a:bodyPr>
          <a:lstStyle/>
          <a:p>
            <a:endParaRPr lang="pt-BR" dirty="0" smtClean="0"/>
          </a:p>
          <a:p>
            <a:pPr algn="just">
              <a:lnSpc>
                <a:spcPct val="150000"/>
              </a:lnSpc>
              <a:spcAft>
                <a:spcPts val="600"/>
              </a:spcAft>
            </a:pPr>
            <a:r>
              <a:rPr lang="pt-BR" sz="2400" dirty="0" smtClean="0"/>
              <a:t>Orçamento público é um instrumento essencial da administração do Estado </a:t>
            </a:r>
            <a:r>
              <a:rPr lang="pt-BR" sz="2400" dirty="0"/>
              <a:t>que estabelece, anualmente,  </a:t>
            </a:r>
            <a:r>
              <a:rPr lang="pt-BR" sz="2400" dirty="0" smtClean="0"/>
              <a:t>o detalhamento da ação de governo, para cumprimento de suas </a:t>
            </a:r>
            <a:r>
              <a:rPr lang="pt-BR" sz="2400" dirty="0" smtClean="0"/>
              <a:t>finalidades, </a:t>
            </a:r>
            <a:r>
              <a:rPr lang="pt-BR" sz="2400" dirty="0" smtClean="0"/>
              <a:t>por meio </a:t>
            </a:r>
            <a:r>
              <a:rPr lang="pt-BR" sz="2400" dirty="0" smtClean="0"/>
              <a:t>da </a:t>
            </a:r>
            <a:r>
              <a:rPr lang="pt-BR" sz="2400" dirty="0" smtClean="0"/>
              <a:t>especificação de variáveis fundamentais ao controle das finanças públicas.</a:t>
            </a:r>
          </a:p>
          <a:p>
            <a:pPr>
              <a:lnSpc>
                <a:spcPct val="150000"/>
              </a:lnSpc>
              <a:spcAft>
                <a:spcPts val="600"/>
              </a:spcAft>
            </a:pPr>
            <a:endParaRPr lang="pt-BR" dirty="0"/>
          </a:p>
        </p:txBody>
      </p:sp>
    </p:spTree>
    <p:extLst>
      <p:ext uri="{BB962C8B-B14F-4D97-AF65-F5344CB8AC3E}">
        <p14:creationId xmlns:p14="http://schemas.microsoft.com/office/powerpoint/2010/main" val="168786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Picture 3"/>
          <p:cNvPicPr/>
          <p:nvPr/>
        </p:nvPicPr>
        <p:blipFill>
          <a:blip r:embed="rId2"/>
          <a:stretch>
            <a:fillRect/>
          </a:stretch>
        </p:blipFill>
        <p:spPr>
          <a:xfrm>
            <a:off x="138240" y="1124640"/>
            <a:ext cx="8867520" cy="4464000"/>
          </a:xfrm>
          <a:prstGeom prst="rect">
            <a:avLst/>
          </a:prstGeom>
          <a:ln w="9360">
            <a:noFill/>
          </a:ln>
        </p:spPr>
      </p:pic>
      <p:sp>
        <p:nvSpPr>
          <p:cNvPr id="423" name="CustomShape 1"/>
          <p:cNvSpPr/>
          <p:nvPr/>
        </p:nvSpPr>
        <p:spPr>
          <a:xfrm>
            <a:off x="539552" y="260648"/>
            <a:ext cx="4510800" cy="456120"/>
          </a:xfrm>
          <a:prstGeom prst="rect">
            <a:avLst/>
          </a:prstGeom>
          <a:noFill/>
          <a:ln>
            <a:noFill/>
          </a:ln>
        </p:spPr>
        <p:txBody>
          <a:bodyPr wrap="none" lIns="90000" tIns="45000" rIns="90000" bIns="45000"/>
          <a:lstStyle/>
          <a:p>
            <a:pPr>
              <a:lnSpc>
                <a:spcPct val="100000"/>
              </a:lnSpc>
            </a:pPr>
            <a:r>
              <a:rPr lang="pt-BR" sz="2800" dirty="0" smtClean="0">
                <a:solidFill>
                  <a:srgbClr val="000000"/>
                </a:solidFill>
                <a:latin typeface="+mj-lt"/>
              </a:rPr>
              <a:t>Projeção de  Receitas contidas na LDO 2015</a:t>
            </a:r>
            <a:endParaRPr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Picture 2"/>
          <p:cNvPicPr/>
          <p:nvPr/>
        </p:nvPicPr>
        <p:blipFill>
          <a:blip r:embed="rId2"/>
          <a:stretch>
            <a:fillRect/>
          </a:stretch>
        </p:blipFill>
        <p:spPr>
          <a:xfrm>
            <a:off x="171360" y="1052640"/>
            <a:ext cx="8800920" cy="4248000"/>
          </a:xfrm>
          <a:prstGeom prst="rect">
            <a:avLst/>
          </a:prstGeom>
          <a:ln w="9360">
            <a:noFill/>
          </a:ln>
        </p:spPr>
      </p:pic>
      <p:sp>
        <p:nvSpPr>
          <p:cNvPr id="425" name="CustomShape 1"/>
          <p:cNvSpPr/>
          <p:nvPr/>
        </p:nvSpPr>
        <p:spPr>
          <a:xfrm>
            <a:off x="755640" y="260640"/>
            <a:ext cx="7992360" cy="456120"/>
          </a:xfrm>
          <a:prstGeom prst="rect">
            <a:avLst/>
          </a:prstGeom>
          <a:noFill/>
          <a:ln>
            <a:noFill/>
          </a:ln>
        </p:spPr>
        <p:txBody>
          <a:bodyPr lIns="90000" tIns="45000" rIns="90000" bIns="45000"/>
          <a:lstStyle/>
          <a:p>
            <a:pPr>
              <a:lnSpc>
                <a:spcPct val="100000"/>
              </a:lnSpc>
            </a:pPr>
            <a:r>
              <a:rPr lang="pt-BR" sz="2800" dirty="0" smtClean="0">
                <a:solidFill>
                  <a:srgbClr val="000000"/>
                </a:solidFill>
                <a:latin typeface="+mj-lt"/>
              </a:rPr>
              <a:t>Projeção de Despesas contidas na </a:t>
            </a:r>
            <a:r>
              <a:rPr lang="pt-BR" sz="2400" dirty="0" smtClean="0">
                <a:solidFill>
                  <a:srgbClr val="000000"/>
                </a:solidFill>
                <a:latin typeface="Gill Sans MT"/>
              </a:rPr>
              <a:t>LDO 2015</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467640" y="260640"/>
            <a:ext cx="8424720" cy="456120"/>
          </a:xfrm>
          <a:prstGeom prst="rect">
            <a:avLst/>
          </a:prstGeom>
          <a:noFill/>
          <a:ln>
            <a:noFill/>
          </a:ln>
        </p:spPr>
        <p:txBody>
          <a:bodyPr lIns="90000" tIns="45000" rIns="90000" bIns="45000"/>
          <a:lstStyle/>
          <a:p>
            <a:pPr>
              <a:lnSpc>
                <a:spcPct val="100000"/>
              </a:lnSpc>
            </a:pPr>
            <a:r>
              <a:rPr lang="pt-BR" sz="2400" b="1" dirty="0" smtClean="0">
                <a:solidFill>
                  <a:srgbClr val="000000"/>
                </a:solidFill>
                <a:latin typeface="Gill Sans MT"/>
              </a:rPr>
              <a:t>LOA 2015 – </a:t>
            </a:r>
            <a:r>
              <a:rPr lang="pt-BR" sz="2400" b="1" dirty="0">
                <a:solidFill>
                  <a:srgbClr val="000000"/>
                </a:solidFill>
                <a:latin typeface="Gill Sans MT"/>
              </a:rPr>
              <a:t>ALOCAÇÃO DE RECURSOS</a:t>
            </a:r>
            <a:endParaRPr dirty="0"/>
          </a:p>
        </p:txBody>
      </p:sp>
      <p:sp>
        <p:nvSpPr>
          <p:cNvPr id="449" name="CustomShape 2"/>
          <p:cNvSpPr/>
          <p:nvPr/>
        </p:nvSpPr>
        <p:spPr>
          <a:xfrm>
            <a:off x="179640" y="1052640"/>
            <a:ext cx="8784720" cy="461160"/>
          </a:xfrm>
          <a:prstGeom prst="rect">
            <a:avLst/>
          </a:prstGeom>
          <a:noFill/>
          <a:ln>
            <a:noFill/>
          </a:ln>
        </p:spPr>
      </p:sp>
      <p:sp>
        <p:nvSpPr>
          <p:cNvPr id="450" name="CustomShape 3"/>
          <p:cNvSpPr/>
          <p:nvPr/>
        </p:nvSpPr>
        <p:spPr>
          <a:xfrm>
            <a:off x="323640" y="1268640"/>
            <a:ext cx="8064360" cy="461160"/>
          </a:xfrm>
          <a:prstGeom prst="rect">
            <a:avLst/>
          </a:prstGeom>
          <a:noFill/>
          <a:ln>
            <a:noFill/>
          </a:ln>
        </p:spPr>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640960"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4958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extShape 1"/>
          <p:cNvSpPr txBox="1"/>
          <p:nvPr/>
        </p:nvSpPr>
        <p:spPr>
          <a:xfrm>
            <a:off x="827640" y="260640"/>
            <a:ext cx="7786800" cy="243000"/>
          </a:xfrm>
          <a:prstGeom prst="rect">
            <a:avLst/>
          </a:prstGeom>
        </p:spPr>
        <p:txBody>
          <a:bodyPr lIns="90000" tIns="45000" rIns="90000" bIns="45000"/>
          <a:lstStyle/>
          <a:p>
            <a:pPr algn="ctr">
              <a:lnSpc>
                <a:spcPct val="100000"/>
              </a:lnSpc>
            </a:pPr>
            <a:r>
              <a:rPr lang="pt-BR" sz="2400" b="1" dirty="0" smtClean="0">
                <a:solidFill>
                  <a:srgbClr val="464653"/>
                </a:solidFill>
                <a:latin typeface="Bookman Old Style"/>
              </a:rPr>
              <a:t>LDO 2015</a:t>
            </a:r>
            <a:r>
              <a:rPr lang="pt-BR" sz="2400" dirty="0">
                <a:solidFill>
                  <a:srgbClr val="464653"/>
                </a:solidFill>
                <a:latin typeface="Bookman Old Style"/>
              </a:rPr>
              <a:t>
</a:t>
            </a:r>
            <a:endParaRPr dirty="0"/>
          </a:p>
        </p:txBody>
      </p:sp>
      <p:pic>
        <p:nvPicPr>
          <p:cNvPr id="427" name="Picture 2"/>
          <p:cNvPicPr/>
          <p:nvPr/>
        </p:nvPicPr>
        <p:blipFill>
          <a:blip r:embed="rId2"/>
          <a:stretch>
            <a:fillRect/>
          </a:stretch>
        </p:blipFill>
        <p:spPr>
          <a:xfrm>
            <a:off x="467640" y="2195952"/>
            <a:ext cx="8352720" cy="3816000"/>
          </a:xfrm>
          <a:prstGeom prst="rect">
            <a:avLst/>
          </a:prstGeom>
          <a:ln w="9360">
            <a:noFill/>
          </a:ln>
        </p:spPr>
      </p:pic>
      <p:sp>
        <p:nvSpPr>
          <p:cNvPr id="428" name="CustomShape 2"/>
          <p:cNvSpPr/>
          <p:nvPr/>
        </p:nvSpPr>
        <p:spPr>
          <a:xfrm>
            <a:off x="179640" y="1016400"/>
            <a:ext cx="8964000" cy="1187640"/>
          </a:xfrm>
          <a:prstGeom prst="rect">
            <a:avLst/>
          </a:prstGeom>
          <a:noFill/>
          <a:ln>
            <a:noFill/>
          </a:ln>
        </p:spPr>
        <p:txBody>
          <a:bodyPr lIns="90000" tIns="45000" rIns="90000" bIns="45000"/>
          <a:lstStyle/>
          <a:p>
            <a:pPr algn="ctr">
              <a:lnSpc>
                <a:spcPct val="100000"/>
              </a:lnSpc>
            </a:pPr>
            <a:r>
              <a:rPr lang="pt-BR" sz="2400" b="1" dirty="0" smtClean="0">
                <a:solidFill>
                  <a:srgbClr val="000000"/>
                </a:solidFill>
                <a:latin typeface="Gill Sans MT"/>
              </a:rPr>
              <a:t>ANEXO </a:t>
            </a:r>
            <a:r>
              <a:rPr lang="pt-BR" sz="2400" b="1" dirty="0">
                <a:solidFill>
                  <a:srgbClr val="000000"/>
                </a:solidFill>
                <a:latin typeface="Gill Sans MT"/>
              </a:rPr>
              <a:t>DE METAS E PRIORIDADES</a:t>
            </a:r>
            <a:endParaRPr dirty="0"/>
          </a:p>
          <a:p>
            <a:pPr algn="ctr">
              <a:lnSpc>
                <a:spcPct val="100000"/>
              </a:lnSpc>
            </a:pP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467640" y="260640"/>
            <a:ext cx="8424720" cy="456120"/>
          </a:xfrm>
          <a:prstGeom prst="rect">
            <a:avLst/>
          </a:prstGeom>
          <a:noFill/>
          <a:ln>
            <a:noFill/>
          </a:ln>
        </p:spPr>
        <p:txBody>
          <a:bodyPr lIns="90000" tIns="45000" rIns="90000" bIns="45000"/>
          <a:lstStyle/>
          <a:p>
            <a:pPr>
              <a:lnSpc>
                <a:spcPct val="100000"/>
              </a:lnSpc>
            </a:pPr>
            <a:r>
              <a:rPr lang="pt-BR" sz="2400" b="1" dirty="0" smtClean="0">
                <a:solidFill>
                  <a:srgbClr val="000000"/>
                </a:solidFill>
                <a:latin typeface="Gill Sans MT"/>
              </a:rPr>
              <a:t>LOA 2015 – </a:t>
            </a:r>
            <a:r>
              <a:rPr lang="pt-BR" sz="2400" b="1" dirty="0">
                <a:solidFill>
                  <a:srgbClr val="000000"/>
                </a:solidFill>
                <a:latin typeface="Gill Sans MT"/>
              </a:rPr>
              <a:t>ALOCAÇÃO DE RECURSOS</a:t>
            </a:r>
            <a:endParaRPr dirty="0"/>
          </a:p>
        </p:txBody>
      </p:sp>
      <p:sp>
        <p:nvSpPr>
          <p:cNvPr id="449" name="CustomShape 2"/>
          <p:cNvSpPr/>
          <p:nvPr/>
        </p:nvSpPr>
        <p:spPr>
          <a:xfrm>
            <a:off x="179640" y="1052640"/>
            <a:ext cx="8784720" cy="461160"/>
          </a:xfrm>
          <a:prstGeom prst="rect">
            <a:avLst/>
          </a:prstGeom>
          <a:noFill/>
          <a:ln>
            <a:noFill/>
          </a:ln>
        </p:spPr>
      </p:sp>
      <p:sp>
        <p:nvSpPr>
          <p:cNvPr id="450" name="CustomShape 3"/>
          <p:cNvSpPr/>
          <p:nvPr/>
        </p:nvSpPr>
        <p:spPr>
          <a:xfrm>
            <a:off x="323640" y="1268640"/>
            <a:ext cx="8064360" cy="461160"/>
          </a:xfrm>
          <a:prstGeom prst="rect">
            <a:avLst/>
          </a:prstGeom>
          <a:noFill/>
          <a:ln>
            <a:noFill/>
          </a:ln>
        </p:spPr>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24" y="656820"/>
            <a:ext cx="8422902" cy="538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106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467640" y="260640"/>
            <a:ext cx="8424720" cy="456120"/>
          </a:xfrm>
          <a:prstGeom prst="rect">
            <a:avLst/>
          </a:prstGeom>
          <a:noFill/>
          <a:ln>
            <a:noFill/>
          </a:ln>
        </p:spPr>
        <p:txBody>
          <a:bodyPr lIns="90000" tIns="45000" rIns="90000" bIns="45000"/>
          <a:lstStyle/>
          <a:p>
            <a:pPr>
              <a:lnSpc>
                <a:spcPct val="100000"/>
              </a:lnSpc>
            </a:pPr>
            <a:r>
              <a:rPr lang="pt-BR" sz="2400" b="1" dirty="0" smtClean="0">
                <a:solidFill>
                  <a:srgbClr val="000000"/>
                </a:solidFill>
                <a:latin typeface="Gill Sans MT"/>
              </a:rPr>
              <a:t>LOA 2015 – </a:t>
            </a:r>
            <a:r>
              <a:rPr lang="pt-BR" sz="2400" b="1" dirty="0">
                <a:solidFill>
                  <a:srgbClr val="000000"/>
                </a:solidFill>
                <a:latin typeface="Gill Sans MT"/>
              </a:rPr>
              <a:t>ALOCAÇÃO DE RECURSOS</a:t>
            </a:r>
            <a:endParaRPr dirty="0"/>
          </a:p>
        </p:txBody>
      </p:sp>
      <p:sp>
        <p:nvSpPr>
          <p:cNvPr id="449" name="CustomShape 2"/>
          <p:cNvSpPr/>
          <p:nvPr/>
        </p:nvSpPr>
        <p:spPr>
          <a:xfrm>
            <a:off x="179640" y="1052640"/>
            <a:ext cx="8784720" cy="461160"/>
          </a:xfrm>
          <a:prstGeom prst="rect">
            <a:avLst/>
          </a:prstGeom>
          <a:noFill/>
          <a:ln>
            <a:noFill/>
          </a:ln>
        </p:spPr>
      </p:sp>
      <p:sp>
        <p:nvSpPr>
          <p:cNvPr id="450" name="CustomShape 3"/>
          <p:cNvSpPr/>
          <p:nvPr/>
        </p:nvSpPr>
        <p:spPr>
          <a:xfrm>
            <a:off x="323640" y="1268640"/>
            <a:ext cx="8064360" cy="461160"/>
          </a:xfrm>
          <a:prstGeom prst="rect">
            <a:avLst/>
          </a:prstGeom>
          <a:noFill/>
          <a:ln>
            <a:noFill/>
          </a:ln>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036496" cy="660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722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467640" y="260640"/>
            <a:ext cx="8424720" cy="456120"/>
          </a:xfrm>
          <a:prstGeom prst="rect">
            <a:avLst/>
          </a:prstGeom>
          <a:noFill/>
          <a:ln>
            <a:noFill/>
          </a:ln>
        </p:spPr>
        <p:txBody>
          <a:bodyPr lIns="90000" tIns="45000" rIns="90000" bIns="45000"/>
          <a:lstStyle/>
          <a:p>
            <a:pPr>
              <a:lnSpc>
                <a:spcPct val="100000"/>
              </a:lnSpc>
            </a:pPr>
            <a:r>
              <a:rPr lang="pt-BR" sz="2400" b="1" dirty="0" smtClean="0">
                <a:solidFill>
                  <a:srgbClr val="000000"/>
                </a:solidFill>
                <a:latin typeface="Gill Sans MT"/>
              </a:rPr>
              <a:t>LOA 2015 – </a:t>
            </a:r>
            <a:r>
              <a:rPr lang="pt-BR" sz="2400" b="1" dirty="0">
                <a:solidFill>
                  <a:srgbClr val="000000"/>
                </a:solidFill>
                <a:latin typeface="Gill Sans MT"/>
              </a:rPr>
              <a:t>ALOCAÇÃO DE RECURSOS</a:t>
            </a:r>
            <a:endParaRPr dirty="0"/>
          </a:p>
        </p:txBody>
      </p:sp>
      <p:sp>
        <p:nvSpPr>
          <p:cNvPr id="449" name="CustomShape 2"/>
          <p:cNvSpPr/>
          <p:nvPr/>
        </p:nvSpPr>
        <p:spPr>
          <a:xfrm>
            <a:off x="179640" y="1052640"/>
            <a:ext cx="8784720" cy="461160"/>
          </a:xfrm>
          <a:prstGeom prst="rect">
            <a:avLst/>
          </a:prstGeom>
          <a:noFill/>
          <a:ln>
            <a:noFill/>
          </a:ln>
        </p:spPr>
      </p:sp>
      <p:sp>
        <p:nvSpPr>
          <p:cNvPr id="450" name="CustomShape 3"/>
          <p:cNvSpPr/>
          <p:nvPr/>
        </p:nvSpPr>
        <p:spPr>
          <a:xfrm>
            <a:off x="323640" y="1268640"/>
            <a:ext cx="8064360" cy="461160"/>
          </a:xfrm>
          <a:prstGeom prst="rect">
            <a:avLst/>
          </a:prstGeom>
          <a:noFill/>
          <a:ln>
            <a:noFill/>
          </a:ln>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641"/>
            <a:ext cx="8820472" cy="540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607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467640" y="260640"/>
            <a:ext cx="8424720" cy="456120"/>
          </a:xfrm>
          <a:prstGeom prst="rect">
            <a:avLst/>
          </a:prstGeom>
          <a:noFill/>
          <a:ln>
            <a:noFill/>
          </a:ln>
        </p:spPr>
        <p:txBody>
          <a:bodyPr lIns="90000" tIns="45000" rIns="90000" bIns="45000"/>
          <a:lstStyle/>
          <a:p>
            <a:pPr>
              <a:lnSpc>
                <a:spcPct val="100000"/>
              </a:lnSpc>
            </a:pPr>
            <a:r>
              <a:rPr lang="pt-BR" sz="2800" dirty="0" smtClean="0">
                <a:solidFill>
                  <a:srgbClr val="000000"/>
                </a:solidFill>
                <a:latin typeface="+mj-lt"/>
              </a:rPr>
              <a:t>LOA 2015 – Alocação de Recursos</a:t>
            </a:r>
            <a:endParaRPr sz="2800" dirty="0">
              <a:latin typeface="+mj-lt"/>
            </a:endParaRPr>
          </a:p>
        </p:txBody>
      </p:sp>
      <p:sp>
        <p:nvSpPr>
          <p:cNvPr id="449" name="CustomShape 2"/>
          <p:cNvSpPr/>
          <p:nvPr/>
        </p:nvSpPr>
        <p:spPr>
          <a:xfrm>
            <a:off x="179640" y="1052640"/>
            <a:ext cx="8784720" cy="461160"/>
          </a:xfrm>
          <a:prstGeom prst="rect">
            <a:avLst/>
          </a:prstGeom>
          <a:noFill/>
          <a:ln>
            <a:noFill/>
          </a:ln>
        </p:spPr>
      </p:sp>
      <p:sp>
        <p:nvSpPr>
          <p:cNvPr id="450" name="CustomShape 3"/>
          <p:cNvSpPr/>
          <p:nvPr/>
        </p:nvSpPr>
        <p:spPr>
          <a:xfrm>
            <a:off x="323640" y="1268640"/>
            <a:ext cx="8064360" cy="461160"/>
          </a:xfrm>
          <a:prstGeom prst="rect">
            <a:avLst/>
          </a:prstGeom>
          <a:noFill/>
          <a:ln>
            <a:noFill/>
          </a:ln>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35292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467640" y="260640"/>
            <a:ext cx="8424720" cy="456120"/>
          </a:xfrm>
          <a:prstGeom prst="rect">
            <a:avLst/>
          </a:prstGeom>
          <a:noFill/>
          <a:ln>
            <a:noFill/>
          </a:ln>
        </p:spPr>
        <p:txBody>
          <a:bodyPr lIns="90000" tIns="45000" rIns="90000" bIns="45000"/>
          <a:lstStyle/>
          <a:p>
            <a:pPr>
              <a:lnSpc>
                <a:spcPct val="100000"/>
              </a:lnSpc>
            </a:pPr>
            <a:r>
              <a:rPr lang="pt-BR" sz="2400" b="1" dirty="0" smtClean="0">
                <a:solidFill>
                  <a:srgbClr val="000000"/>
                </a:solidFill>
                <a:latin typeface="Gill Sans MT"/>
              </a:rPr>
              <a:t>LOA 2015 – </a:t>
            </a:r>
            <a:r>
              <a:rPr lang="pt-BR" sz="2400" b="1" dirty="0">
                <a:solidFill>
                  <a:srgbClr val="000000"/>
                </a:solidFill>
                <a:latin typeface="Gill Sans MT"/>
              </a:rPr>
              <a:t>ALOCAÇÃO DE RECURSOS</a:t>
            </a:r>
            <a:endParaRPr dirty="0"/>
          </a:p>
        </p:txBody>
      </p:sp>
      <p:sp>
        <p:nvSpPr>
          <p:cNvPr id="449" name="CustomShape 2"/>
          <p:cNvSpPr/>
          <p:nvPr/>
        </p:nvSpPr>
        <p:spPr>
          <a:xfrm>
            <a:off x="179640" y="1052640"/>
            <a:ext cx="8784720" cy="461160"/>
          </a:xfrm>
          <a:prstGeom prst="rect">
            <a:avLst/>
          </a:prstGeom>
          <a:noFill/>
          <a:ln>
            <a:noFill/>
          </a:ln>
        </p:spPr>
      </p:sp>
      <p:sp>
        <p:nvSpPr>
          <p:cNvPr id="450" name="CustomShape 3"/>
          <p:cNvSpPr/>
          <p:nvPr/>
        </p:nvSpPr>
        <p:spPr>
          <a:xfrm>
            <a:off x="323640" y="1268640"/>
            <a:ext cx="8064360" cy="461160"/>
          </a:xfrm>
          <a:prstGeom prst="rect">
            <a:avLst/>
          </a:prstGeom>
          <a:noFill/>
          <a:ln>
            <a:noFill/>
          </a:ln>
        </p:spPr>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16633"/>
            <a:ext cx="892492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71463"/>
            <a:ext cx="892492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7014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2"/>
          <p:cNvSpPr/>
          <p:nvPr/>
        </p:nvSpPr>
        <p:spPr>
          <a:xfrm>
            <a:off x="107504" y="1917000"/>
            <a:ext cx="8784856" cy="4032280"/>
          </a:xfrm>
          <a:prstGeom prst="rect">
            <a:avLst/>
          </a:prstGeom>
          <a:solidFill>
            <a:srgbClr val="727CA3"/>
          </a:solidFill>
          <a:ln w="19080">
            <a:solidFill>
              <a:srgbClr val="545B78"/>
            </a:solidFill>
            <a:round/>
          </a:ln>
        </p:spPr>
      </p:sp>
      <p:pic>
        <p:nvPicPr>
          <p:cNvPr id="373" name="Picture 3"/>
          <p:cNvPicPr/>
          <p:nvPr/>
        </p:nvPicPr>
        <p:blipFill>
          <a:blip r:embed="rId2"/>
          <a:stretch>
            <a:fillRect/>
          </a:stretch>
        </p:blipFill>
        <p:spPr>
          <a:xfrm>
            <a:off x="0" y="1196752"/>
            <a:ext cx="9144000" cy="5661248"/>
          </a:xfrm>
          <a:prstGeom prst="rect">
            <a:avLst/>
          </a:prstGeom>
          <a:ln w="9360">
            <a:noFill/>
          </a:ln>
        </p:spPr>
      </p:pic>
      <p:sp>
        <p:nvSpPr>
          <p:cNvPr id="374" name="TextShape 3"/>
          <p:cNvSpPr txBox="1"/>
          <p:nvPr/>
        </p:nvSpPr>
        <p:spPr>
          <a:xfrm>
            <a:off x="827640" y="260640"/>
            <a:ext cx="7786800" cy="503640"/>
          </a:xfrm>
          <a:prstGeom prst="rect">
            <a:avLst/>
          </a:prstGeom>
        </p:spPr>
        <p:txBody>
          <a:bodyPr lIns="90000" tIns="45000" rIns="90000" bIns="45000"/>
          <a:lstStyle/>
          <a:p>
            <a:pPr algn="ctr">
              <a:lnSpc>
                <a:spcPct val="100000"/>
              </a:lnSpc>
            </a:pPr>
            <a:r>
              <a:rPr lang="pt-BR" sz="2400" dirty="0" smtClean="0">
                <a:solidFill>
                  <a:srgbClr val="464653"/>
                </a:solidFill>
                <a:latin typeface="+mj-lt"/>
              </a:rPr>
              <a:t>PPAG de Belo Horizonte</a:t>
            </a:r>
            <a:r>
              <a:rPr lang="pt-BR" sz="2400" dirty="0">
                <a:solidFill>
                  <a:srgbClr val="464653"/>
                </a:solidFill>
                <a:latin typeface="+mj-lt"/>
              </a:rPr>
              <a:t>
</a:t>
            </a:r>
            <a:endParaRPr dirty="0">
              <a:latin typeface="+mj-lt"/>
            </a:endParaRPr>
          </a:p>
        </p:txBody>
      </p:sp>
    </p:spTree>
    <p:extLst>
      <p:ext uri="{BB962C8B-B14F-4D97-AF65-F5344CB8AC3E}">
        <p14:creationId xmlns:p14="http://schemas.microsoft.com/office/powerpoint/2010/main" val="96752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just">
              <a:lnSpc>
                <a:spcPct val="100000"/>
              </a:lnSpc>
            </a:pPr>
            <a:r>
              <a:rPr lang="pt-BR" sz="2800" dirty="0" smtClean="0">
                <a:solidFill>
                  <a:srgbClr val="000000"/>
                </a:solidFill>
                <a:latin typeface="Arial" panose="020B0604020202020204" pitchFamily="34" charset="0"/>
                <a:cs typeface="Arial" panose="020B0604020202020204" pitchFamily="34" charset="0"/>
              </a:rPr>
              <a:t>Orçamento Público – Constituição </a:t>
            </a:r>
            <a:r>
              <a:rPr lang="pt-BR" sz="2800" dirty="0">
                <a:solidFill>
                  <a:srgbClr val="000000"/>
                </a:solidFill>
                <a:latin typeface="Arial" panose="020B0604020202020204" pitchFamily="34" charset="0"/>
                <a:cs typeface="Arial" panose="020B0604020202020204" pitchFamily="34" charset="0"/>
              </a:rPr>
              <a:t>F</a:t>
            </a:r>
            <a:r>
              <a:rPr lang="pt-BR" sz="2800" dirty="0" smtClean="0">
                <a:solidFill>
                  <a:srgbClr val="000000"/>
                </a:solidFill>
                <a:latin typeface="Arial" panose="020B0604020202020204" pitchFamily="34" charset="0"/>
                <a:cs typeface="Arial" panose="020B0604020202020204" pitchFamily="34" charset="0"/>
              </a:rPr>
              <a:t>ederal</a:t>
            </a:r>
            <a:endParaRPr lang="pt-BR" sz="2800" dirty="0">
              <a:latin typeface="Arial" panose="020B0604020202020204" pitchFamily="34" charset="0"/>
              <a:cs typeface="Arial" panose="020B0604020202020204" pitchFamily="34" charset="0"/>
            </a:endParaRPr>
          </a:p>
        </p:txBody>
      </p:sp>
      <p:sp>
        <p:nvSpPr>
          <p:cNvPr id="278" name="CustomShape 2"/>
          <p:cNvSpPr/>
          <p:nvPr/>
        </p:nvSpPr>
        <p:spPr>
          <a:xfrm>
            <a:off x="251520" y="1052640"/>
            <a:ext cx="8640840" cy="4824632"/>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395536" y="1052736"/>
            <a:ext cx="8352928" cy="5539978"/>
          </a:xfrm>
          <a:prstGeom prst="rect">
            <a:avLst/>
          </a:prstGeom>
        </p:spPr>
        <p:txBody>
          <a:bodyPr wrap="square">
            <a:spAutoFit/>
          </a:bodyPr>
          <a:lstStyle/>
          <a:p>
            <a:pPr>
              <a:spcAft>
                <a:spcPts val="600"/>
              </a:spcAft>
            </a:pPr>
            <a:r>
              <a:rPr lang="pt-BR" sz="2400" dirty="0" smtClean="0"/>
              <a:t>Art. 165. Leis de iniciativa do Poder Executivo estabelecerão: </a:t>
            </a:r>
          </a:p>
          <a:p>
            <a:pPr>
              <a:spcAft>
                <a:spcPts val="600"/>
              </a:spcAft>
            </a:pPr>
            <a:r>
              <a:rPr lang="pt-BR" sz="2400" dirty="0" smtClean="0"/>
              <a:t>I - o plano plurianual </a:t>
            </a:r>
            <a:r>
              <a:rPr lang="pt-BR" sz="2400" dirty="0" smtClean="0"/>
              <a:t>(apresenta</a:t>
            </a:r>
            <a:r>
              <a:rPr lang="pt-BR" sz="2400" dirty="0" smtClean="0"/>
              <a:t>ção </a:t>
            </a:r>
            <a:r>
              <a:rPr lang="pt-BR" sz="2400" dirty="0" smtClean="0"/>
              <a:t>na </a:t>
            </a:r>
            <a:r>
              <a:rPr lang="pt-BR" sz="2400" dirty="0" smtClean="0"/>
              <a:t>esfera federal, até 31/08 do 1º ano do mandato)</a:t>
            </a:r>
          </a:p>
          <a:p>
            <a:pPr>
              <a:spcAft>
                <a:spcPts val="600"/>
              </a:spcAft>
            </a:pPr>
            <a:r>
              <a:rPr lang="pt-BR" sz="2400" dirty="0" smtClean="0"/>
              <a:t>II - as diretrizes orçamentárias (idem, até 15/4 de cada ano – aprovação até 17/7)</a:t>
            </a:r>
          </a:p>
          <a:p>
            <a:pPr>
              <a:spcAft>
                <a:spcPts val="600"/>
              </a:spcAft>
            </a:pPr>
            <a:r>
              <a:rPr lang="pt-BR" sz="2400" dirty="0" smtClean="0"/>
              <a:t>III - os orçamentos anuais (idem, até 31/8 de cada ano – aprovação até 22/12)</a:t>
            </a:r>
          </a:p>
          <a:p>
            <a:pPr>
              <a:spcAft>
                <a:spcPts val="600"/>
              </a:spcAft>
            </a:pPr>
            <a:r>
              <a:rPr lang="pt-BR" sz="2400" dirty="0" smtClean="0"/>
              <a:t>Parágrafo 9º </a:t>
            </a:r>
            <a:r>
              <a:rPr lang="pt-BR" sz="2400" dirty="0"/>
              <a:t>- Cabe à l</a:t>
            </a:r>
            <a:r>
              <a:rPr lang="pt-BR" sz="2400" dirty="0" smtClean="0"/>
              <a:t>ei complementar:</a:t>
            </a:r>
            <a:endParaRPr lang="pt-BR" sz="2400" dirty="0" smtClean="0">
              <a:effectLst/>
            </a:endParaRPr>
          </a:p>
          <a:p>
            <a:pPr>
              <a:spcAft>
                <a:spcPts val="600"/>
              </a:spcAft>
            </a:pPr>
            <a:r>
              <a:rPr lang="pt-BR" sz="2400" dirty="0"/>
              <a:t>I - dispor sobre o exercício financeiro, a vigência, os prazos, a elaboração e a organização do plano plurianual, da lei de diretrizes orçamentárias e da lei orçamentária anual;</a:t>
            </a:r>
            <a:endParaRPr lang="pt-BR" sz="2400" dirty="0" smtClean="0">
              <a:effectLst/>
            </a:endParaRPr>
          </a:p>
          <a:p>
            <a:endParaRPr lang="pt-BR" dirty="0" smtClean="0"/>
          </a:p>
          <a:p>
            <a:endParaRPr lang="pt-BR" dirty="0"/>
          </a:p>
        </p:txBody>
      </p:sp>
    </p:spTree>
    <p:extLst>
      <p:ext uri="{BB962C8B-B14F-4D97-AF65-F5344CB8AC3E}">
        <p14:creationId xmlns:p14="http://schemas.microsoft.com/office/powerpoint/2010/main" val="3006088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395640" y="260640"/>
            <a:ext cx="8496720" cy="431640"/>
          </a:xfrm>
          <a:prstGeom prst="rect">
            <a:avLst/>
          </a:prstGeom>
        </p:spPr>
        <p:txBody>
          <a:bodyPr lIns="90000" tIns="45000" rIns="90000" bIns="45000"/>
          <a:lstStyle/>
          <a:p>
            <a:pPr algn="ctr">
              <a:lnSpc>
                <a:spcPct val="100000"/>
              </a:lnSpc>
            </a:pPr>
            <a:r>
              <a:rPr lang="pt-BR" sz="2400" dirty="0" smtClean="0">
                <a:solidFill>
                  <a:srgbClr val="464653"/>
                </a:solidFill>
                <a:latin typeface="+mj-lt"/>
              </a:rPr>
              <a:t>PPAG de Belo Horizonte </a:t>
            </a:r>
            <a:r>
              <a:rPr lang="pt-BR" sz="2400" dirty="0">
                <a:solidFill>
                  <a:srgbClr val="464653"/>
                </a:solidFill>
                <a:latin typeface="+mj-lt"/>
              </a:rPr>
              <a:t>
</a:t>
            </a:r>
            <a:endParaRPr dirty="0">
              <a:latin typeface="+mj-lt"/>
            </a:endParaRPr>
          </a:p>
        </p:txBody>
      </p:sp>
      <p:sp>
        <p:nvSpPr>
          <p:cNvPr id="381" name="CustomShape 3"/>
          <p:cNvSpPr/>
          <p:nvPr/>
        </p:nvSpPr>
        <p:spPr>
          <a:xfrm>
            <a:off x="179640" y="1917000"/>
            <a:ext cx="8712720" cy="3672000"/>
          </a:xfrm>
          <a:prstGeom prst="rect">
            <a:avLst/>
          </a:prstGeom>
          <a:solidFill>
            <a:srgbClr val="727CA3"/>
          </a:solidFill>
          <a:ln w="19080">
            <a:solidFill>
              <a:srgbClr val="545B78"/>
            </a:solidFill>
            <a:round/>
          </a:ln>
        </p:spPr>
      </p:sp>
      <p:pic>
        <p:nvPicPr>
          <p:cNvPr id="382" name="Picture 3"/>
          <p:cNvPicPr/>
          <p:nvPr/>
        </p:nvPicPr>
        <p:blipFill>
          <a:blip r:embed="rId2"/>
          <a:stretch>
            <a:fillRect/>
          </a:stretch>
        </p:blipFill>
        <p:spPr>
          <a:xfrm>
            <a:off x="107504" y="1268760"/>
            <a:ext cx="8784976" cy="5400600"/>
          </a:xfrm>
          <a:prstGeom prst="rect">
            <a:avLst/>
          </a:prstGeom>
          <a:ln w="9360">
            <a:noFill/>
          </a:ln>
        </p:spPr>
      </p:pic>
    </p:spTree>
    <p:extLst>
      <p:ext uri="{BB962C8B-B14F-4D97-AF65-F5344CB8AC3E}">
        <p14:creationId xmlns:p14="http://schemas.microsoft.com/office/powerpoint/2010/main" val="3444519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 name="Picture 2"/>
          <p:cNvPicPr/>
          <p:nvPr/>
        </p:nvPicPr>
        <p:blipFill>
          <a:blip r:embed="rId2"/>
          <a:stretch>
            <a:fillRect/>
          </a:stretch>
        </p:blipFill>
        <p:spPr>
          <a:xfrm>
            <a:off x="323640" y="1124640"/>
            <a:ext cx="8064360" cy="4176000"/>
          </a:xfrm>
          <a:prstGeom prst="rect">
            <a:avLst/>
          </a:prstGeom>
          <a:ln w="9360">
            <a:solidFill>
              <a:srgbClr val="000000"/>
            </a:solidFill>
            <a:miter/>
          </a:ln>
        </p:spPr>
      </p:pic>
      <p:sp>
        <p:nvSpPr>
          <p:cNvPr id="459" name="CustomShape 1"/>
          <p:cNvSpPr/>
          <p:nvPr/>
        </p:nvSpPr>
        <p:spPr>
          <a:xfrm>
            <a:off x="467640" y="188640"/>
            <a:ext cx="8208720" cy="456120"/>
          </a:xfrm>
          <a:prstGeom prst="rect">
            <a:avLst/>
          </a:prstGeom>
          <a:noFill/>
          <a:ln>
            <a:noFill/>
          </a:ln>
        </p:spPr>
        <p:txBody>
          <a:bodyPr lIns="90000" tIns="45000" rIns="90000" bIns="45000"/>
          <a:lstStyle/>
          <a:p>
            <a:pPr>
              <a:lnSpc>
                <a:spcPct val="100000"/>
              </a:lnSpc>
            </a:pPr>
            <a:r>
              <a:rPr lang="pt-BR" sz="2400" b="1">
                <a:solidFill>
                  <a:srgbClr val="000000"/>
                </a:solidFill>
                <a:latin typeface="Gill Sans MT"/>
              </a:rPr>
              <a:t>IDENTIFICAÇÃO DA ORIGEM DO RECURSO</a:t>
            </a:r>
            <a:endParaRPr/>
          </a:p>
        </p:txBody>
      </p:sp>
      <p:sp>
        <p:nvSpPr>
          <p:cNvPr id="460" name="CustomShape 2"/>
          <p:cNvSpPr/>
          <p:nvPr/>
        </p:nvSpPr>
        <p:spPr>
          <a:xfrm>
            <a:off x="323640" y="5589360"/>
            <a:ext cx="6192360" cy="303480"/>
          </a:xfrm>
          <a:prstGeom prst="rect">
            <a:avLst/>
          </a:prstGeom>
          <a:noFill/>
          <a:ln>
            <a:noFill/>
          </a:ln>
        </p:spPr>
        <p:txBody>
          <a:bodyPr lIns="90000" tIns="45000" rIns="90000" bIns="45000"/>
          <a:lstStyle/>
          <a:p>
            <a:pPr>
              <a:lnSpc>
                <a:spcPct val="100000"/>
              </a:lnSpc>
            </a:pPr>
            <a:r>
              <a:rPr lang="pt-BR" sz="1400" b="1">
                <a:solidFill>
                  <a:srgbClr val="000000"/>
                </a:solidFill>
                <a:latin typeface="Gill Sans MT"/>
              </a:rPr>
              <a:t>Fonte: Manual de elaboração da LOA - PBH</a:t>
            </a:r>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16632"/>
            <a:ext cx="892492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1259640" y="1268640"/>
            <a:ext cx="6120360" cy="118764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sp>
        <p:nvSpPr>
          <p:cNvPr id="485" name="CustomShape 2"/>
          <p:cNvSpPr/>
          <p:nvPr/>
        </p:nvSpPr>
        <p:spPr>
          <a:xfrm>
            <a:off x="384488" y="1331360"/>
            <a:ext cx="8424720" cy="3825832"/>
          </a:xfrm>
          <a:prstGeom prst="rect">
            <a:avLst/>
          </a:prstGeom>
          <a:noFill/>
          <a:ln w="28440">
            <a:solidFill>
              <a:srgbClr val="000000"/>
            </a:solidFill>
            <a:round/>
          </a:ln>
        </p:spPr>
        <p:txBody>
          <a:bodyPr lIns="90000" tIns="45000" rIns="90000" bIns="45000"/>
          <a:lstStyle/>
          <a:p>
            <a:pPr>
              <a:lnSpc>
                <a:spcPct val="100000"/>
              </a:lnSpc>
            </a:pPr>
            <a:r>
              <a:rPr lang="pt-BR" dirty="0" smtClean="0"/>
              <a:t>LRF, Lei 4.320/1964, Lei Orgânica do Município de BH – obrigam o poder executivo a prestar contas dos recursos públicos utilizados em cada exercício</a:t>
            </a:r>
          </a:p>
          <a:p>
            <a:pPr>
              <a:lnSpc>
                <a:spcPct val="100000"/>
              </a:lnSpc>
            </a:pPr>
            <a:endParaRPr lang="pt-BR" dirty="0"/>
          </a:p>
          <a:p>
            <a:pPr>
              <a:lnSpc>
                <a:spcPct val="100000"/>
              </a:lnSpc>
            </a:pPr>
            <a:endParaRPr dirty="0"/>
          </a:p>
        </p:txBody>
      </p:sp>
      <p:sp>
        <p:nvSpPr>
          <p:cNvPr id="2" name="Elipse 1"/>
          <p:cNvSpPr/>
          <p:nvPr/>
        </p:nvSpPr>
        <p:spPr>
          <a:xfrm>
            <a:off x="899592" y="2924944"/>
            <a:ext cx="223224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Câmara Municipal</a:t>
            </a:r>
            <a:endParaRPr lang="pt-BR" dirty="0"/>
          </a:p>
        </p:txBody>
      </p:sp>
      <p:sp>
        <p:nvSpPr>
          <p:cNvPr id="3" name="Elipse 2"/>
          <p:cNvSpPr/>
          <p:nvPr/>
        </p:nvSpPr>
        <p:spPr>
          <a:xfrm>
            <a:off x="3275856" y="3533512"/>
            <a:ext cx="223224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Tribunal de Contas do Estado</a:t>
            </a:r>
            <a:endParaRPr lang="pt-BR" dirty="0"/>
          </a:p>
        </p:txBody>
      </p:sp>
      <p:sp>
        <p:nvSpPr>
          <p:cNvPr id="4" name="Elipse 3"/>
          <p:cNvSpPr/>
          <p:nvPr/>
        </p:nvSpPr>
        <p:spPr>
          <a:xfrm>
            <a:off x="5724128" y="2924944"/>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Sociedade</a:t>
            </a:r>
            <a:endParaRPr lang="pt-BR" dirty="0"/>
          </a:p>
        </p:txBody>
      </p:sp>
      <p:cxnSp>
        <p:nvCxnSpPr>
          <p:cNvPr id="6" name="Conector de seta reta 5"/>
          <p:cNvCxnSpPr/>
          <p:nvPr/>
        </p:nvCxnSpPr>
        <p:spPr>
          <a:xfrm flipH="1">
            <a:off x="2448900" y="1988840"/>
            <a:ext cx="133326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a:endCxn id="3" idx="0"/>
          </p:cNvCxnSpPr>
          <p:nvPr/>
        </p:nvCxnSpPr>
        <p:spPr>
          <a:xfrm>
            <a:off x="3782160" y="1988840"/>
            <a:ext cx="609820" cy="1544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3782160" y="1988840"/>
            <a:ext cx="2509740" cy="812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7380000" y="1988840"/>
            <a:ext cx="1260296" cy="579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Outros</a:t>
            </a:r>
            <a:endParaRPr lang="pt-BR" dirty="0"/>
          </a:p>
        </p:txBody>
      </p:sp>
      <p:cxnSp>
        <p:nvCxnSpPr>
          <p:cNvPr id="16" name="Conector de seta reta 15"/>
          <p:cNvCxnSpPr/>
          <p:nvPr/>
        </p:nvCxnSpPr>
        <p:spPr>
          <a:xfrm>
            <a:off x="3782160" y="1988840"/>
            <a:ext cx="3454136" cy="212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755576" y="260648"/>
            <a:ext cx="7884720" cy="523220"/>
          </a:xfrm>
          <a:prstGeom prst="rect">
            <a:avLst/>
          </a:prstGeom>
          <a:noFill/>
        </p:spPr>
        <p:txBody>
          <a:bodyPr wrap="square" rtlCol="0">
            <a:spAutoFit/>
          </a:bodyPr>
          <a:lstStyle/>
          <a:p>
            <a:r>
              <a:rPr lang="pt-BR" sz="2800" dirty="0" smtClean="0">
                <a:latin typeface="+mj-lt"/>
              </a:rPr>
              <a:t>Prestação de Contas – Dever do Gestor Público</a:t>
            </a:r>
            <a:endParaRPr lang="pt-BR"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1259640" y="1268640"/>
            <a:ext cx="6120360" cy="118764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sp>
        <p:nvSpPr>
          <p:cNvPr id="5" name="CaixaDeTexto 4"/>
          <p:cNvSpPr txBox="1"/>
          <p:nvPr/>
        </p:nvSpPr>
        <p:spPr>
          <a:xfrm>
            <a:off x="971600" y="1268640"/>
            <a:ext cx="6984776" cy="646331"/>
          </a:xfrm>
          <a:prstGeom prst="rect">
            <a:avLst/>
          </a:prstGeom>
          <a:noFill/>
        </p:spPr>
        <p:txBody>
          <a:bodyPr wrap="square" rtlCol="0">
            <a:spAutoFit/>
          </a:bodyPr>
          <a:lstStyle/>
          <a:p>
            <a:r>
              <a:rPr lang="pt-BR" dirty="0" smtClean="0"/>
              <a:t>Oficial: </a:t>
            </a:r>
            <a:r>
              <a:rPr lang="pt-BR" dirty="0" smtClean="0">
                <a:hlinkClick r:id="rId2"/>
              </a:rPr>
              <a:t>http</a:t>
            </a:r>
            <a:r>
              <a:rPr lang="pt-BR" dirty="0">
                <a:hlinkClick r:id="rId2"/>
              </a:rPr>
              <a:t>://</a:t>
            </a:r>
            <a:r>
              <a:rPr lang="pt-BR" dirty="0" smtClean="0">
                <a:hlinkClick r:id="rId2"/>
              </a:rPr>
              <a:t>portalpbh.pbh.gov.br/pbh</a:t>
            </a:r>
            <a:endParaRPr lang="pt-BR" dirty="0" smtClean="0"/>
          </a:p>
          <a:p>
            <a:endParaRPr lang="pt-BR" dirty="0"/>
          </a:p>
        </p:txBody>
      </p:sp>
      <p:sp>
        <p:nvSpPr>
          <p:cNvPr id="7" name="CaixaDeTexto 6"/>
          <p:cNvSpPr txBox="1"/>
          <p:nvPr/>
        </p:nvSpPr>
        <p:spPr>
          <a:xfrm>
            <a:off x="539552" y="1862460"/>
            <a:ext cx="7704856" cy="3785652"/>
          </a:xfrm>
          <a:prstGeom prst="rect">
            <a:avLst/>
          </a:prstGeom>
          <a:noFill/>
        </p:spPr>
        <p:txBody>
          <a:bodyPr wrap="square" rtlCol="0">
            <a:spAutoFit/>
          </a:bodyPr>
          <a:lstStyle/>
          <a:p>
            <a:r>
              <a:rPr lang="pt-BR" sz="2000" u="sng" dirty="0" smtClean="0"/>
              <a:t>Desafios:</a:t>
            </a:r>
          </a:p>
          <a:p>
            <a:endParaRPr lang="pt-BR" sz="2000" dirty="0"/>
          </a:p>
          <a:p>
            <a:pPr marL="285750" indent="-285750">
              <a:spcAft>
                <a:spcPts val="600"/>
              </a:spcAft>
              <a:buFont typeface="Wingdings" panose="05000000000000000000" pitchFamily="2" charset="2"/>
              <a:buChar char="ü"/>
            </a:pPr>
            <a:r>
              <a:rPr lang="pt-BR" sz="2000" dirty="0" smtClean="0"/>
              <a:t>Disponibilização em linguagem acessível</a:t>
            </a:r>
          </a:p>
          <a:p>
            <a:pPr marL="285750" indent="-285750">
              <a:spcAft>
                <a:spcPts val="600"/>
              </a:spcAft>
              <a:buFont typeface="Wingdings" panose="05000000000000000000" pitchFamily="2" charset="2"/>
              <a:buChar char="ü"/>
            </a:pPr>
            <a:r>
              <a:rPr lang="pt-BR" sz="2000" dirty="0" smtClean="0"/>
              <a:t>Padrão </a:t>
            </a:r>
            <a:r>
              <a:rPr lang="pt-BR" sz="2000" dirty="0"/>
              <a:t>de uso </a:t>
            </a:r>
            <a:r>
              <a:rPr lang="pt-BR" sz="2000" dirty="0" smtClean="0"/>
              <a:t>da </a:t>
            </a:r>
            <a:r>
              <a:rPr lang="pt-BR" sz="2000" dirty="0"/>
              <a:t>tecnologia da informação no interior das organizações estatais </a:t>
            </a:r>
            <a:r>
              <a:rPr lang="pt-BR" sz="2000" dirty="0" smtClean="0"/>
              <a:t>que coloque o cidadão na sua condição </a:t>
            </a:r>
            <a:r>
              <a:rPr lang="pt-BR" sz="2000" dirty="0"/>
              <a:t>de portador de </a:t>
            </a:r>
            <a:r>
              <a:rPr lang="pt-BR" sz="2000" dirty="0" smtClean="0"/>
              <a:t>direitos</a:t>
            </a:r>
          </a:p>
          <a:p>
            <a:pPr marL="285750" indent="-285750">
              <a:spcAft>
                <a:spcPts val="600"/>
              </a:spcAft>
              <a:buFont typeface="Wingdings" panose="05000000000000000000" pitchFamily="2" charset="2"/>
              <a:buChar char="ü"/>
            </a:pPr>
            <a:r>
              <a:rPr lang="pt-BR" sz="2000" dirty="0" smtClean="0"/>
              <a:t>Impessoalidade </a:t>
            </a:r>
            <a:r>
              <a:rPr lang="pt-BR" sz="2000" dirty="0"/>
              <a:t>no acesso aos serviços, sua clara definição como bens de acesso universal </a:t>
            </a:r>
          </a:p>
          <a:p>
            <a:pPr marL="285750" indent="-285750">
              <a:spcAft>
                <a:spcPts val="600"/>
              </a:spcAft>
              <a:buFont typeface="Wingdings" panose="05000000000000000000" pitchFamily="2" charset="2"/>
              <a:buChar char="ü"/>
            </a:pPr>
            <a:r>
              <a:rPr lang="pt-BR" sz="2000" dirty="0" smtClean="0"/>
              <a:t>Transparência </a:t>
            </a:r>
            <a:r>
              <a:rPr lang="pt-BR" sz="2000" dirty="0"/>
              <a:t>nos critérios de decisão na sua provisão </a:t>
            </a:r>
          </a:p>
          <a:p>
            <a:pPr marL="285750" indent="-285750">
              <a:spcAft>
                <a:spcPts val="600"/>
              </a:spcAft>
              <a:buFont typeface="Wingdings" panose="05000000000000000000" pitchFamily="2" charset="2"/>
              <a:buChar char="ü"/>
            </a:pPr>
            <a:r>
              <a:rPr lang="pt-BR" sz="2000" dirty="0" smtClean="0"/>
              <a:t>Investimento em mudança de cultura da administração pública e da sociedade como um todo </a:t>
            </a:r>
            <a:endParaRPr lang="pt-BR" sz="2000" dirty="0"/>
          </a:p>
        </p:txBody>
      </p:sp>
      <p:sp>
        <p:nvSpPr>
          <p:cNvPr id="9" name="CaixaDeTexto 8"/>
          <p:cNvSpPr txBox="1"/>
          <p:nvPr/>
        </p:nvSpPr>
        <p:spPr>
          <a:xfrm>
            <a:off x="1475656" y="332656"/>
            <a:ext cx="6768752" cy="523220"/>
          </a:xfrm>
          <a:prstGeom prst="rect">
            <a:avLst/>
          </a:prstGeom>
          <a:noFill/>
        </p:spPr>
        <p:txBody>
          <a:bodyPr wrap="square" rtlCol="0">
            <a:spAutoFit/>
          </a:bodyPr>
          <a:lstStyle/>
          <a:p>
            <a:r>
              <a:rPr lang="pt-BR" sz="2800" dirty="0" smtClean="0">
                <a:latin typeface="+mj-lt"/>
              </a:rPr>
              <a:t>Transparência e Informação ao Cidadão</a:t>
            </a:r>
            <a:endParaRPr lang="pt-BR" sz="2800" dirty="0">
              <a:latin typeface="+mj-lt"/>
            </a:endParaRPr>
          </a:p>
        </p:txBody>
      </p:sp>
    </p:spTree>
    <p:extLst>
      <p:ext uri="{BB962C8B-B14F-4D97-AF65-F5344CB8AC3E}">
        <p14:creationId xmlns:p14="http://schemas.microsoft.com/office/powerpoint/2010/main" val="34411008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611560" y="1340768"/>
            <a:ext cx="6120360" cy="118764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sp>
        <p:nvSpPr>
          <p:cNvPr id="7" name="CaixaDeTexto 6"/>
          <p:cNvSpPr txBox="1"/>
          <p:nvPr/>
        </p:nvSpPr>
        <p:spPr>
          <a:xfrm>
            <a:off x="559262" y="1444684"/>
            <a:ext cx="7541130" cy="3139321"/>
          </a:xfrm>
          <a:prstGeom prst="rect">
            <a:avLst/>
          </a:prstGeom>
          <a:noFill/>
          <a:ln>
            <a:solidFill>
              <a:srgbClr val="329A66"/>
            </a:solidFill>
          </a:ln>
        </p:spPr>
        <p:txBody>
          <a:bodyPr wrap="square" rtlCol="0">
            <a:spAutoFit/>
          </a:bodyPr>
          <a:lstStyle/>
          <a:p>
            <a:r>
              <a:rPr lang="pt-BR" dirty="0"/>
              <a:t/>
            </a:r>
            <a:br>
              <a:rPr lang="pt-BR" dirty="0"/>
            </a:br>
            <a:r>
              <a:rPr lang="pt-BR" dirty="0" smtClean="0">
                <a:hlinkClick r:id="rId3"/>
              </a:rPr>
              <a:t>http:</a:t>
            </a:r>
            <a:r>
              <a:rPr lang="pt-BR" dirty="0">
                <a:hlinkClick r:id="rId3"/>
              </a:rPr>
              <a:t>//portalpbh.pbh.gov.br/pbh/contents.do?evento=conteudo&amp;chPlc=37403</a:t>
            </a:r>
            <a:r>
              <a:rPr lang="pt-BR" dirty="0" smtClean="0">
                <a:hlinkClick r:id="rId3"/>
              </a:rPr>
              <a:t>&amp;</a:t>
            </a:r>
            <a:endParaRPr lang="pt-BR" dirty="0" smtClean="0"/>
          </a:p>
          <a:p>
            <a:endParaRPr lang="pt-BR" dirty="0"/>
          </a:p>
          <a:p>
            <a:r>
              <a:rPr lang="pt-BR" dirty="0">
                <a:hlinkClick r:id="rId4"/>
              </a:rPr>
              <a:t>http://www.tce.mg.gov.br/index.asp?cod_secao=1L&amp;tipo=2&amp;url=Contatos_Geral.asp&amp;cod_secao_menu=</a:t>
            </a:r>
            <a:r>
              <a:rPr lang="pt-BR" dirty="0" smtClean="0">
                <a:hlinkClick r:id="rId4"/>
              </a:rPr>
              <a:t>3</a:t>
            </a:r>
            <a:endParaRPr lang="pt-BR" dirty="0" smtClean="0"/>
          </a:p>
          <a:p>
            <a:endParaRPr lang="pt-BR" dirty="0" smtClean="0">
              <a:hlinkClick r:id="rId5"/>
            </a:endParaRPr>
          </a:p>
          <a:p>
            <a:r>
              <a:rPr lang="pt-BR" dirty="0" smtClean="0">
                <a:hlinkClick r:id="rId5"/>
              </a:rPr>
              <a:t>http</a:t>
            </a:r>
            <a:r>
              <a:rPr lang="pt-BR" dirty="0">
                <a:hlinkClick r:id="rId5"/>
              </a:rPr>
              <a:t>://www.cgu.gov.br/assuntos/</a:t>
            </a:r>
            <a:r>
              <a:rPr lang="pt-BR" dirty="0" smtClean="0">
                <a:hlinkClick r:id="rId5"/>
              </a:rPr>
              <a:t>ouvidoria</a:t>
            </a:r>
            <a:endParaRPr lang="pt-BR" dirty="0" smtClean="0"/>
          </a:p>
          <a:p>
            <a:endParaRPr lang="pt-BR" dirty="0"/>
          </a:p>
          <a:p>
            <a:r>
              <a:rPr lang="pt-BR" dirty="0">
                <a:hlinkClick r:id="rId6"/>
              </a:rPr>
              <a:t>http://portal2.tcu.gov.br/portal/page/portal/TCU/ouvidoria</a:t>
            </a:r>
            <a:endParaRPr lang="pt-BR" dirty="0"/>
          </a:p>
          <a:p>
            <a:endParaRPr lang="pt-BR" dirty="0"/>
          </a:p>
        </p:txBody>
      </p:sp>
      <p:sp>
        <p:nvSpPr>
          <p:cNvPr id="4" name="TextBox 3"/>
          <p:cNvSpPr txBox="1"/>
          <p:nvPr/>
        </p:nvSpPr>
        <p:spPr>
          <a:xfrm>
            <a:off x="971600" y="260648"/>
            <a:ext cx="6840760" cy="523220"/>
          </a:xfrm>
          <a:prstGeom prst="rect">
            <a:avLst/>
          </a:prstGeom>
          <a:noFill/>
        </p:spPr>
        <p:txBody>
          <a:bodyPr wrap="square" rtlCol="0">
            <a:spAutoFit/>
          </a:bodyPr>
          <a:lstStyle/>
          <a:p>
            <a:r>
              <a:rPr lang="en-US" sz="2800" dirty="0" err="1" smtClean="0"/>
              <a:t>Endereços</a:t>
            </a:r>
            <a:r>
              <a:rPr lang="en-US" sz="2800" dirty="0" smtClean="0"/>
              <a:t> </a:t>
            </a:r>
            <a:r>
              <a:rPr lang="en-US" sz="2800" dirty="0" err="1" smtClean="0"/>
              <a:t>Eletrônicos</a:t>
            </a:r>
            <a:r>
              <a:rPr lang="en-US" sz="2800" dirty="0" smtClean="0"/>
              <a:t> </a:t>
            </a:r>
            <a:r>
              <a:rPr lang="en-US" sz="2800" dirty="0" err="1" smtClean="0"/>
              <a:t>para</a:t>
            </a:r>
            <a:r>
              <a:rPr lang="en-US" sz="2800" dirty="0" smtClean="0"/>
              <a:t> </a:t>
            </a:r>
            <a:r>
              <a:rPr lang="en-US" sz="2800" dirty="0" err="1" smtClean="0"/>
              <a:t>Denúncia</a:t>
            </a:r>
            <a:endParaRPr lang="en-US" sz="2800" dirty="0"/>
          </a:p>
        </p:txBody>
      </p:sp>
    </p:spTree>
    <p:extLst>
      <p:ext uri="{BB962C8B-B14F-4D97-AF65-F5344CB8AC3E}">
        <p14:creationId xmlns:p14="http://schemas.microsoft.com/office/powerpoint/2010/main" val="3989482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791800" y="1242727"/>
            <a:ext cx="7200360" cy="3989880"/>
          </a:xfrm>
          <a:prstGeom prst="rect">
            <a:avLst/>
          </a:prstGeom>
          <a:noFill/>
          <a:ln>
            <a:noFill/>
          </a:ln>
        </p:spPr>
        <p:txBody>
          <a:bodyPr lIns="90000" tIns="45000" rIns="90000" bIns="45000"/>
          <a:lstStyle/>
          <a:p>
            <a:pPr>
              <a:lnSpc>
                <a:spcPct val="100000"/>
              </a:lnSpc>
            </a:pPr>
            <a:endParaRPr dirty="0">
              <a:latin typeface="Arial" panose="020B0604020202020204" pitchFamily="34" charset="0"/>
              <a:cs typeface="Arial" panose="020B0604020202020204" pitchFamily="34" charset="0"/>
            </a:endParaRPr>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2" name="Retângulo 1"/>
          <p:cNvSpPr/>
          <p:nvPr/>
        </p:nvSpPr>
        <p:spPr>
          <a:xfrm>
            <a:off x="107504" y="2348880"/>
            <a:ext cx="8136904" cy="1862048"/>
          </a:xfrm>
          <a:prstGeom prst="rect">
            <a:avLst/>
          </a:prstGeom>
          <a:noFill/>
          <a:ln>
            <a:solidFill>
              <a:srgbClr val="329A66"/>
            </a:solidFill>
          </a:ln>
          <a:scene3d>
            <a:camera prst="isometricRightUp"/>
            <a:lightRig rig="threePt" dir="t"/>
          </a:scene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150000"/>
              </a:lnSpc>
              <a:spcAft>
                <a:spcPts val="1200"/>
              </a:spcAft>
            </a:pPr>
            <a:r>
              <a:rPr lang="pt-BR" sz="3600" b="1" dirty="0" smtClean="0">
                <a:ln/>
                <a:solidFill>
                  <a:schemeClr val="accent3"/>
                </a:solidFill>
                <a:latin typeface="Arial" panose="020B0604020202020204" pitchFamily="34" charset="0"/>
                <a:cs typeface="Arial" panose="020B0604020202020204" pitchFamily="34" charset="0"/>
              </a:rPr>
              <a:t>OBRIGADA pela atenção!</a:t>
            </a:r>
          </a:p>
          <a:p>
            <a:pPr algn="ctr">
              <a:lnSpc>
                <a:spcPct val="150000"/>
              </a:lnSpc>
              <a:spcAft>
                <a:spcPts val="1200"/>
              </a:spcAft>
            </a:pPr>
            <a:r>
              <a:rPr lang="pt-BR" sz="3600" b="1" dirty="0" smtClean="0">
                <a:ln/>
                <a:solidFill>
                  <a:schemeClr val="accent3"/>
                </a:solidFill>
                <a:latin typeface="Arial" panose="020B0604020202020204" pitchFamily="34" charset="0"/>
                <a:cs typeface="Arial" panose="020B0604020202020204" pitchFamily="34" charset="0"/>
              </a:rPr>
              <a:t> Ótimo Planejamento para BH.</a:t>
            </a:r>
            <a:endParaRPr lang="pt-BR" sz="3600" b="1" dirty="0">
              <a:ln/>
              <a:solidFill>
                <a:schemeClr val="accent3"/>
              </a:solidFill>
              <a:latin typeface="Arial" panose="020B0604020202020204" pitchFamily="34" charset="0"/>
              <a:cs typeface="Arial" panose="020B0604020202020204" pitchFamily="34" charset="0"/>
            </a:endParaRPr>
          </a:p>
        </p:txBody>
      </p:sp>
      <p:sp>
        <p:nvSpPr>
          <p:cNvPr id="3" name="CaixaDeTexto 2"/>
          <p:cNvSpPr txBox="1"/>
          <p:nvPr/>
        </p:nvSpPr>
        <p:spPr>
          <a:xfrm>
            <a:off x="5436096" y="4725144"/>
            <a:ext cx="3240360" cy="1015663"/>
          </a:xfrm>
          <a:prstGeom prst="rect">
            <a:avLst/>
          </a:prstGeom>
          <a:noFill/>
          <a:ln>
            <a:solidFill>
              <a:srgbClr val="329A66"/>
            </a:solidFill>
          </a:ln>
          <a:effectLst>
            <a:outerShdw blurRad="50800" dist="38100" dir="18900000" algn="bl" rotWithShape="0">
              <a:prstClr val="black">
                <a:alpha val="40000"/>
              </a:prstClr>
            </a:outerShdw>
          </a:effectLst>
        </p:spPr>
        <p:txBody>
          <a:bodyPr wrap="square" rtlCol="0">
            <a:spAutoFit/>
          </a:bodyPr>
          <a:lstStyle/>
          <a:p>
            <a:pPr algn="just"/>
            <a:r>
              <a:rPr lang="pt-BR" sz="2000" dirty="0" err="1" smtClean="0">
                <a:solidFill>
                  <a:srgbClr val="329A66"/>
                </a:solidFill>
              </a:rPr>
              <a:t>Leice</a:t>
            </a:r>
            <a:r>
              <a:rPr lang="pt-BR" sz="2000" dirty="0" smtClean="0">
                <a:solidFill>
                  <a:srgbClr val="329A66"/>
                </a:solidFill>
              </a:rPr>
              <a:t> Maria Garcia</a:t>
            </a:r>
          </a:p>
          <a:p>
            <a:pPr algn="just"/>
            <a:r>
              <a:rPr lang="pt-BR" sz="2000" dirty="0" smtClean="0">
                <a:solidFill>
                  <a:srgbClr val="329A66"/>
                </a:solidFill>
                <a:hlinkClick r:id="rId2"/>
              </a:rPr>
              <a:t>leice.garcia@cgu.gov.br</a:t>
            </a:r>
            <a:endParaRPr lang="pt-BR" sz="2000" dirty="0" smtClean="0">
              <a:solidFill>
                <a:srgbClr val="329A66"/>
              </a:solidFill>
            </a:endParaRPr>
          </a:p>
          <a:p>
            <a:pPr algn="just"/>
            <a:r>
              <a:rPr lang="pt-BR" sz="2000" dirty="0" smtClean="0">
                <a:solidFill>
                  <a:srgbClr val="329A66"/>
                </a:solidFill>
              </a:rPr>
              <a:t>Telefone: (31)32397308</a:t>
            </a:r>
            <a:endParaRPr lang="pt-BR" sz="2000" dirty="0">
              <a:solidFill>
                <a:srgbClr val="329A66"/>
              </a:solidFill>
            </a:endParaRPr>
          </a:p>
        </p:txBody>
      </p:sp>
      <p:sp>
        <p:nvSpPr>
          <p:cNvPr id="4" name="TextBox 3"/>
          <p:cNvSpPr txBox="1"/>
          <p:nvPr/>
        </p:nvSpPr>
        <p:spPr>
          <a:xfrm>
            <a:off x="755576" y="260648"/>
            <a:ext cx="6480720" cy="523220"/>
          </a:xfrm>
          <a:prstGeom prst="rect">
            <a:avLst/>
          </a:prstGeom>
          <a:noFill/>
        </p:spPr>
        <p:txBody>
          <a:bodyPr wrap="square" rtlCol="0">
            <a:spAutoFit/>
          </a:bodyPr>
          <a:lstStyle/>
          <a:p>
            <a:r>
              <a:rPr lang="en-US" sz="2800" dirty="0" err="1" smtClean="0">
                <a:latin typeface="+mj-lt"/>
              </a:rPr>
              <a:t>Processo</a:t>
            </a:r>
            <a:r>
              <a:rPr lang="en-US" sz="2800" dirty="0" smtClean="0">
                <a:latin typeface="+mj-lt"/>
              </a:rPr>
              <a:t> </a:t>
            </a:r>
            <a:r>
              <a:rPr lang="en-US" sz="2800" dirty="0" err="1" smtClean="0">
                <a:latin typeface="+mj-lt"/>
              </a:rPr>
              <a:t>Orçamentário</a:t>
            </a:r>
            <a:r>
              <a:rPr lang="en-US" sz="2800" dirty="0" smtClean="0">
                <a:latin typeface="+mj-lt"/>
              </a:rPr>
              <a:t> e LDO</a:t>
            </a:r>
            <a:endParaRPr lang="en-US"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lvl="0" algn="ctr"/>
            <a:r>
              <a:rPr lang="pt-BR" sz="2800" dirty="0" smtClean="0"/>
              <a:t>Lei de Responsabilidade Fiscal - </a:t>
            </a:r>
            <a:r>
              <a:rPr lang="pt-BR" sz="2800" dirty="0" smtClean="0">
                <a:solidFill>
                  <a:srgbClr val="000000"/>
                </a:solidFill>
              </a:rPr>
              <a:t>LC </a:t>
            </a:r>
            <a:r>
              <a:rPr lang="pt-BR" sz="2800" dirty="0">
                <a:solidFill>
                  <a:srgbClr val="000000"/>
                </a:solidFill>
              </a:rPr>
              <a:t>101/2000 </a:t>
            </a:r>
            <a:endParaRPr lang="pt-BR" sz="2800" dirty="0">
              <a:solidFill>
                <a:prstClr val="black"/>
              </a:solidFill>
            </a:endParaRPr>
          </a:p>
          <a:p>
            <a:pPr algn="ctr">
              <a:lnSpc>
                <a:spcPct val="100000"/>
              </a:lnSpc>
            </a:pPr>
            <a:endParaRPr sz="2800" dirty="0"/>
          </a:p>
        </p:txBody>
      </p:sp>
      <p:sp>
        <p:nvSpPr>
          <p:cNvPr id="278" name="CustomShape 2"/>
          <p:cNvSpPr/>
          <p:nvPr/>
        </p:nvSpPr>
        <p:spPr>
          <a:xfrm>
            <a:off x="347960" y="892880"/>
            <a:ext cx="8568952" cy="5200416"/>
          </a:xfrm>
          <a:prstGeom prst="rect">
            <a:avLst/>
          </a:prstGeom>
          <a:noFill/>
          <a:ln>
            <a:solidFill>
              <a:srgbClr val="339966"/>
            </a:solidFill>
          </a:ln>
        </p:spPr>
        <p:txBody>
          <a:bodyPr lIns="90000" tIns="45000" rIns="90000" bIns="45000"/>
          <a:lstStyle/>
          <a:p>
            <a:pPr algn="ctr">
              <a:lnSpc>
                <a:spcPct val="100000"/>
              </a:lnSpc>
            </a:pPr>
            <a:endParaRPr dirty="0"/>
          </a:p>
          <a:p>
            <a:pPr algn="just">
              <a:lnSpc>
                <a:spcPct val="100000"/>
              </a:lnSpc>
            </a:pPr>
            <a:r>
              <a:rPr lang="pt-BR" sz="2400" dirty="0">
                <a:solidFill>
                  <a:srgbClr val="000000"/>
                </a:solidFill>
              </a:rPr>
              <a:t>Art. </a:t>
            </a:r>
            <a:r>
              <a:rPr lang="pt-BR" sz="2400" dirty="0" smtClean="0">
                <a:solidFill>
                  <a:srgbClr val="000000"/>
                </a:solidFill>
              </a:rPr>
              <a:t>48</a:t>
            </a:r>
            <a:r>
              <a:rPr lang="pt-BR" sz="2400" dirty="0">
                <a:solidFill>
                  <a:srgbClr val="000000"/>
                </a:solidFill>
              </a:rPr>
              <a:t> </a:t>
            </a:r>
            <a:r>
              <a:rPr lang="pt-BR" sz="2400" dirty="0" smtClean="0">
                <a:solidFill>
                  <a:srgbClr val="000000"/>
                </a:solidFill>
              </a:rPr>
              <a:t>-  </a:t>
            </a:r>
            <a:r>
              <a:rPr lang="pt-BR" sz="2400" dirty="0">
                <a:solidFill>
                  <a:srgbClr val="000000"/>
                </a:solidFill>
              </a:rPr>
              <a:t>I</a:t>
            </a:r>
            <a:r>
              <a:rPr lang="pt-BR" sz="2400" dirty="0" smtClean="0">
                <a:solidFill>
                  <a:srgbClr val="000000"/>
                </a:solidFill>
              </a:rPr>
              <a:t>nstrumentos </a:t>
            </a:r>
            <a:r>
              <a:rPr lang="pt-BR" sz="2400" dirty="0">
                <a:solidFill>
                  <a:srgbClr val="000000"/>
                </a:solidFill>
              </a:rPr>
              <a:t>de transparência da gestão </a:t>
            </a:r>
            <a:r>
              <a:rPr lang="pt-BR" sz="2400" dirty="0" smtClean="0">
                <a:solidFill>
                  <a:srgbClr val="000000"/>
                </a:solidFill>
              </a:rPr>
              <a:t>fisca</a:t>
            </a:r>
            <a:r>
              <a:rPr lang="pt-BR" sz="2400" u="sng" dirty="0" smtClean="0">
                <a:solidFill>
                  <a:srgbClr val="000000"/>
                </a:solidFill>
              </a:rPr>
              <a:t>l</a:t>
            </a:r>
            <a:r>
              <a:rPr lang="pt-BR" sz="2400" dirty="0" smtClean="0">
                <a:solidFill>
                  <a:srgbClr val="000000"/>
                </a:solidFill>
              </a:rPr>
              <a:t>:</a:t>
            </a:r>
          </a:p>
          <a:p>
            <a:pPr algn="just">
              <a:lnSpc>
                <a:spcPct val="100000"/>
              </a:lnSpc>
            </a:pPr>
            <a:r>
              <a:rPr lang="pt-BR" sz="2400" dirty="0" smtClean="0">
                <a:solidFill>
                  <a:srgbClr val="000000"/>
                </a:solidFill>
              </a:rPr>
              <a:t>  </a:t>
            </a:r>
          </a:p>
          <a:p>
            <a:pPr marL="914400" lvl="1" indent="-457200" algn="just">
              <a:buFont typeface="+mj-lt"/>
              <a:buAutoNum type="alphaLcParenR"/>
            </a:pPr>
            <a:r>
              <a:rPr lang="pt-BR" sz="2400" dirty="0" smtClean="0">
                <a:solidFill>
                  <a:srgbClr val="000000"/>
                </a:solidFill>
              </a:rPr>
              <a:t>PPA, LDO e LOA;</a:t>
            </a:r>
          </a:p>
          <a:p>
            <a:pPr marL="914400" lvl="1" indent="-457200" algn="just">
              <a:buFont typeface="+mj-lt"/>
              <a:buAutoNum type="alphaLcParenR"/>
            </a:pPr>
            <a:r>
              <a:rPr lang="pt-BR" sz="2400" dirty="0">
                <a:solidFill>
                  <a:srgbClr val="000000"/>
                </a:solidFill>
              </a:rPr>
              <a:t>P</a:t>
            </a:r>
            <a:r>
              <a:rPr lang="pt-BR" sz="2400" dirty="0" smtClean="0">
                <a:solidFill>
                  <a:srgbClr val="000000"/>
                </a:solidFill>
              </a:rPr>
              <a:t>restações </a:t>
            </a:r>
            <a:r>
              <a:rPr lang="pt-BR" sz="2400" dirty="0">
                <a:solidFill>
                  <a:srgbClr val="000000"/>
                </a:solidFill>
              </a:rPr>
              <a:t>de contas e o respectivo parecer prévio; </a:t>
            </a:r>
            <a:endParaRPr lang="pt-BR" sz="2400" dirty="0" smtClean="0">
              <a:solidFill>
                <a:srgbClr val="000000"/>
              </a:solidFill>
            </a:endParaRPr>
          </a:p>
          <a:p>
            <a:pPr marL="914400" lvl="1" indent="-457200" algn="just">
              <a:buFont typeface="+mj-lt"/>
              <a:buAutoNum type="alphaLcParenR"/>
            </a:pPr>
            <a:r>
              <a:rPr lang="pt-BR" sz="2400" dirty="0">
                <a:solidFill>
                  <a:srgbClr val="000000"/>
                </a:solidFill>
              </a:rPr>
              <a:t>R</a:t>
            </a:r>
            <a:r>
              <a:rPr lang="pt-BR" sz="2400" dirty="0" smtClean="0">
                <a:solidFill>
                  <a:srgbClr val="000000"/>
                </a:solidFill>
              </a:rPr>
              <a:t>elatório </a:t>
            </a:r>
            <a:r>
              <a:rPr lang="pt-BR" sz="2400" dirty="0">
                <a:solidFill>
                  <a:srgbClr val="000000"/>
                </a:solidFill>
              </a:rPr>
              <a:t>Resumido da Execução Orçamentária e o Relatório de Gestão Fiscal; </a:t>
            </a:r>
            <a:r>
              <a:rPr lang="pt-BR" sz="2400" dirty="0" smtClean="0">
                <a:solidFill>
                  <a:srgbClr val="000000"/>
                </a:solidFill>
              </a:rPr>
              <a:t>e </a:t>
            </a:r>
          </a:p>
          <a:p>
            <a:pPr marL="914400" lvl="1" indent="-457200" algn="just">
              <a:buFont typeface="+mj-lt"/>
              <a:buAutoNum type="alphaLcParenR"/>
            </a:pPr>
            <a:r>
              <a:rPr lang="pt-BR" sz="2400" dirty="0">
                <a:solidFill>
                  <a:srgbClr val="000000"/>
                </a:solidFill>
              </a:rPr>
              <a:t>V</a:t>
            </a:r>
            <a:r>
              <a:rPr lang="pt-BR" sz="2400" dirty="0" smtClean="0">
                <a:solidFill>
                  <a:srgbClr val="000000"/>
                </a:solidFill>
              </a:rPr>
              <a:t>ersões </a:t>
            </a:r>
            <a:r>
              <a:rPr lang="pt-BR" sz="2400" dirty="0">
                <a:solidFill>
                  <a:srgbClr val="000000"/>
                </a:solidFill>
              </a:rPr>
              <a:t>simplificadas desses documentos</a:t>
            </a:r>
            <a:r>
              <a:rPr lang="pt-BR" sz="2400" dirty="0" smtClean="0">
                <a:solidFill>
                  <a:srgbClr val="000000"/>
                </a:solidFill>
              </a:rPr>
              <a:t>.</a:t>
            </a:r>
            <a:endParaRPr lang="pt-BR" sz="2400" dirty="0"/>
          </a:p>
          <a:p>
            <a:pPr lvl="1" algn="just"/>
            <a:endParaRPr lang="pt-BR" sz="2400" dirty="0">
              <a:solidFill>
                <a:srgbClr val="000000"/>
              </a:solidFill>
            </a:endParaRPr>
          </a:p>
          <a:p>
            <a:pPr lvl="1" algn="just"/>
            <a:r>
              <a:rPr lang="pt-BR" sz="2400" dirty="0" smtClean="0">
                <a:solidFill>
                  <a:srgbClr val="000000"/>
                </a:solidFill>
              </a:rPr>
              <a:t>Previsão de </a:t>
            </a:r>
            <a:r>
              <a:rPr lang="pt-BR" sz="2400" b="1" dirty="0" smtClean="0">
                <a:solidFill>
                  <a:srgbClr val="000000"/>
                </a:solidFill>
              </a:rPr>
              <a:t>participação </a:t>
            </a:r>
            <a:r>
              <a:rPr lang="pt-BR" sz="2400" b="1" dirty="0">
                <a:solidFill>
                  <a:srgbClr val="000000"/>
                </a:solidFill>
              </a:rPr>
              <a:t>popular </a:t>
            </a:r>
            <a:r>
              <a:rPr lang="pt-BR" sz="2400" dirty="0">
                <a:solidFill>
                  <a:srgbClr val="000000"/>
                </a:solidFill>
              </a:rPr>
              <a:t>e realização de </a:t>
            </a:r>
            <a:r>
              <a:rPr lang="pt-BR" sz="2400" b="1" dirty="0">
                <a:solidFill>
                  <a:srgbClr val="000000"/>
                </a:solidFill>
              </a:rPr>
              <a:t>audiências públicas</a:t>
            </a:r>
            <a:r>
              <a:rPr lang="pt-BR" sz="2400" dirty="0">
                <a:solidFill>
                  <a:srgbClr val="000000"/>
                </a:solidFill>
              </a:rPr>
              <a:t>, durante os processos </a:t>
            </a:r>
            <a:r>
              <a:rPr lang="pt-BR" sz="2400" dirty="0" smtClean="0">
                <a:solidFill>
                  <a:srgbClr val="000000"/>
                </a:solidFill>
              </a:rPr>
              <a:t>de </a:t>
            </a:r>
            <a:r>
              <a:rPr lang="pt-BR" sz="2400" b="1" dirty="0" smtClean="0">
                <a:solidFill>
                  <a:srgbClr val="000000"/>
                </a:solidFill>
              </a:rPr>
              <a:t>elaboração </a:t>
            </a:r>
            <a:r>
              <a:rPr lang="pt-BR" sz="2400" dirty="0" smtClean="0">
                <a:solidFill>
                  <a:srgbClr val="000000"/>
                </a:solidFill>
              </a:rPr>
              <a:t>e de </a:t>
            </a:r>
            <a:r>
              <a:rPr lang="pt-BR" sz="2400" b="1" dirty="0" smtClean="0">
                <a:solidFill>
                  <a:srgbClr val="000000"/>
                </a:solidFill>
              </a:rPr>
              <a:t>discussão </a:t>
            </a:r>
            <a:r>
              <a:rPr lang="pt-BR" sz="2400" dirty="0" smtClean="0">
                <a:solidFill>
                  <a:srgbClr val="000000"/>
                </a:solidFill>
              </a:rPr>
              <a:t>do PPA, da LDO e da LOA (Parágrafo único do art. 48).</a:t>
            </a:r>
            <a:endParaRPr sz="2400" dirty="0"/>
          </a:p>
        </p:txBody>
      </p:sp>
    </p:spTree>
    <p:extLst>
      <p:ext uri="{BB962C8B-B14F-4D97-AF65-F5344CB8AC3E}">
        <p14:creationId xmlns:p14="http://schemas.microsoft.com/office/powerpoint/2010/main" val="3952154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ctr">
              <a:lnSpc>
                <a:spcPct val="100000"/>
              </a:lnSpc>
            </a:pPr>
            <a:r>
              <a:rPr lang="pt-BR" sz="2800" dirty="0" smtClean="0">
                <a:solidFill>
                  <a:srgbClr val="000000"/>
                </a:solidFill>
                <a:latin typeface="Arial" panose="020B0604020202020204" pitchFamily="34" charset="0"/>
                <a:cs typeface="Arial" panose="020B0604020202020204" pitchFamily="34" charset="0"/>
              </a:rPr>
              <a:t>LDO - Constituição Federal</a:t>
            </a:r>
            <a:endParaRPr sz="2800" dirty="0">
              <a:latin typeface="Arial" panose="020B0604020202020204" pitchFamily="34" charset="0"/>
              <a:cs typeface="Arial" panose="020B0604020202020204" pitchFamily="34" charset="0"/>
            </a:endParaRPr>
          </a:p>
        </p:txBody>
      </p:sp>
      <p:sp>
        <p:nvSpPr>
          <p:cNvPr id="278" name="CustomShape 2"/>
          <p:cNvSpPr/>
          <p:nvPr/>
        </p:nvSpPr>
        <p:spPr>
          <a:xfrm>
            <a:off x="251520" y="1052640"/>
            <a:ext cx="8640840" cy="4824632"/>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611560" y="1070832"/>
            <a:ext cx="8136904" cy="923330"/>
          </a:xfrm>
          <a:prstGeom prst="rect">
            <a:avLst/>
          </a:prstGeom>
        </p:spPr>
        <p:txBody>
          <a:bodyPr wrap="square">
            <a:spAutoFit/>
          </a:bodyPr>
          <a:lstStyle/>
          <a:p>
            <a:endParaRPr lang="pt-BR" dirty="0" smtClean="0"/>
          </a:p>
          <a:p>
            <a:endParaRPr lang="pt-BR" dirty="0" smtClean="0"/>
          </a:p>
          <a:p>
            <a:endParaRPr lang="pt-BR" dirty="0"/>
          </a:p>
        </p:txBody>
      </p:sp>
      <p:sp>
        <p:nvSpPr>
          <p:cNvPr id="3" name="Retângulo 2"/>
          <p:cNvSpPr/>
          <p:nvPr/>
        </p:nvSpPr>
        <p:spPr>
          <a:xfrm>
            <a:off x="683568" y="1094460"/>
            <a:ext cx="7704856" cy="4278094"/>
          </a:xfrm>
          <a:prstGeom prst="rect">
            <a:avLst/>
          </a:prstGeom>
        </p:spPr>
        <p:txBody>
          <a:bodyPr wrap="square">
            <a:spAutoFit/>
          </a:bodyPr>
          <a:lstStyle/>
          <a:p>
            <a:endParaRPr lang="pt-BR" dirty="0"/>
          </a:p>
          <a:p>
            <a:r>
              <a:rPr lang="pt-BR" sz="2400" u="sng" dirty="0" smtClean="0"/>
              <a:t>Regulação obrigatória:</a:t>
            </a:r>
          </a:p>
          <a:p>
            <a:endParaRPr lang="pt-BR" sz="2400" u="sng" dirty="0"/>
          </a:p>
          <a:p>
            <a:pPr marL="285750" indent="-285750">
              <a:spcBef>
                <a:spcPts val="600"/>
              </a:spcBef>
              <a:buFont typeface="Wingdings" panose="05000000000000000000" pitchFamily="2" charset="2"/>
              <a:buChar char="ü"/>
            </a:pPr>
            <a:r>
              <a:rPr lang="pt-BR" sz="2400" dirty="0"/>
              <a:t>M</a:t>
            </a:r>
            <a:r>
              <a:rPr lang="pt-BR" sz="2400" dirty="0" smtClean="0"/>
              <a:t>etas </a:t>
            </a:r>
            <a:r>
              <a:rPr lang="pt-BR" sz="2400" dirty="0"/>
              <a:t>e </a:t>
            </a:r>
            <a:r>
              <a:rPr lang="pt-BR" sz="2400" dirty="0" smtClean="0"/>
              <a:t>prioridades</a:t>
            </a:r>
            <a:r>
              <a:rPr lang="pt-BR" sz="2400" dirty="0"/>
              <a:t> </a:t>
            </a:r>
            <a:r>
              <a:rPr lang="pt-BR" sz="2400" dirty="0" smtClean="0"/>
              <a:t>para a ação do Poder Executivo; </a:t>
            </a:r>
            <a:endParaRPr lang="pt-BR" sz="2400" dirty="0"/>
          </a:p>
          <a:p>
            <a:pPr marL="285750" indent="-285750">
              <a:spcBef>
                <a:spcPts val="600"/>
              </a:spcBef>
              <a:buFont typeface="Wingdings" panose="05000000000000000000" pitchFamily="2" charset="2"/>
              <a:buChar char="ü"/>
            </a:pPr>
            <a:r>
              <a:rPr lang="pt-BR" sz="2400" dirty="0"/>
              <a:t>C</a:t>
            </a:r>
            <a:r>
              <a:rPr lang="pt-BR" sz="2400" dirty="0" smtClean="0"/>
              <a:t>ritérios </a:t>
            </a:r>
            <a:r>
              <a:rPr lang="pt-BR" sz="2400" dirty="0"/>
              <a:t>para elaboração da lei orçamentária anual, </a:t>
            </a:r>
            <a:r>
              <a:rPr lang="pt-BR" sz="2400" dirty="0" smtClean="0"/>
              <a:t>definindo proporcionalidades e critérios para a aplicação dos recursos;</a:t>
            </a:r>
          </a:p>
          <a:p>
            <a:pPr marL="285750" indent="-285750">
              <a:spcBef>
                <a:spcPts val="600"/>
              </a:spcBef>
              <a:buFont typeface="Wingdings" panose="05000000000000000000" pitchFamily="2" charset="2"/>
              <a:buChar char="ü"/>
            </a:pPr>
            <a:r>
              <a:rPr lang="pt-BR" sz="2400" dirty="0" smtClean="0"/>
              <a:t>Possíveis alterações a serem aplicadas </a:t>
            </a:r>
            <a:r>
              <a:rPr lang="pt-BR" sz="2400" dirty="0"/>
              <a:t>na política de tributos; </a:t>
            </a:r>
            <a:r>
              <a:rPr lang="pt-BR" sz="2400" dirty="0" smtClean="0"/>
              <a:t>e</a:t>
            </a:r>
            <a:endParaRPr lang="pt-BR" sz="2400" dirty="0"/>
          </a:p>
          <a:p>
            <a:pPr marL="285750" indent="-285750">
              <a:spcBef>
                <a:spcPts val="600"/>
              </a:spcBef>
              <a:buFont typeface="Wingdings" panose="05000000000000000000" pitchFamily="2" charset="2"/>
              <a:buChar char="ü"/>
            </a:pPr>
            <a:r>
              <a:rPr lang="pt-BR" sz="2400" dirty="0"/>
              <a:t>C</a:t>
            </a:r>
            <a:r>
              <a:rPr lang="pt-BR" sz="2400" dirty="0" smtClean="0"/>
              <a:t>ritérios para alterações da política </a:t>
            </a:r>
            <a:r>
              <a:rPr lang="pt-BR" sz="2400" dirty="0"/>
              <a:t>de </a:t>
            </a:r>
            <a:r>
              <a:rPr lang="pt-BR" sz="2400" dirty="0" smtClean="0"/>
              <a:t>Pessoal. </a:t>
            </a:r>
          </a:p>
          <a:p>
            <a:pPr marL="285750" indent="-285750">
              <a:buFontTx/>
              <a:buChar char="-"/>
            </a:pPr>
            <a:endParaRPr lang="pt-BR" dirty="0"/>
          </a:p>
        </p:txBody>
      </p:sp>
    </p:spTree>
    <p:extLst>
      <p:ext uri="{BB962C8B-B14F-4D97-AF65-F5344CB8AC3E}">
        <p14:creationId xmlns:p14="http://schemas.microsoft.com/office/powerpoint/2010/main" val="1615262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467640" y="188640"/>
            <a:ext cx="8424720" cy="503640"/>
          </a:xfrm>
          <a:prstGeom prst="rect">
            <a:avLst/>
          </a:prstGeom>
        </p:spPr>
        <p:txBody>
          <a:bodyPr lIns="90000" tIns="45000" rIns="90000" bIns="45000"/>
          <a:lstStyle/>
          <a:p>
            <a:pPr algn="just">
              <a:lnSpc>
                <a:spcPct val="100000"/>
              </a:lnSpc>
            </a:pPr>
            <a:endParaRPr dirty="0"/>
          </a:p>
        </p:txBody>
      </p:sp>
      <p:sp>
        <p:nvSpPr>
          <p:cNvPr id="278" name="CustomShape 2"/>
          <p:cNvSpPr/>
          <p:nvPr/>
        </p:nvSpPr>
        <p:spPr>
          <a:xfrm>
            <a:off x="251520" y="1052640"/>
            <a:ext cx="8568952" cy="4824632"/>
          </a:xfrm>
          <a:prstGeom prst="rect">
            <a:avLst/>
          </a:prstGeom>
          <a:noFill/>
          <a:ln>
            <a:solidFill>
              <a:srgbClr val="339966"/>
            </a:solidFill>
          </a:ln>
        </p:spPr>
        <p:txBody>
          <a:bodyPr lIns="90000" tIns="45000" rIns="90000" bIns="45000"/>
          <a:lstStyle/>
          <a:p>
            <a:pPr algn="just">
              <a:lnSpc>
                <a:spcPct val="100000"/>
              </a:lnSpc>
            </a:pPr>
            <a:endParaRPr dirty="0"/>
          </a:p>
        </p:txBody>
      </p:sp>
      <p:sp>
        <p:nvSpPr>
          <p:cNvPr id="2" name="Retângulo 1"/>
          <p:cNvSpPr/>
          <p:nvPr/>
        </p:nvSpPr>
        <p:spPr>
          <a:xfrm>
            <a:off x="611560" y="1070832"/>
            <a:ext cx="8136904" cy="923330"/>
          </a:xfrm>
          <a:prstGeom prst="rect">
            <a:avLst/>
          </a:prstGeom>
        </p:spPr>
        <p:txBody>
          <a:bodyPr wrap="square">
            <a:spAutoFit/>
          </a:bodyPr>
          <a:lstStyle/>
          <a:p>
            <a:endParaRPr lang="pt-BR" dirty="0" smtClean="0"/>
          </a:p>
          <a:p>
            <a:endParaRPr lang="pt-BR" dirty="0" smtClean="0"/>
          </a:p>
          <a:p>
            <a:endParaRPr lang="pt-BR" dirty="0"/>
          </a:p>
        </p:txBody>
      </p:sp>
      <p:sp>
        <p:nvSpPr>
          <p:cNvPr id="3" name="Retângulo 2"/>
          <p:cNvSpPr/>
          <p:nvPr/>
        </p:nvSpPr>
        <p:spPr>
          <a:xfrm>
            <a:off x="539552" y="1268760"/>
            <a:ext cx="8064896" cy="5339923"/>
          </a:xfrm>
          <a:prstGeom prst="rect">
            <a:avLst/>
          </a:prstGeom>
        </p:spPr>
        <p:txBody>
          <a:bodyPr wrap="square">
            <a:spAutoFit/>
          </a:bodyPr>
          <a:lstStyle/>
          <a:p>
            <a:r>
              <a:rPr lang="pt-BR" sz="2400" u="sng" dirty="0"/>
              <a:t>Regulação obrigatória:</a:t>
            </a:r>
          </a:p>
          <a:p>
            <a:endParaRPr lang="pt-BR" sz="2400" dirty="0"/>
          </a:p>
          <a:p>
            <a:pPr marL="285750" indent="-285750">
              <a:spcBef>
                <a:spcPts val="600"/>
              </a:spcBef>
              <a:buFont typeface="Wingdings" panose="05000000000000000000" pitchFamily="2" charset="2"/>
              <a:buChar char="§"/>
            </a:pPr>
            <a:r>
              <a:rPr lang="pt-BR" sz="2400" dirty="0"/>
              <a:t>C</a:t>
            </a:r>
            <a:r>
              <a:rPr lang="pt-BR" sz="2400" dirty="0" smtClean="0"/>
              <a:t>ritérios </a:t>
            </a:r>
            <a:r>
              <a:rPr lang="pt-BR" sz="2400" dirty="0"/>
              <a:t>para </a:t>
            </a:r>
            <a:r>
              <a:rPr lang="pt-BR" sz="2400" dirty="0" smtClean="0"/>
              <a:t>contingenciamentos do orçamento; </a:t>
            </a:r>
            <a:endParaRPr lang="pt-BR" sz="2400" dirty="0"/>
          </a:p>
          <a:p>
            <a:pPr marL="285750" indent="-285750">
              <a:spcBef>
                <a:spcPts val="600"/>
              </a:spcBef>
              <a:buFont typeface="Wingdings" panose="05000000000000000000" pitchFamily="2" charset="2"/>
              <a:buChar char="§"/>
            </a:pPr>
            <a:r>
              <a:rPr lang="pt-BR" sz="2400" dirty="0"/>
              <a:t>C</a:t>
            </a:r>
            <a:r>
              <a:rPr lang="pt-BR" sz="2400" dirty="0" smtClean="0"/>
              <a:t>ontroles e regras operacionais; </a:t>
            </a:r>
            <a:endParaRPr lang="pt-BR" sz="2400" dirty="0"/>
          </a:p>
          <a:p>
            <a:pPr marL="285750" indent="-285750">
              <a:spcBef>
                <a:spcPts val="600"/>
              </a:spcBef>
              <a:buFont typeface="Wingdings" panose="05000000000000000000" pitchFamily="2" charset="2"/>
              <a:buChar char="§"/>
            </a:pPr>
            <a:r>
              <a:rPr lang="pt-BR" sz="2400" dirty="0" smtClean="0"/>
              <a:t>Auxílio financeiro a </a:t>
            </a:r>
            <a:r>
              <a:rPr lang="pt-BR" sz="2400" dirty="0"/>
              <a:t>instituições </a:t>
            </a:r>
            <a:r>
              <a:rPr lang="pt-BR" sz="2400" dirty="0" smtClean="0"/>
              <a:t>privadas;</a:t>
            </a:r>
          </a:p>
          <a:p>
            <a:pPr marL="285750" indent="-285750">
              <a:spcBef>
                <a:spcPts val="600"/>
              </a:spcBef>
              <a:buFont typeface="Wingdings" panose="05000000000000000000" pitchFamily="2" charset="2"/>
              <a:buChar char="§"/>
            </a:pPr>
            <a:r>
              <a:rPr lang="pt-BR" sz="2400" dirty="0"/>
              <a:t>C</a:t>
            </a:r>
            <a:r>
              <a:rPr lang="pt-BR" sz="2400" dirty="0" smtClean="0"/>
              <a:t>ondições </a:t>
            </a:r>
            <a:r>
              <a:rPr lang="pt-BR" sz="2400" dirty="0"/>
              <a:t>para </a:t>
            </a:r>
            <a:r>
              <a:rPr lang="pt-BR" sz="2400" dirty="0" smtClean="0"/>
              <a:t>auxilio ao </a:t>
            </a:r>
            <a:r>
              <a:rPr lang="pt-BR" sz="2400" dirty="0"/>
              <a:t>custeio de despesas </a:t>
            </a:r>
            <a:r>
              <a:rPr lang="pt-BR" sz="2400" dirty="0" smtClean="0"/>
              <a:t>do </a:t>
            </a:r>
            <a:r>
              <a:rPr lang="pt-BR" sz="2400" dirty="0"/>
              <a:t>Estado e da </a:t>
            </a:r>
            <a:r>
              <a:rPr lang="pt-BR" sz="2400" dirty="0" smtClean="0"/>
              <a:t>União;</a:t>
            </a:r>
          </a:p>
          <a:p>
            <a:pPr marL="285750" indent="-285750">
              <a:spcBef>
                <a:spcPts val="600"/>
              </a:spcBef>
              <a:buFont typeface="Wingdings" panose="05000000000000000000" pitchFamily="2" charset="2"/>
              <a:buChar char="§"/>
            </a:pPr>
            <a:r>
              <a:rPr lang="pt-BR" sz="2400" dirty="0"/>
              <a:t>C</a:t>
            </a:r>
            <a:r>
              <a:rPr lang="pt-BR" sz="2400" dirty="0" smtClean="0"/>
              <a:t>ritérios </a:t>
            </a:r>
            <a:r>
              <a:rPr lang="pt-BR" sz="2400" dirty="0"/>
              <a:t>para início de novos </a:t>
            </a:r>
            <a:r>
              <a:rPr lang="pt-BR" sz="2400" dirty="0" smtClean="0"/>
              <a:t>projetos; </a:t>
            </a:r>
            <a:endParaRPr lang="pt-BR" sz="2400" dirty="0"/>
          </a:p>
          <a:p>
            <a:pPr marL="285750" indent="-285750">
              <a:spcBef>
                <a:spcPts val="600"/>
              </a:spcBef>
              <a:buFont typeface="Wingdings" panose="05000000000000000000" pitchFamily="2" charset="2"/>
              <a:buChar char="§"/>
            </a:pPr>
            <a:r>
              <a:rPr lang="pt-BR" sz="2400" dirty="0"/>
              <a:t>C</a:t>
            </a:r>
            <a:r>
              <a:rPr lang="pt-BR" sz="2400" dirty="0" smtClean="0"/>
              <a:t>ritérios </a:t>
            </a:r>
            <a:r>
              <a:rPr lang="pt-BR" sz="2400" dirty="0"/>
              <a:t>de programação financeira </a:t>
            </a:r>
            <a:r>
              <a:rPr lang="pt-BR" sz="2400" dirty="0" smtClean="0"/>
              <a:t>mensal; e</a:t>
            </a:r>
            <a:endParaRPr lang="pt-BR" sz="2400" dirty="0"/>
          </a:p>
          <a:p>
            <a:pPr marL="285750" indent="-285750">
              <a:spcBef>
                <a:spcPts val="600"/>
              </a:spcBef>
              <a:buFont typeface="Wingdings" panose="05000000000000000000" pitchFamily="2" charset="2"/>
              <a:buChar char="§"/>
            </a:pPr>
            <a:r>
              <a:rPr lang="pt-BR" sz="2400" dirty="0"/>
              <a:t>P</a:t>
            </a:r>
            <a:r>
              <a:rPr lang="pt-BR" sz="2400" dirty="0" smtClean="0"/>
              <a:t>ercentual </a:t>
            </a:r>
            <a:r>
              <a:rPr lang="pt-BR" sz="2400" dirty="0"/>
              <a:t>da receita corrente líquida a ser retido na peça orçamentária, como Reserva de </a:t>
            </a:r>
            <a:r>
              <a:rPr lang="pt-BR" sz="2400" dirty="0" smtClean="0"/>
              <a:t>Contingência. </a:t>
            </a:r>
            <a:endParaRPr lang="pt-BR" sz="2400" dirty="0"/>
          </a:p>
          <a:p>
            <a:endParaRPr lang="pt-BR" sz="2400" dirty="0"/>
          </a:p>
          <a:p>
            <a:pPr marL="285750" indent="-285750">
              <a:buFontTx/>
              <a:buChar char="-"/>
            </a:pPr>
            <a:endParaRPr lang="pt-BR" dirty="0"/>
          </a:p>
        </p:txBody>
      </p:sp>
      <p:sp>
        <p:nvSpPr>
          <p:cNvPr id="7" name="TextShape 1"/>
          <p:cNvSpPr txBox="1"/>
          <p:nvPr/>
        </p:nvSpPr>
        <p:spPr>
          <a:xfrm>
            <a:off x="620040" y="341040"/>
            <a:ext cx="8424720" cy="503640"/>
          </a:xfrm>
          <a:prstGeom prst="rect">
            <a:avLst/>
          </a:prstGeom>
        </p:spPr>
        <p:txBody>
          <a:bodyPr lIns="90000" tIns="45000" rIns="90000" bIns="45000"/>
          <a:lstStyle/>
          <a:p>
            <a:pPr lvl="0" algn="ctr"/>
            <a:r>
              <a:rPr lang="pt-BR" sz="2800" dirty="0" smtClean="0"/>
              <a:t>LDO - Lei de Responsabilidade Fiscal</a:t>
            </a:r>
            <a:endParaRPr lang="pt-BR" sz="2800" dirty="0">
              <a:solidFill>
                <a:prstClr val="black"/>
              </a:solidFill>
            </a:endParaRPr>
          </a:p>
          <a:p>
            <a:pPr algn="ctr">
              <a:lnSpc>
                <a:spcPct val="100000"/>
              </a:lnSpc>
            </a:pPr>
            <a:endParaRPr sz="2800" dirty="0"/>
          </a:p>
        </p:txBody>
      </p:sp>
    </p:spTree>
    <p:extLst>
      <p:ext uri="{BB962C8B-B14F-4D97-AF65-F5344CB8AC3E}">
        <p14:creationId xmlns:p14="http://schemas.microsoft.com/office/powerpoint/2010/main" val="1762200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1999</TotalTime>
  <Words>3850</Words>
  <Application>Microsoft Macintosh PowerPoint</Application>
  <PresentationFormat>On-screen Show (4:3)</PresentationFormat>
  <Paragraphs>438</Paragraphs>
  <Slides>65</Slides>
  <Notes>1</Notes>
  <HiddenSlides>0</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Leice Maria Garcia</dc:creator>
  <cp:lastModifiedBy>Leice Maria Garcia</cp:lastModifiedBy>
  <cp:revision>119</cp:revision>
  <dcterms:modified xsi:type="dcterms:W3CDTF">2015-05-08T02:52:42Z</dcterms:modified>
</cp:coreProperties>
</file>