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92" r:id="rId4"/>
    <p:sldMasterId id="2147483704" r:id="rId5"/>
    <p:sldMasterId id="2147483716" r:id="rId6"/>
    <p:sldMasterId id="2147483728" r:id="rId7"/>
    <p:sldMasterId id="2147483740" r:id="rId8"/>
    <p:sldMasterId id="2147483764" r:id="rId9"/>
  </p:sldMasterIdLst>
  <p:sldIdLst>
    <p:sldId id="256" r:id="rId10"/>
    <p:sldId id="377" r:id="rId11"/>
    <p:sldId id="378" r:id="rId12"/>
    <p:sldId id="379" r:id="rId13"/>
    <p:sldId id="380" r:id="rId14"/>
    <p:sldId id="381" r:id="rId15"/>
    <p:sldId id="382" r:id="rId16"/>
    <p:sldId id="366" r:id="rId17"/>
    <p:sldId id="261" r:id="rId18"/>
    <p:sldId id="383" r:id="rId19"/>
    <p:sldId id="385" r:id="rId20"/>
    <p:sldId id="384" r:id="rId21"/>
    <p:sldId id="368" r:id="rId22"/>
    <p:sldId id="393" r:id="rId23"/>
    <p:sldId id="394" r:id="rId24"/>
    <p:sldId id="392" r:id="rId25"/>
    <p:sldId id="389" r:id="rId26"/>
    <p:sldId id="342" r:id="rId27"/>
    <p:sldId id="369" r:id="rId28"/>
    <p:sldId id="345" r:id="rId29"/>
    <p:sldId id="343" r:id="rId30"/>
    <p:sldId id="344" r:id="rId31"/>
    <p:sldId id="424" r:id="rId32"/>
    <p:sldId id="399" r:id="rId33"/>
    <p:sldId id="400" r:id="rId34"/>
    <p:sldId id="401" r:id="rId35"/>
    <p:sldId id="402" r:id="rId36"/>
    <p:sldId id="422" r:id="rId37"/>
    <p:sldId id="403" r:id="rId38"/>
    <p:sldId id="418" r:id="rId39"/>
    <p:sldId id="404" r:id="rId40"/>
    <p:sldId id="420" r:id="rId41"/>
    <p:sldId id="421" r:id="rId42"/>
    <p:sldId id="387" r:id="rId43"/>
    <p:sldId id="370" r:id="rId44"/>
    <p:sldId id="371" r:id="rId45"/>
    <p:sldId id="372" r:id="rId46"/>
    <p:sldId id="373" r:id="rId47"/>
    <p:sldId id="375" r:id="rId48"/>
    <p:sldId id="388" r:id="rId49"/>
    <p:sldId id="305" r:id="rId50"/>
    <p:sldId id="286" r:id="rId51"/>
    <p:sldId id="282" r:id="rId52"/>
    <p:sldId id="436" r:id="rId53"/>
    <p:sldId id="423" r:id="rId54"/>
    <p:sldId id="284" r:id="rId55"/>
    <p:sldId id="285" r:id="rId56"/>
    <p:sldId id="335" r:id="rId57"/>
    <p:sldId id="308" r:id="rId58"/>
    <p:sldId id="437" r:id="rId59"/>
    <p:sldId id="426" r:id="rId60"/>
    <p:sldId id="427" r:id="rId61"/>
    <p:sldId id="429" r:id="rId62"/>
    <p:sldId id="435" r:id="rId63"/>
    <p:sldId id="395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4" autoAdjust="0"/>
    <p:restoredTop sz="94660"/>
  </p:normalViewPr>
  <p:slideViewPr>
    <p:cSldViewPr>
      <p:cViewPr varScale="1">
        <p:scale>
          <a:sx n="71" d="100"/>
          <a:sy n="71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8A8BA-C1A7-4151-BCE0-1DD92358885B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E4B04C7-5D65-4D77-802C-5C600A02DA10}">
      <dgm:prSet phldrT="[Texto]" custT="1"/>
      <dgm:spPr>
        <a:solidFill>
          <a:srgbClr val="CCFFFF"/>
        </a:solidFill>
        <a:ln w="57150">
          <a:solidFill>
            <a:schemeClr val="tx1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dirty="0" smtClean="0">
            <a:solidFill>
              <a:schemeClr val="tx1"/>
            </a:solidFill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solidFill>
                <a:srgbClr val="C00000"/>
              </a:solidFill>
            </a:rPr>
            <a:t>15/5/2014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solidFill>
                <a:schemeClr val="tx1"/>
              </a:solidFill>
              <a:latin typeface="+mj-lt"/>
            </a:rPr>
            <a:t>Apresentação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solidFill>
                <a:schemeClr val="tx1"/>
              </a:solidFill>
              <a:latin typeface="+mj-lt"/>
            </a:rPr>
            <a:t>do Projeto</a:t>
          </a:r>
        </a:p>
        <a:p>
          <a:pPr defTabSz="222250">
            <a:lnSpc>
              <a:spcPct val="90000"/>
            </a:lnSpc>
            <a:spcAft>
              <a:spcPct val="35000"/>
            </a:spcAft>
          </a:pPr>
          <a:endParaRPr lang="pt-BR" sz="1800" dirty="0"/>
        </a:p>
      </dgm:t>
    </dgm:pt>
    <dgm:pt modelId="{02F17F60-3CFB-442C-88C1-746A1776C4BC}" type="parTrans" cxnId="{0A73939D-7C72-4F86-ADF6-EAC512E793F4}">
      <dgm:prSet/>
      <dgm:spPr/>
      <dgm:t>
        <a:bodyPr/>
        <a:lstStyle/>
        <a:p>
          <a:endParaRPr lang="pt-BR"/>
        </a:p>
      </dgm:t>
    </dgm:pt>
    <dgm:pt modelId="{E9642D85-F39E-445C-BC35-28E5CB1733EF}" type="sibTrans" cxnId="{0A73939D-7C72-4F86-ADF6-EAC512E793F4}">
      <dgm:prSet/>
      <dgm:spPr>
        <a:solidFill>
          <a:schemeClr val="tx1"/>
        </a:solidFill>
      </dgm:spPr>
      <dgm:t>
        <a:bodyPr/>
        <a:lstStyle/>
        <a:p>
          <a:endParaRPr lang="pt-BR" sz="1800"/>
        </a:p>
      </dgm:t>
    </dgm:pt>
    <dgm:pt modelId="{2EC5B27F-6812-4330-8253-5DE26468AF55}">
      <dgm:prSet phldrT="[Texto]" custT="1"/>
      <dgm:spPr>
        <a:solidFill>
          <a:srgbClr val="CCFFFF"/>
        </a:solidFill>
        <a:ln w="57150"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smtClean="0"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smtClean="0">
              <a:solidFill>
                <a:schemeClr val="tx1"/>
              </a:solidFill>
              <a:latin typeface="+mj-lt"/>
            </a:rPr>
            <a:t>Realização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smtClean="0">
              <a:solidFill>
                <a:schemeClr val="tx1"/>
              </a:solidFill>
              <a:latin typeface="+mj-lt"/>
            </a:rPr>
            <a:t>audiência pública (LRF)</a:t>
          </a:r>
        </a:p>
        <a:p>
          <a:pPr defTabSz="222250">
            <a:lnSpc>
              <a:spcPct val="90000"/>
            </a:lnSpc>
            <a:spcAft>
              <a:spcPct val="35000"/>
            </a:spcAft>
          </a:pPr>
          <a:endParaRPr lang="pt-BR" sz="1800" dirty="0"/>
        </a:p>
      </dgm:t>
    </dgm:pt>
    <dgm:pt modelId="{DC48D686-1884-4820-AF1C-C8D592D7D9EC}" type="parTrans" cxnId="{4A04B23B-A089-40A2-9CB8-1DB598E007AD}">
      <dgm:prSet/>
      <dgm:spPr/>
      <dgm:t>
        <a:bodyPr/>
        <a:lstStyle/>
        <a:p>
          <a:endParaRPr lang="pt-BR"/>
        </a:p>
      </dgm:t>
    </dgm:pt>
    <dgm:pt modelId="{0D6A6D1A-A4CE-4B4F-B52D-7019027D7E0F}" type="sibTrans" cxnId="{4A04B23B-A089-40A2-9CB8-1DB598E007AD}">
      <dgm:prSet/>
      <dgm:spPr>
        <a:solidFill>
          <a:schemeClr val="tx1"/>
        </a:solidFill>
        <a:ln w="57150">
          <a:solidFill>
            <a:schemeClr val="tx1"/>
          </a:solidFill>
        </a:ln>
      </dgm:spPr>
      <dgm:t>
        <a:bodyPr/>
        <a:lstStyle/>
        <a:p>
          <a:endParaRPr lang="pt-BR" sz="1800"/>
        </a:p>
      </dgm:t>
    </dgm:pt>
    <dgm:pt modelId="{0ACD83B0-C0A2-4EDB-B77C-E8F66D7DCFA0}">
      <dgm:prSet phldrT="[Texto]" custT="1"/>
      <dgm:spPr>
        <a:solidFill>
          <a:srgbClr val="CCFFFF"/>
        </a:solidFill>
        <a:ln w="57150"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>
              <a:solidFill>
                <a:schemeClr val="tx1"/>
              </a:solidFill>
              <a:latin typeface="+mj-lt"/>
            </a:rPr>
            <a:t>Apreciação Plenário: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dirty="0" smtClean="0">
              <a:solidFill>
                <a:schemeClr val="tx1"/>
              </a:solidFill>
              <a:latin typeface="+mj-lt"/>
            </a:rPr>
            <a:t>Sobrestamento</a:t>
          </a:r>
          <a:endParaRPr lang="pt-BR" sz="1400" dirty="0" smtClean="0">
            <a:solidFill>
              <a:schemeClr val="tx1"/>
            </a:solidFill>
            <a:latin typeface="+mj-lt"/>
          </a:endParaRPr>
        </a:p>
        <a:p>
          <a:pPr defTabSz="355600">
            <a:lnSpc>
              <a:spcPct val="90000"/>
            </a:lnSpc>
            <a:spcAft>
              <a:spcPct val="35000"/>
            </a:spcAft>
          </a:pPr>
          <a:endParaRPr lang="pt-BR" sz="1200" dirty="0"/>
        </a:p>
      </dgm:t>
    </dgm:pt>
    <dgm:pt modelId="{0E0413F1-028D-44BA-8536-0D52DAF389AF}" type="parTrans" cxnId="{DC2EB494-57C8-4096-951C-92D72F648CBA}">
      <dgm:prSet/>
      <dgm:spPr/>
      <dgm:t>
        <a:bodyPr/>
        <a:lstStyle/>
        <a:p>
          <a:endParaRPr lang="pt-BR"/>
        </a:p>
      </dgm:t>
    </dgm:pt>
    <dgm:pt modelId="{3571A367-442F-44D6-8574-1D4052982226}" type="sibTrans" cxnId="{DC2EB494-57C8-4096-951C-92D72F648CBA}">
      <dgm:prSet/>
      <dgm:spPr>
        <a:solidFill>
          <a:schemeClr val="tx1"/>
        </a:solidFill>
      </dgm:spPr>
      <dgm:t>
        <a:bodyPr/>
        <a:lstStyle/>
        <a:p>
          <a:endParaRPr lang="pt-BR" sz="1800"/>
        </a:p>
      </dgm:t>
    </dgm:pt>
    <dgm:pt modelId="{94348DBA-0F54-4446-A52F-BD1C2DDD4651}">
      <dgm:prSet phldrT="[Texto]" custT="1"/>
      <dgm:spPr>
        <a:solidFill>
          <a:srgbClr val="CCFFFF"/>
        </a:solidFill>
        <a:ln w="57150"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dirty="0" smtClean="0">
            <a:solidFill>
              <a:schemeClr val="tx1"/>
            </a:solidFill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solidFill>
                <a:srgbClr val="C00000"/>
              </a:solidFill>
            </a:rPr>
            <a:t>30/6/2014 </a:t>
          </a:r>
          <a:r>
            <a:rPr lang="pt-BR" sz="1800" b="1" dirty="0" smtClean="0">
              <a:solidFill>
                <a:schemeClr val="tx1"/>
              </a:solidFill>
              <a:latin typeface="+mj-lt"/>
            </a:rPr>
            <a:t>Devolução   sanção/veto</a:t>
          </a:r>
          <a:endParaRPr lang="pt-BR" sz="1800" dirty="0" smtClean="0">
            <a:solidFill>
              <a:schemeClr val="tx1"/>
            </a:solidFill>
            <a:latin typeface="+mj-lt"/>
          </a:endParaRPr>
        </a:p>
        <a:p>
          <a:pPr defTabSz="889000">
            <a:lnSpc>
              <a:spcPct val="90000"/>
            </a:lnSpc>
            <a:spcAft>
              <a:spcPct val="35000"/>
            </a:spcAft>
          </a:pPr>
          <a:endParaRPr lang="pt-BR" sz="1800" dirty="0"/>
        </a:p>
      </dgm:t>
    </dgm:pt>
    <dgm:pt modelId="{3F0E6D8A-F78D-42B4-B9DC-0FD620BD34AB}" type="parTrans" cxnId="{24E4CAC3-169F-4D04-B9D8-7CA7EFFE5666}">
      <dgm:prSet/>
      <dgm:spPr/>
      <dgm:t>
        <a:bodyPr/>
        <a:lstStyle/>
        <a:p>
          <a:endParaRPr lang="pt-BR"/>
        </a:p>
      </dgm:t>
    </dgm:pt>
    <dgm:pt modelId="{D64A7EBE-E667-43A7-B5A9-354DC8EC3DD3}" type="sibTrans" cxnId="{24E4CAC3-169F-4D04-B9D8-7CA7EFFE5666}">
      <dgm:prSet/>
      <dgm:spPr>
        <a:solidFill>
          <a:schemeClr val="tx1"/>
        </a:solidFill>
      </dgm:spPr>
      <dgm:t>
        <a:bodyPr/>
        <a:lstStyle/>
        <a:p>
          <a:endParaRPr lang="pt-BR" sz="1800"/>
        </a:p>
      </dgm:t>
    </dgm:pt>
    <dgm:pt modelId="{B9E9F89D-C390-41DD-9FD0-C9016B80616B}">
      <dgm:prSet/>
      <dgm:spPr/>
      <dgm:t>
        <a:bodyPr/>
        <a:lstStyle/>
        <a:p>
          <a:endParaRPr lang="pt-BR"/>
        </a:p>
      </dgm:t>
    </dgm:pt>
    <dgm:pt modelId="{241687FA-83BC-4BDF-93E1-AF7E219665C0}" type="parTrans" cxnId="{41FCC5DE-FC14-4E37-9BE4-6AE69E7CBD64}">
      <dgm:prSet/>
      <dgm:spPr/>
      <dgm:t>
        <a:bodyPr/>
        <a:lstStyle/>
        <a:p>
          <a:endParaRPr lang="pt-BR"/>
        </a:p>
      </dgm:t>
    </dgm:pt>
    <dgm:pt modelId="{F3B4DD01-6BB4-4A72-93B2-371502A6BB5B}" type="sibTrans" cxnId="{41FCC5DE-FC14-4E37-9BE4-6AE69E7CBD64}">
      <dgm:prSet/>
      <dgm:spPr/>
      <dgm:t>
        <a:bodyPr/>
        <a:lstStyle/>
        <a:p>
          <a:endParaRPr lang="pt-BR"/>
        </a:p>
      </dgm:t>
    </dgm:pt>
    <dgm:pt modelId="{232CDB80-EB9F-4F9D-9C09-BE4C727D6AD8}">
      <dgm:prSet/>
      <dgm:spPr/>
      <dgm:t>
        <a:bodyPr/>
        <a:lstStyle/>
        <a:p>
          <a:endParaRPr lang="pt-BR"/>
        </a:p>
      </dgm:t>
    </dgm:pt>
    <dgm:pt modelId="{FF5A016F-783C-46DC-AF13-8641C60D9928}" type="parTrans" cxnId="{A4027D37-DDBC-4DD2-8433-BDEA0EFA93DA}">
      <dgm:prSet/>
      <dgm:spPr/>
      <dgm:t>
        <a:bodyPr/>
        <a:lstStyle/>
        <a:p>
          <a:endParaRPr lang="pt-BR"/>
        </a:p>
      </dgm:t>
    </dgm:pt>
    <dgm:pt modelId="{0C386203-1472-411A-BA31-62284A757A5E}" type="sibTrans" cxnId="{A4027D37-DDBC-4DD2-8433-BDEA0EFA93DA}">
      <dgm:prSet/>
      <dgm:spPr/>
      <dgm:t>
        <a:bodyPr/>
        <a:lstStyle/>
        <a:p>
          <a:endParaRPr lang="pt-BR"/>
        </a:p>
      </dgm:t>
    </dgm:pt>
    <dgm:pt modelId="{E97EFB95-611C-4367-BFD0-A7CB2738EEA0}">
      <dgm:prSet/>
      <dgm:spPr/>
      <dgm:t>
        <a:bodyPr/>
        <a:lstStyle/>
        <a:p>
          <a:endParaRPr lang="pt-BR"/>
        </a:p>
      </dgm:t>
    </dgm:pt>
    <dgm:pt modelId="{A63EDAF5-9933-4ADA-B5A4-E603408AF130}" type="parTrans" cxnId="{8BCC5113-404C-418C-9D5E-9867EA3CE6B1}">
      <dgm:prSet/>
      <dgm:spPr/>
      <dgm:t>
        <a:bodyPr/>
        <a:lstStyle/>
        <a:p>
          <a:endParaRPr lang="pt-BR"/>
        </a:p>
      </dgm:t>
    </dgm:pt>
    <dgm:pt modelId="{900BE45C-3E1B-4813-9DD9-412BE772B759}" type="sibTrans" cxnId="{8BCC5113-404C-418C-9D5E-9867EA3CE6B1}">
      <dgm:prSet/>
      <dgm:spPr/>
      <dgm:t>
        <a:bodyPr/>
        <a:lstStyle/>
        <a:p>
          <a:endParaRPr lang="pt-BR"/>
        </a:p>
      </dgm:t>
    </dgm:pt>
    <dgm:pt modelId="{CC344BD9-FE81-4A47-9F87-3262A06750F9}">
      <dgm:prSet/>
      <dgm:spPr/>
      <dgm:t>
        <a:bodyPr/>
        <a:lstStyle/>
        <a:p>
          <a:endParaRPr lang="pt-BR"/>
        </a:p>
      </dgm:t>
    </dgm:pt>
    <dgm:pt modelId="{B1B7064D-FFC6-479B-91B0-C994A40716D6}" type="parTrans" cxnId="{6CF2D496-B06E-4830-B115-22FC7E7924D3}">
      <dgm:prSet/>
      <dgm:spPr/>
      <dgm:t>
        <a:bodyPr/>
        <a:lstStyle/>
        <a:p>
          <a:endParaRPr lang="pt-BR"/>
        </a:p>
      </dgm:t>
    </dgm:pt>
    <dgm:pt modelId="{72DEC8B2-8E2D-43D2-878B-2EB626E614C5}" type="sibTrans" cxnId="{6CF2D496-B06E-4830-B115-22FC7E7924D3}">
      <dgm:prSet/>
      <dgm:spPr/>
      <dgm:t>
        <a:bodyPr/>
        <a:lstStyle/>
        <a:p>
          <a:endParaRPr lang="pt-BR"/>
        </a:p>
      </dgm:t>
    </dgm:pt>
    <dgm:pt modelId="{79DA9A78-263C-48F7-BA3F-AAA4F1C58D3C}">
      <dgm:prSet/>
      <dgm:spPr/>
      <dgm:t>
        <a:bodyPr/>
        <a:lstStyle/>
        <a:p>
          <a:endParaRPr lang="pt-BR"/>
        </a:p>
      </dgm:t>
    </dgm:pt>
    <dgm:pt modelId="{BD2061D0-7280-4A76-ACA8-819D067C56FD}" type="parTrans" cxnId="{D5AD0142-7D20-4E84-89B2-23AD6609F7FC}">
      <dgm:prSet/>
      <dgm:spPr/>
      <dgm:t>
        <a:bodyPr/>
        <a:lstStyle/>
        <a:p>
          <a:endParaRPr lang="pt-BR"/>
        </a:p>
      </dgm:t>
    </dgm:pt>
    <dgm:pt modelId="{752AAD6B-4DAB-4E3A-8C96-46826796D5D4}" type="sibTrans" cxnId="{D5AD0142-7D20-4E84-89B2-23AD6609F7FC}">
      <dgm:prSet/>
      <dgm:spPr/>
      <dgm:t>
        <a:bodyPr/>
        <a:lstStyle/>
        <a:p>
          <a:endParaRPr lang="pt-BR"/>
        </a:p>
      </dgm:t>
    </dgm:pt>
    <dgm:pt modelId="{5C3918A2-F39F-412D-A65C-79DD258CCCFD}">
      <dgm:prSet phldrT="[Texto]" custT="1"/>
      <dgm:spPr>
        <a:solidFill>
          <a:srgbClr val="99FFCC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LDO</a:t>
          </a:r>
        </a:p>
      </dgm:t>
    </dgm:pt>
    <dgm:pt modelId="{BD691FDC-21F5-4491-A1B3-BEEADF997DD3}" type="sibTrans" cxnId="{95230780-9339-43C5-A374-ED9347ACB52F}">
      <dgm:prSet/>
      <dgm:spPr/>
      <dgm:t>
        <a:bodyPr/>
        <a:lstStyle/>
        <a:p>
          <a:endParaRPr lang="pt-BR"/>
        </a:p>
      </dgm:t>
    </dgm:pt>
    <dgm:pt modelId="{826D3920-8FC5-463C-87F6-6C784959DAA2}" type="parTrans" cxnId="{95230780-9339-43C5-A374-ED9347ACB52F}">
      <dgm:prSet/>
      <dgm:spPr/>
      <dgm:t>
        <a:bodyPr/>
        <a:lstStyle/>
        <a:p>
          <a:endParaRPr lang="pt-BR"/>
        </a:p>
      </dgm:t>
    </dgm:pt>
    <dgm:pt modelId="{66BBFC1E-6966-452C-AF0B-4853F8E2BA0F}" type="pres">
      <dgm:prSet presAssocID="{3E68A8BA-C1A7-4151-BCE0-1DD9235888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DCC1AC-EE1C-47AA-BBF7-7301BA74773D}" type="pres">
      <dgm:prSet presAssocID="{5C3918A2-F39F-412D-A65C-79DD258CCCFD}" presName="centerShape" presStyleLbl="node0" presStyleIdx="0" presStyleCnt="1" custScaleX="57858" custScaleY="52695" custLinFactNeighborX="2073" custLinFactNeighborY="315"/>
      <dgm:spPr/>
      <dgm:t>
        <a:bodyPr/>
        <a:lstStyle/>
        <a:p>
          <a:endParaRPr lang="pt-BR"/>
        </a:p>
      </dgm:t>
    </dgm:pt>
    <dgm:pt modelId="{8D50E070-BB5D-45E3-B8EA-2ABC08CB2593}" type="pres">
      <dgm:prSet presAssocID="{9E4B04C7-5D65-4D77-802C-5C600A02DA10}" presName="node" presStyleLbl="node1" presStyleIdx="0" presStyleCnt="4" custScaleX="148174" custScaleY="91549" custRadScaleRad="933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5B75AC-F162-4764-9B06-6892D383438A}" type="pres">
      <dgm:prSet presAssocID="{9E4B04C7-5D65-4D77-802C-5C600A02DA10}" presName="dummy" presStyleCnt="0"/>
      <dgm:spPr/>
      <dgm:t>
        <a:bodyPr/>
        <a:lstStyle/>
        <a:p>
          <a:endParaRPr lang="pt-BR"/>
        </a:p>
      </dgm:t>
    </dgm:pt>
    <dgm:pt modelId="{34A25093-3DBE-459B-BF11-7789A2B91A6A}" type="pres">
      <dgm:prSet presAssocID="{E9642D85-F39E-445C-BC35-28E5CB1733EF}" presName="sibTrans" presStyleLbl="sibTrans2D1" presStyleIdx="0" presStyleCnt="4"/>
      <dgm:spPr/>
      <dgm:t>
        <a:bodyPr/>
        <a:lstStyle/>
        <a:p>
          <a:endParaRPr lang="pt-BR"/>
        </a:p>
      </dgm:t>
    </dgm:pt>
    <dgm:pt modelId="{808921D5-1FF4-4CD4-BB49-6279AB76F246}" type="pres">
      <dgm:prSet presAssocID="{2EC5B27F-6812-4330-8253-5DE26468AF55}" presName="node" presStyleLbl="node1" presStyleIdx="1" presStyleCnt="4" custScaleX="124522" custScaleY="97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A1316E-205E-4EA7-A231-601B8820D2FD}" type="pres">
      <dgm:prSet presAssocID="{2EC5B27F-6812-4330-8253-5DE26468AF55}" presName="dummy" presStyleCnt="0"/>
      <dgm:spPr/>
      <dgm:t>
        <a:bodyPr/>
        <a:lstStyle/>
        <a:p>
          <a:endParaRPr lang="pt-BR"/>
        </a:p>
      </dgm:t>
    </dgm:pt>
    <dgm:pt modelId="{7549A751-2C99-4E9E-B322-A919B68D0DD9}" type="pres">
      <dgm:prSet presAssocID="{0D6A6D1A-A4CE-4B4F-B52D-7019027D7E0F}" presName="sibTrans" presStyleLbl="sibTrans2D1" presStyleIdx="1" presStyleCnt="4"/>
      <dgm:spPr/>
      <dgm:t>
        <a:bodyPr/>
        <a:lstStyle/>
        <a:p>
          <a:endParaRPr lang="pt-BR"/>
        </a:p>
      </dgm:t>
    </dgm:pt>
    <dgm:pt modelId="{87019781-B661-46AE-B426-DE6F3A1354F3}" type="pres">
      <dgm:prSet presAssocID="{0ACD83B0-C0A2-4EDB-B77C-E8F66D7DCFA0}" presName="node" presStyleLbl="node1" presStyleIdx="2" presStyleCnt="4" custScaleX="126553" custScaleY="110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CFF786-D3C9-4D22-9186-D94A384506F5}" type="pres">
      <dgm:prSet presAssocID="{0ACD83B0-C0A2-4EDB-B77C-E8F66D7DCFA0}" presName="dummy" presStyleCnt="0"/>
      <dgm:spPr/>
      <dgm:t>
        <a:bodyPr/>
        <a:lstStyle/>
        <a:p>
          <a:endParaRPr lang="pt-BR"/>
        </a:p>
      </dgm:t>
    </dgm:pt>
    <dgm:pt modelId="{FF9144EF-0E42-47F3-B230-444C98F8B83C}" type="pres">
      <dgm:prSet presAssocID="{3571A367-442F-44D6-8574-1D4052982226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A555E54-17BD-47AB-ACFA-F01D576838BF}" type="pres">
      <dgm:prSet presAssocID="{94348DBA-0F54-4446-A52F-BD1C2DDD4651}" presName="node" presStyleLbl="node1" presStyleIdx="3" presStyleCnt="4" custScaleX="137365" custScaleY="102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0D122E-2597-47F4-B088-C303F1DA894D}" type="pres">
      <dgm:prSet presAssocID="{94348DBA-0F54-4446-A52F-BD1C2DDD4651}" presName="dummy" presStyleCnt="0"/>
      <dgm:spPr/>
      <dgm:t>
        <a:bodyPr/>
        <a:lstStyle/>
        <a:p>
          <a:endParaRPr lang="pt-BR"/>
        </a:p>
      </dgm:t>
    </dgm:pt>
    <dgm:pt modelId="{ECD94CCF-C3E6-45CF-94C1-6D82ABF8B0E8}" type="pres">
      <dgm:prSet presAssocID="{D64A7EBE-E667-43A7-B5A9-354DC8EC3DD3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6CF2D496-B06E-4830-B115-22FC7E7924D3}" srcId="{3E68A8BA-C1A7-4151-BCE0-1DD92358885B}" destId="{CC344BD9-FE81-4A47-9F87-3262A06750F9}" srcOrd="3" destOrd="0" parTransId="{B1B7064D-FFC6-479B-91B0-C994A40716D6}" sibTransId="{72DEC8B2-8E2D-43D2-878B-2EB626E614C5}"/>
    <dgm:cxn modelId="{A4027D37-DDBC-4DD2-8433-BDEA0EFA93DA}" srcId="{B9E9F89D-C390-41DD-9FD0-C9016B80616B}" destId="{232CDB80-EB9F-4F9D-9C09-BE4C727D6AD8}" srcOrd="0" destOrd="0" parTransId="{FF5A016F-783C-46DC-AF13-8641C60D9928}" sibTransId="{0C386203-1472-411A-BA31-62284A757A5E}"/>
    <dgm:cxn modelId="{CD097E8E-E424-4974-8C6E-3805010012CE}" type="presOf" srcId="{E9642D85-F39E-445C-BC35-28E5CB1733EF}" destId="{34A25093-3DBE-459B-BF11-7789A2B91A6A}" srcOrd="0" destOrd="0" presId="urn:microsoft.com/office/officeart/2005/8/layout/radial6"/>
    <dgm:cxn modelId="{8CA898F3-A5F3-4F41-A094-FBAA5311C534}" type="presOf" srcId="{3E68A8BA-C1A7-4151-BCE0-1DD92358885B}" destId="{66BBFC1E-6966-452C-AF0B-4853F8E2BA0F}" srcOrd="0" destOrd="0" presId="urn:microsoft.com/office/officeart/2005/8/layout/radial6"/>
    <dgm:cxn modelId="{95230780-9339-43C5-A374-ED9347ACB52F}" srcId="{3E68A8BA-C1A7-4151-BCE0-1DD92358885B}" destId="{5C3918A2-F39F-412D-A65C-79DD258CCCFD}" srcOrd="0" destOrd="0" parTransId="{826D3920-8FC5-463C-87F6-6C784959DAA2}" sibTransId="{BD691FDC-21F5-4491-A1B3-BEEADF997DD3}"/>
    <dgm:cxn modelId="{212A03C6-A5D2-4298-8ECF-3E03CB442271}" type="presOf" srcId="{5C3918A2-F39F-412D-A65C-79DD258CCCFD}" destId="{9DDCC1AC-EE1C-47AA-BBF7-7301BA74773D}" srcOrd="0" destOrd="0" presId="urn:microsoft.com/office/officeart/2005/8/layout/radial6"/>
    <dgm:cxn modelId="{F35ACAC0-1CAB-43EF-A1A2-B0F4086D143F}" type="presOf" srcId="{0D6A6D1A-A4CE-4B4F-B52D-7019027D7E0F}" destId="{7549A751-2C99-4E9E-B322-A919B68D0DD9}" srcOrd="0" destOrd="0" presId="urn:microsoft.com/office/officeart/2005/8/layout/radial6"/>
    <dgm:cxn modelId="{41FCC5DE-FC14-4E37-9BE4-6AE69E7CBD64}" srcId="{3E68A8BA-C1A7-4151-BCE0-1DD92358885B}" destId="{B9E9F89D-C390-41DD-9FD0-C9016B80616B}" srcOrd="1" destOrd="0" parTransId="{241687FA-83BC-4BDF-93E1-AF7E219665C0}" sibTransId="{F3B4DD01-6BB4-4A72-93B2-371502A6BB5B}"/>
    <dgm:cxn modelId="{DC2EB494-57C8-4096-951C-92D72F648CBA}" srcId="{5C3918A2-F39F-412D-A65C-79DD258CCCFD}" destId="{0ACD83B0-C0A2-4EDB-B77C-E8F66D7DCFA0}" srcOrd="2" destOrd="0" parTransId="{0E0413F1-028D-44BA-8536-0D52DAF389AF}" sibTransId="{3571A367-442F-44D6-8574-1D4052982226}"/>
    <dgm:cxn modelId="{0A73939D-7C72-4F86-ADF6-EAC512E793F4}" srcId="{5C3918A2-F39F-412D-A65C-79DD258CCCFD}" destId="{9E4B04C7-5D65-4D77-802C-5C600A02DA10}" srcOrd="0" destOrd="0" parTransId="{02F17F60-3CFB-442C-88C1-746A1776C4BC}" sibTransId="{E9642D85-F39E-445C-BC35-28E5CB1733EF}"/>
    <dgm:cxn modelId="{24E4CAC3-169F-4D04-B9D8-7CA7EFFE5666}" srcId="{5C3918A2-F39F-412D-A65C-79DD258CCCFD}" destId="{94348DBA-0F54-4446-A52F-BD1C2DDD4651}" srcOrd="3" destOrd="0" parTransId="{3F0E6D8A-F78D-42B4-B9DC-0FD620BD34AB}" sibTransId="{D64A7EBE-E667-43A7-B5A9-354DC8EC3DD3}"/>
    <dgm:cxn modelId="{4A04B23B-A089-40A2-9CB8-1DB598E007AD}" srcId="{5C3918A2-F39F-412D-A65C-79DD258CCCFD}" destId="{2EC5B27F-6812-4330-8253-5DE26468AF55}" srcOrd="1" destOrd="0" parTransId="{DC48D686-1884-4820-AF1C-C8D592D7D9EC}" sibTransId="{0D6A6D1A-A4CE-4B4F-B52D-7019027D7E0F}"/>
    <dgm:cxn modelId="{5ECBB724-C383-404B-9A07-321A1E89186A}" type="presOf" srcId="{3571A367-442F-44D6-8574-1D4052982226}" destId="{FF9144EF-0E42-47F3-B230-444C98F8B83C}" srcOrd="0" destOrd="0" presId="urn:microsoft.com/office/officeart/2005/8/layout/radial6"/>
    <dgm:cxn modelId="{29EF79A3-F98E-417A-9176-965BE964F985}" type="presOf" srcId="{D64A7EBE-E667-43A7-B5A9-354DC8EC3DD3}" destId="{ECD94CCF-C3E6-45CF-94C1-6D82ABF8B0E8}" srcOrd="0" destOrd="0" presId="urn:microsoft.com/office/officeart/2005/8/layout/radial6"/>
    <dgm:cxn modelId="{8BCC5113-404C-418C-9D5E-9867EA3CE6B1}" srcId="{3E68A8BA-C1A7-4151-BCE0-1DD92358885B}" destId="{E97EFB95-611C-4367-BFD0-A7CB2738EEA0}" srcOrd="2" destOrd="0" parTransId="{A63EDAF5-9933-4ADA-B5A4-E603408AF130}" sibTransId="{900BE45C-3E1B-4813-9DD9-412BE772B759}"/>
    <dgm:cxn modelId="{DEB3B220-A434-4FC0-BFF6-898B1C869C75}" type="presOf" srcId="{2EC5B27F-6812-4330-8253-5DE26468AF55}" destId="{808921D5-1FF4-4CD4-BB49-6279AB76F246}" srcOrd="0" destOrd="0" presId="urn:microsoft.com/office/officeart/2005/8/layout/radial6"/>
    <dgm:cxn modelId="{0C0D0CBE-CDB1-44D1-8C84-82DE3D7EA43E}" type="presOf" srcId="{9E4B04C7-5D65-4D77-802C-5C600A02DA10}" destId="{8D50E070-BB5D-45E3-B8EA-2ABC08CB2593}" srcOrd="0" destOrd="0" presId="urn:microsoft.com/office/officeart/2005/8/layout/radial6"/>
    <dgm:cxn modelId="{A1C7A226-E27A-4923-A6FE-6FEDFEAC86E5}" type="presOf" srcId="{94348DBA-0F54-4446-A52F-BD1C2DDD4651}" destId="{6A555E54-17BD-47AB-ACFA-F01D576838BF}" srcOrd="0" destOrd="0" presId="urn:microsoft.com/office/officeart/2005/8/layout/radial6"/>
    <dgm:cxn modelId="{DA31F48E-352B-432E-BB4E-4CF4521E38B3}" type="presOf" srcId="{0ACD83B0-C0A2-4EDB-B77C-E8F66D7DCFA0}" destId="{87019781-B661-46AE-B426-DE6F3A1354F3}" srcOrd="0" destOrd="0" presId="urn:microsoft.com/office/officeart/2005/8/layout/radial6"/>
    <dgm:cxn modelId="{D5AD0142-7D20-4E84-89B2-23AD6609F7FC}" srcId="{CC344BD9-FE81-4A47-9F87-3262A06750F9}" destId="{79DA9A78-263C-48F7-BA3F-AAA4F1C58D3C}" srcOrd="0" destOrd="0" parTransId="{BD2061D0-7280-4A76-ACA8-819D067C56FD}" sibTransId="{752AAD6B-4DAB-4E3A-8C96-46826796D5D4}"/>
    <dgm:cxn modelId="{35A46F18-8282-4F31-B593-5BEEDFBE1505}" type="presParOf" srcId="{66BBFC1E-6966-452C-AF0B-4853F8E2BA0F}" destId="{9DDCC1AC-EE1C-47AA-BBF7-7301BA74773D}" srcOrd="0" destOrd="0" presId="urn:microsoft.com/office/officeart/2005/8/layout/radial6"/>
    <dgm:cxn modelId="{6543D97F-692B-473F-9CCF-9AB8CF4B12E0}" type="presParOf" srcId="{66BBFC1E-6966-452C-AF0B-4853F8E2BA0F}" destId="{8D50E070-BB5D-45E3-B8EA-2ABC08CB2593}" srcOrd="1" destOrd="0" presId="urn:microsoft.com/office/officeart/2005/8/layout/radial6"/>
    <dgm:cxn modelId="{B986C272-4006-4076-AD5A-AD812422F2C5}" type="presParOf" srcId="{66BBFC1E-6966-452C-AF0B-4853F8E2BA0F}" destId="{9B5B75AC-F162-4764-9B06-6892D383438A}" srcOrd="2" destOrd="0" presId="urn:microsoft.com/office/officeart/2005/8/layout/radial6"/>
    <dgm:cxn modelId="{BA7E36E9-26B2-47C5-AA36-EC3FA84DDA62}" type="presParOf" srcId="{66BBFC1E-6966-452C-AF0B-4853F8E2BA0F}" destId="{34A25093-3DBE-459B-BF11-7789A2B91A6A}" srcOrd="3" destOrd="0" presId="urn:microsoft.com/office/officeart/2005/8/layout/radial6"/>
    <dgm:cxn modelId="{2B5B9405-C2EC-4266-97ED-A4D9159BF1E7}" type="presParOf" srcId="{66BBFC1E-6966-452C-AF0B-4853F8E2BA0F}" destId="{808921D5-1FF4-4CD4-BB49-6279AB76F246}" srcOrd="4" destOrd="0" presId="urn:microsoft.com/office/officeart/2005/8/layout/radial6"/>
    <dgm:cxn modelId="{5C3745B7-31EA-4438-9C42-EE6BCD0334F7}" type="presParOf" srcId="{66BBFC1E-6966-452C-AF0B-4853F8E2BA0F}" destId="{1EA1316E-205E-4EA7-A231-601B8820D2FD}" srcOrd="5" destOrd="0" presId="urn:microsoft.com/office/officeart/2005/8/layout/radial6"/>
    <dgm:cxn modelId="{9534EAF2-AE81-4940-9427-D09310C7E10D}" type="presParOf" srcId="{66BBFC1E-6966-452C-AF0B-4853F8E2BA0F}" destId="{7549A751-2C99-4E9E-B322-A919B68D0DD9}" srcOrd="6" destOrd="0" presId="urn:microsoft.com/office/officeart/2005/8/layout/radial6"/>
    <dgm:cxn modelId="{30F755AD-8253-471C-87D7-3B493CF06132}" type="presParOf" srcId="{66BBFC1E-6966-452C-AF0B-4853F8E2BA0F}" destId="{87019781-B661-46AE-B426-DE6F3A1354F3}" srcOrd="7" destOrd="0" presId="urn:microsoft.com/office/officeart/2005/8/layout/radial6"/>
    <dgm:cxn modelId="{383E3769-AEDB-481D-9BDE-202CD2606827}" type="presParOf" srcId="{66BBFC1E-6966-452C-AF0B-4853F8E2BA0F}" destId="{79CFF786-D3C9-4D22-9186-D94A384506F5}" srcOrd="8" destOrd="0" presId="urn:microsoft.com/office/officeart/2005/8/layout/radial6"/>
    <dgm:cxn modelId="{BE4F806F-3349-48DE-AC3A-29AD39CEA840}" type="presParOf" srcId="{66BBFC1E-6966-452C-AF0B-4853F8E2BA0F}" destId="{FF9144EF-0E42-47F3-B230-444C98F8B83C}" srcOrd="9" destOrd="0" presId="urn:microsoft.com/office/officeart/2005/8/layout/radial6"/>
    <dgm:cxn modelId="{5CFE0349-007B-400D-B43F-D0B906229D14}" type="presParOf" srcId="{66BBFC1E-6966-452C-AF0B-4853F8E2BA0F}" destId="{6A555E54-17BD-47AB-ACFA-F01D576838BF}" srcOrd="10" destOrd="0" presId="urn:microsoft.com/office/officeart/2005/8/layout/radial6"/>
    <dgm:cxn modelId="{7F09ACD1-BD49-43BF-8485-14B7C15ED531}" type="presParOf" srcId="{66BBFC1E-6966-452C-AF0B-4853F8E2BA0F}" destId="{A30D122E-2597-47F4-B088-C303F1DA894D}" srcOrd="11" destOrd="0" presId="urn:microsoft.com/office/officeart/2005/8/layout/radial6"/>
    <dgm:cxn modelId="{040E2544-639D-4C9D-B6B5-C539D8008551}" type="presParOf" srcId="{66BBFC1E-6966-452C-AF0B-4853F8E2BA0F}" destId="{ECD94CCF-C3E6-45CF-94C1-6D82ABF8B0E8}" srcOrd="12" destOrd="0" presId="urn:microsoft.com/office/officeart/2005/8/layout/radial6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4CCF-C3E6-45CF-94C1-6D82ABF8B0E8}">
      <dsp:nvSpPr>
        <dsp:cNvPr id="0" name=""/>
        <dsp:cNvSpPr/>
      </dsp:nvSpPr>
      <dsp:spPr>
        <a:xfrm>
          <a:off x="1982284" y="882575"/>
          <a:ext cx="5277086" cy="5277086"/>
        </a:xfrm>
        <a:prstGeom prst="blockArc">
          <a:avLst>
            <a:gd name="adj1" fmla="val 11029907"/>
            <a:gd name="adj2" fmla="val 16207685"/>
            <a:gd name="adj3" fmla="val 464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144EF-0E42-47F3-B230-444C98F8B83C}">
      <dsp:nvSpPr>
        <dsp:cNvPr id="0" name=""/>
        <dsp:cNvSpPr/>
      </dsp:nvSpPr>
      <dsp:spPr>
        <a:xfrm>
          <a:off x="1988046" y="710338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9A751-2C99-4E9E-B322-A919B68D0DD9}">
      <dsp:nvSpPr>
        <dsp:cNvPr id="0" name=""/>
        <dsp:cNvSpPr/>
      </dsp:nvSpPr>
      <dsp:spPr>
        <a:xfrm>
          <a:off x="1988046" y="710338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tx1"/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25093-3DBE-459B-BF11-7789A2B91A6A}">
      <dsp:nvSpPr>
        <dsp:cNvPr id="0" name=""/>
        <dsp:cNvSpPr/>
      </dsp:nvSpPr>
      <dsp:spPr>
        <a:xfrm>
          <a:off x="1993808" y="882575"/>
          <a:ext cx="5277086" cy="5277086"/>
        </a:xfrm>
        <a:prstGeom prst="blockArc">
          <a:avLst>
            <a:gd name="adj1" fmla="val 16192315"/>
            <a:gd name="adj2" fmla="val 21370093"/>
            <a:gd name="adj3" fmla="val 464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CC1AC-EE1C-47AA-BBF7-7301BA74773D}">
      <dsp:nvSpPr>
        <dsp:cNvPr id="0" name=""/>
        <dsp:cNvSpPr/>
      </dsp:nvSpPr>
      <dsp:spPr>
        <a:xfrm>
          <a:off x="4030796" y="2725171"/>
          <a:ext cx="1405298" cy="1279895"/>
        </a:xfrm>
        <a:prstGeom prst="ellipse">
          <a:avLst/>
        </a:prstGeom>
        <a:solidFill>
          <a:srgbClr val="99FFCC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LDO</a:t>
          </a:r>
        </a:p>
      </dsp:txBody>
      <dsp:txXfrm>
        <a:off x="4236597" y="2912607"/>
        <a:ext cx="993696" cy="905023"/>
      </dsp:txXfrm>
    </dsp:sp>
    <dsp:sp modelId="{8D50E070-BB5D-45E3-B8EA-2ABC08CB2593}">
      <dsp:nvSpPr>
        <dsp:cNvPr id="0" name=""/>
        <dsp:cNvSpPr/>
      </dsp:nvSpPr>
      <dsp:spPr>
        <a:xfrm>
          <a:off x="3366953" y="165525"/>
          <a:ext cx="2519272" cy="1556527"/>
        </a:xfrm>
        <a:prstGeom prst="ellipse">
          <a:avLst/>
        </a:prstGeom>
        <a:solidFill>
          <a:srgbClr val="CCFFFF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kern="1200" dirty="0" smtClean="0">
            <a:solidFill>
              <a:schemeClr val="tx1"/>
            </a:solidFill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solidFill>
                <a:srgbClr val="C00000"/>
              </a:solidFill>
            </a:rPr>
            <a:t>15/5/2014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solidFill>
                <a:schemeClr val="tx1"/>
              </a:solidFill>
              <a:latin typeface="+mj-lt"/>
            </a:rPr>
            <a:t>Apresentação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solidFill>
                <a:schemeClr val="tx1"/>
              </a:solidFill>
              <a:latin typeface="+mj-lt"/>
            </a:rPr>
            <a:t>do Projeto</a:t>
          </a:r>
        </a:p>
        <a:p>
          <a:pPr lvl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3735892" y="393473"/>
        <a:ext cx="1781394" cy="1100631"/>
      </dsp:txXfrm>
    </dsp:sp>
    <dsp:sp modelId="{808921D5-1FF4-4CD4-BB49-6279AB76F246}">
      <dsp:nvSpPr>
        <dsp:cNvPr id="0" name=""/>
        <dsp:cNvSpPr/>
      </dsp:nvSpPr>
      <dsp:spPr>
        <a:xfrm>
          <a:off x="6145355" y="2520869"/>
          <a:ext cx="2117138" cy="1656023"/>
        </a:xfrm>
        <a:prstGeom prst="ellipse">
          <a:avLst/>
        </a:prstGeom>
        <a:solidFill>
          <a:srgbClr val="CCFFFF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kern="1200" smtClean="0"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smtClean="0">
              <a:solidFill>
                <a:schemeClr val="tx1"/>
              </a:solidFill>
              <a:latin typeface="+mj-lt"/>
            </a:rPr>
            <a:t>Realização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smtClean="0">
              <a:solidFill>
                <a:schemeClr val="tx1"/>
              </a:solidFill>
              <a:latin typeface="+mj-lt"/>
            </a:rPr>
            <a:t>audiência pública (LRF)</a:t>
          </a:r>
        </a:p>
        <a:p>
          <a:pPr lvl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6455403" y="2763388"/>
        <a:ext cx="1497042" cy="1170985"/>
      </dsp:txXfrm>
    </dsp:sp>
    <dsp:sp modelId="{87019781-B661-46AE-B426-DE6F3A1354F3}">
      <dsp:nvSpPr>
        <dsp:cNvPr id="0" name=""/>
        <dsp:cNvSpPr/>
      </dsp:nvSpPr>
      <dsp:spPr>
        <a:xfrm>
          <a:off x="3550754" y="4987716"/>
          <a:ext cx="2151669" cy="1877000"/>
        </a:xfrm>
        <a:prstGeom prst="ellipse">
          <a:avLst/>
        </a:prstGeom>
        <a:solidFill>
          <a:srgbClr val="CCFFFF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>
              <a:solidFill>
                <a:schemeClr val="tx1"/>
              </a:solidFill>
              <a:latin typeface="+mj-lt"/>
            </a:rPr>
            <a:t>Apreciação Plenário: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kern="1200" dirty="0" smtClean="0">
              <a:solidFill>
                <a:schemeClr val="tx1"/>
              </a:solidFill>
              <a:latin typeface="+mj-lt"/>
            </a:rPr>
            <a:t>Sobrestamento</a:t>
          </a:r>
          <a:endParaRPr lang="pt-BR" sz="1400" kern="1200" dirty="0" smtClean="0">
            <a:solidFill>
              <a:schemeClr val="tx1"/>
            </a:solidFill>
            <a:latin typeface="+mj-lt"/>
          </a:endParaRP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3865859" y="5262596"/>
        <a:ext cx="1521459" cy="1327240"/>
      </dsp:txXfrm>
    </dsp:sp>
    <dsp:sp modelId="{6A555E54-17BD-47AB-ACFA-F01D576838BF}">
      <dsp:nvSpPr>
        <dsp:cNvPr id="0" name=""/>
        <dsp:cNvSpPr/>
      </dsp:nvSpPr>
      <dsp:spPr>
        <a:xfrm>
          <a:off x="881505" y="2476672"/>
          <a:ext cx="2335496" cy="1744418"/>
        </a:xfrm>
        <a:prstGeom prst="ellipse">
          <a:avLst/>
        </a:prstGeom>
        <a:solidFill>
          <a:srgbClr val="CCFFFF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kern="1200" dirty="0" smtClean="0">
            <a:solidFill>
              <a:schemeClr val="tx1"/>
            </a:solidFill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solidFill>
                <a:srgbClr val="C00000"/>
              </a:solidFill>
            </a:rPr>
            <a:t>30/6/2014 </a:t>
          </a:r>
          <a:r>
            <a:rPr lang="pt-BR" sz="1800" b="1" kern="1200" dirty="0" smtClean="0">
              <a:solidFill>
                <a:schemeClr val="tx1"/>
              </a:solidFill>
              <a:latin typeface="+mj-lt"/>
            </a:rPr>
            <a:t>Devolução   sanção/veto</a:t>
          </a:r>
          <a:endParaRPr lang="pt-BR" sz="1800" kern="1200" dirty="0" smtClean="0">
            <a:solidFill>
              <a:schemeClr val="tx1"/>
            </a:solidFill>
            <a:latin typeface="+mj-lt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1223530" y="2732136"/>
        <a:ext cx="1651446" cy="123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653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82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pic>
        <p:nvPicPr>
          <p:cNvPr id="7" name="Imagem 6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2691352" y="6381328"/>
            <a:ext cx="501441" cy="476672"/>
          </a:xfrm>
          <a:prstGeom prst="rect">
            <a:avLst/>
          </a:prstGeom>
        </p:spPr>
      </p:pic>
      <p:pic>
        <p:nvPicPr>
          <p:cNvPr id="8" name="Imagem 7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1403648" y="6424609"/>
            <a:ext cx="1165332" cy="433391"/>
          </a:xfrm>
          <a:prstGeom prst="rect">
            <a:avLst/>
          </a:prstGeom>
        </p:spPr>
      </p:pic>
      <p:pic>
        <p:nvPicPr>
          <p:cNvPr id="9" name="Imagem 8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24328" y="6453336"/>
            <a:ext cx="1149602" cy="360040"/>
          </a:xfrm>
          <a:prstGeom prst="rect">
            <a:avLst/>
          </a:prstGeom>
        </p:spPr>
      </p:pic>
      <p:pic>
        <p:nvPicPr>
          <p:cNvPr id="10" name="Imagem 9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16216" y="6372948"/>
            <a:ext cx="782342" cy="485052"/>
          </a:xfrm>
          <a:prstGeom prst="rect">
            <a:avLst/>
          </a:prstGeom>
        </p:spPr>
      </p:pic>
      <p:sp>
        <p:nvSpPr>
          <p:cNvPr id="11" name="Subtítulo 8"/>
          <p:cNvSpPr txBox="1">
            <a:spLocks/>
          </p:cNvSpPr>
          <p:nvPr userDrawn="1"/>
        </p:nvSpPr>
        <p:spPr>
          <a:xfrm>
            <a:off x="683568" y="6453336"/>
            <a:ext cx="590465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 smtClean="0">
                <a:solidFill>
                  <a:srgbClr val="464653"/>
                </a:solidFill>
              </a:rPr>
              <a:t>Parceria:                                                    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56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10/05/2015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4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5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3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4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15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49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6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38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80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52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9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03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01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85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9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0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1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0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94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77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48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20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16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11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65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7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9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9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7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94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9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65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2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1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8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B245-EFE1-4863-8182-34C5013BEE30}" type="datetimeFigureOut">
              <a:rPr lang="pt-BR" smtClean="0"/>
              <a:pPr/>
              <a:t>10/05/2015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94B38-B9B4-4C2D-8C79-6016367BA7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77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7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26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1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166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86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0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8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0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1259632" y="2229222"/>
            <a:ext cx="6858000" cy="990600"/>
          </a:xfrm>
        </p:spPr>
        <p:txBody>
          <a:bodyPr anchor="t" anchorCtr="0"/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1259632" y="3467472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Educação Fiscal, cidadania e finanças públicas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45307" y="1991097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54832" y="3391272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45307" y="1991097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54832" y="3391272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5364088" y="6132259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4067944" y="616396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40352" y="6237312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60232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3707904" y="5877272"/>
            <a:ext cx="520181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 smtClean="0">
                <a:solidFill>
                  <a:srgbClr val="464653"/>
                </a:solidFill>
              </a:rPr>
              <a:t>Parceria: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642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69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15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0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1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39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9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8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3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9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43764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964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59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675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24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8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99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49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839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09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10/05/2015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5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397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27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9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251520" y="0"/>
            <a:ext cx="108000" cy="566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39552" y="1219200"/>
            <a:ext cx="8424936" cy="473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Retângulo 20"/>
          <p:cNvSpPr/>
          <p:nvPr userDrawn="1"/>
        </p:nvSpPr>
        <p:spPr>
          <a:xfrm>
            <a:off x="539552" y="150912"/>
            <a:ext cx="8424936" cy="68580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539551" y="150912"/>
            <a:ext cx="268573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 userDrawn="1"/>
        </p:nvSpPr>
        <p:spPr>
          <a:xfrm>
            <a:off x="431552" y="0"/>
            <a:ext cx="36000" cy="360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10/05/2015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4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9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4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1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png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pbh.pbh.gov.br/pbh/ecp/comunidade.do?evento=portlet&amp;pIdPlc=ecpTaxonomiaMenuPortal&amp;app=contaspublicas&amp;lang=pt_BR" TargetMode="External"/><Relationship Id="rId2" Type="http://schemas.openxmlformats.org/officeDocument/2006/relationships/hyperlink" Target="http://portalpbh.pbh.gov.br/pb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pbh.pbh.gov.br/pbh/ecp/comunidade.do?app=conselhos" TargetMode="External"/><Relationship Id="rId5" Type="http://schemas.openxmlformats.org/officeDocument/2006/relationships/hyperlink" Target="https://bhmetaseresultados.pbh.gov.br/" TargetMode="External"/><Relationship Id="rId4" Type="http://schemas.openxmlformats.org/officeDocument/2006/relationships/hyperlink" Target="http://portalpbh.pbh.gov.br/pbh/ecp/comunidade.do?app=acessoinformac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bh.mg.gov.br/camara/eventos-institucionais" TargetMode="External"/><Relationship Id="rId2" Type="http://schemas.openxmlformats.org/officeDocument/2006/relationships/hyperlink" Target="http://www.cmbh.mg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bh.mg.gov.br/leis/comissoes/permanentes" TargetMode="External"/><Relationship Id="rId5" Type="http://schemas.openxmlformats.org/officeDocument/2006/relationships/hyperlink" Target="http://www.cmbh.mg.gov.br/leis/legislacao" TargetMode="External"/><Relationship Id="rId4" Type="http://schemas.openxmlformats.org/officeDocument/2006/relationships/hyperlink" Target="http://www.cmbh.mg.gov.br/portal-da-transparencia/execucao-orcamentari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bh.mg.gov.br/node/add/lei-acesso-informacao" TargetMode="External"/><Relationship Id="rId2" Type="http://schemas.openxmlformats.org/officeDocument/2006/relationships/hyperlink" Target="http://ouvidoriageral.pbh.gov.br/ta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bh.mg.gov.br/leis/projetos-de-lei-e-outras-proposicoe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974708" cy="648072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ORÇAMENTO PÚBLICO E MECANISMOS DE PARTICIPAÇÃO</a:t>
            </a:r>
            <a:endParaRPr lang="pt-BR" sz="2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200" b="1" dirty="0" smtClean="0">
                <a:solidFill>
                  <a:schemeClr val="tx1"/>
                </a:solidFill>
              </a:rPr>
              <a:t>Módulo 3: O Processo Legislativo Municipal e a LDO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920880" cy="556070"/>
          </a:xfrm>
        </p:spPr>
        <p:txBody>
          <a:bodyPr>
            <a:noAutofit/>
          </a:bodyPr>
          <a:lstStyle/>
          <a:p>
            <a:pPr>
              <a:tabLst>
                <a:tab pos="3581400" algn="l"/>
              </a:tabLst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CICLO (ESPIRAL) DAS POLÍTICAS PÚBLICAS</a:t>
            </a:r>
            <a:endParaRPr lang="pt-BR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Ciclo orçamentá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39" y="1609637"/>
            <a:ext cx="7163843" cy="412432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942470" y="5786100"/>
            <a:ext cx="30963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previsto em lei ou decorrente da ação parlamentar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4159" y="4561964"/>
            <a:ext cx="29289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Revisão do PPA</a:t>
            </a:r>
          </a:p>
          <a:p>
            <a:pPr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Julgamento das Contas: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Legalidade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Economicidade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Eficiência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Eficácia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18734" y="1015570"/>
            <a:ext cx="3357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 Diretor</a:t>
            </a:r>
          </a:p>
          <a:p>
            <a:pPr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 Plurianual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Diretrizes Orçamentárias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Orçamento</a:t>
            </a:r>
            <a:endParaRPr lang="pt-B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54838" y="4705981"/>
            <a:ext cx="2853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Audiências públicas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Sugestões populares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Emendas parlamentares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Parecer Comissão Orçamento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Decisão do Plenário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Sanção/Veto</a:t>
            </a:r>
            <a:endParaRPr lang="pt-B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/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abduzeedo.com/files/originals/hd_0202fb87d369c759158a617d2cbed1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1164">
            <a:off x="-513798" y="-497736"/>
            <a:ext cx="10339259" cy="66202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5157193"/>
            <a:ext cx="8208912" cy="1470025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Espiral das Políticas Públicas</a:t>
            </a:r>
            <a:endParaRPr lang="pt-B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64504" y="4797152"/>
          <a:ext cx="7344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JAN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FEV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ABR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MAIO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JUN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JUL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AGO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SET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DEZ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36512" y="2987660"/>
            <a:ext cx="14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Execução</a:t>
            </a:r>
          </a:p>
          <a:p>
            <a:r>
              <a:rPr lang="pt-BR" sz="1400" b="1" dirty="0" smtClean="0">
                <a:solidFill>
                  <a:prstClr val="black"/>
                </a:solidFill>
              </a:rPr>
              <a:t>(Monitoramento)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755412"/>
            <a:ext cx="115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Avaliação</a:t>
            </a:r>
          </a:p>
          <a:p>
            <a:r>
              <a:rPr lang="pt-BR" sz="1400" b="1" dirty="0" smtClean="0">
                <a:solidFill>
                  <a:prstClr val="black"/>
                </a:solidFill>
              </a:rPr>
              <a:t>(Julgamento)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5795972"/>
            <a:ext cx="151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Planejamento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2" name="Chave esquerda 21"/>
          <p:cNvSpPr/>
          <p:nvPr/>
        </p:nvSpPr>
        <p:spPr>
          <a:xfrm>
            <a:off x="1547664" y="332657"/>
            <a:ext cx="288032" cy="12241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563888" y="1052737"/>
            <a:ext cx="0" cy="3744416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2843808" y="529515"/>
            <a:ext cx="1368152" cy="523221"/>
          </a:xfrm>
          <a:prstGeom prst="rect">
            <a:avLst/>
          </a:prstGeom>
          <a:solidFill>
            <a:srgbClr val="67E4F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Contas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979713" y="3789040"/>
            <a:ext cx="1284967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 do SUS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Gestão Fiscal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29878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7236296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3131840" y="1988840"/>
            <a:ext cx="914400" cy="648072"/>
          </a:xfrm>
          <a:prstGeom prst="rect">
            <a:avLst/>
          </a:prstGeom>
          <a:solidFill>
            <a:srgbClr val="FB4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Visita do</a:t>
            </a:r>
          </a:p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Prefeito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707906" y="2905200"/>
            <a:ext cx="2318455" cy="307777"/>
          </a:xfrm>
          <a:prstGeom prst="rect">
            <a:avLst/>
          </a:prstGeom>
          <a:solidFill>
            <a:srgbClr val="99FF99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Execução do Plano Plurianual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3851920" y="3212977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7880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139954" y="3501009"/>
            <a:ext cx="1748427" cy="307777"/>
          </a:xfrm>
          <a:prstGeom prst="rect">
            <a:avLst/>
          </a:prstGeom>
          <a:solidFill>
            <a:srgbClr val="CC66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da PBH Ativos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4211960" y="3789040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have esquerda 66"/>
          <p:cNvSpPr/>
          <p:nvPr/>
        </p:nvSpPr>
        <p:spPr>
          <a:xfrm>
            <a:off x="1619672" y="1772817"/>
            <a:ext cx="216024" cy="28803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8" name="Chave esquerda 67"/>
          <p:cNvSpPr/>
          <p:nvPr/>
        </p:nvSpPr>
        <p:spPr>
          <a:xfrm>
            <a:off x="1619672" y="5445224"/>
            <a:ext cx="216024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6876257" y="3140968"/>
            <a:ext cx="1597553" cy="523220"/>
          </a:xfrm>
          <a:prstGeom prst="rect">
            <a:avLst/>
          </a:prstGeom>
          <a:solidFill>
            <a:srgbClr val="CC66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Relatório semestral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 da PBH Ativos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382915" y="5775647"/>
            <a:ext cx="3269741" cy="461665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prstClr val="black"/>
                </a:solidFill>
              </a:rPr>
              <a:t>Diretrizes Orçamentárias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452321" y="5714092"/>
            <a:ext cx="1412566" cy="52322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Plano  Plurianual</a:t>
            </a:r>
          </a:p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Orçamento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5" name="Colchete esquerdo 34"/>
          <p:cNvSpPr/>
          <p:nvPr/>
        </p:nvSpPr>
        <p:spPr>
          <a:xfrm rot="16200000">
            <a:off x="4881881" y="4991329"/>
            <a:ext cx="172332" cy="93610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6" name="Colchete esquerdo 35"/>
          <p:cNvSpPr/>
          <p:nvPr/>
        </p:nvSpPr>
        <p:spPr>
          <a:xfrm rot="16200000">
            <a:off x="8082134" y="4599386"/>
            <a:ext cx="144018" cy="18356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164290" y="3861048"/>
            <a:ext cx="1325043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 do  SUS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Gestão Fiscal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788026" y="3933056"/>
            <a:ext cx="1284967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 do SUS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Gestão Fiscal</a:t>
            </a: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08150"/>
            <a:ext cx="2160240" cy="4857784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dirty="0" smtClean="0">
              <a:solidFill>
                <a:prstClr val="black"/>
              </a:solidFill>
            </a:endParaRPr>
          </a:p>
          <a:p>
            <a:pPr algn="ctr"/>
            <a:r>
              <a:rPr lang="pt-BR" sz="5400" dirty="0" smtClean="0">
                <a:solidFill>
                  <a:prstClr val="black"/>
                </a:solidFill>
              </a:rPr>
              <a:t>PPAG</a:t>
            </a: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4 Exercícios</a:t>
            </a:r>
          </a:p>
          <a:p>
            <a:pPr algn="ctr"/>
            <a:endParaRPr lang="pt-BR" sz="2800" b="1" dirty="0" smtClean="0">
              <a:solidFill>
                <a:prstClr val="black"/>
              </a:solidFill>
            </a:endParaRPr>
          </a:p>
          <a:p>
            <a:pPr algn="ctr"/>
            <a:endParaRPr lang="pt-BR" sz="2800" b="1" dirty="0" smtClean="0">
              <a:solidFill>
                <a:prstClr val="black"/>
              </a:solidFill>
            </a:endParaRP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(2014/2017)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249010" y="1065320"/>
            <a:ext cx="1714512" cy="9144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 2014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034960" y="1408216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7535158" y="979588"/>
            <a:ext cx="1357290" cy="1071570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2014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249042" y="2279766"/>
            <a:ext cx="1714512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 2015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677374" y="2679806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034992" y="262266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7535190" y="2194034"/>
            <a:ext cx="1357290" cy="107157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2015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249042" y="3708526"/>
            <a:ext cx="1714512" cy="914400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2016 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748844" y="4051422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034992" y="405142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7535190" y="3622794"/>
            <a:ext cx="1357290" cy="1071570"/>
          </a:xfrm>
          <a:prstGeom prst="ellipse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2016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177572" y="5065848"/>
            <a:ext cx="1714512" cy="9144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2017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2677374" y="5408744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963522" y="5408744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7463720" y="4980116"/>
            <a:ext cx="1357290" cy="107157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2017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106398" y="836712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34960" y="212259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960" y="355135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034960" y="4908678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891688" y="212259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Metas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963126" y="355135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Metas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91688" y="4908678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Metas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424936" cy="3744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400" b="1" dirty="0" smtClean="0">
                <a:solidFill>
                  <a:srgbClr val="C00000"/>
                </a:solidFill>
              </a:rPr>
              <a:t>A Lei de Diretrizes Orçamentárias é a festa do Poder Legislativo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Márcio Ferreira </a:t>
            </a:r>
            <a:r>
              <a:rPr lang="pt-BR" b="1" dirty="0" err="1" smtClean="0">
                <a:solidFill>
                  <a:schemeClr val="tx1"/>
                </a:solidFill>
                <a:latin typeface="+mn-lt"/>
              </a:rPr>
              <a:t>Kelles</a:t>
            </a:r>
            <a:r>
              <a:rPr lang="pt-BR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10"/>
          <p:cNvSpPr/>
          <p:nvPr/>
        </p:nvSpPr>
        <p:spPr>
          <a:xfrm>
            <a:off x="1024610" y="1913233"/>
            <a:ext cx="6643734" cy="2643206"/>
          </a:xfrm>
          <a:prstGeom prst="funnel">
            <a:avLst/>
          </a:prstGeom>
          <a:solidFill>
            <a:srgbClr val="CC66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496" y="136666"/>
            <a:ext cx="9144000" cy="70004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CC0099"/>
                </a:solidFill>
              </a:rPr>
              <a:t>INICIATIVA PRIVATIVA DO EXECUTIVO</a:t>
            </a:r>
            <a:endParaRPr lang="pt-BR" sz="3200" b="1" dirty="0">
              <a:solidFill>
                <a:srgbClr val="CC0099"/>
              </a:solidFill>
            </a:endParaRPr>
          </a:p>
        </p:txBody>
      </p:sp>
      <p:pic>
        <p:nvPicPr>
          <p:cNvPr id="13" name="Espaço Reservado para Conteúdo 3" descr="BH segue em fr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0789">
            <a:off x="1594808" y="1318516"/>
            <a:ext cx="2701125" cy="16468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4" descr="http://euacredito.com/site/wp-content/uploads/2009/04/noticia_terceiriz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0401">
            <a:off x="4984186" y="1534354"/>
            <a:ext cx="1851235" cy="1703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Seta para baixo 14"/>
          <p:cNvSpPr/>
          <p:nvPr/>
        </p:nvSpPr>
        <p:spPr>
          <a:xfrm>
            <a:off x="3453502" y="4627877"/>
            <a:ext cx="1857388" cy="785817"/>
          </a:xfrm>
          <a:prstGeom prst="downArrow">
            <a:avLst/>
          </a:prstGeom>
          <a:solidFill>
            <a:srgbClr val="CC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16" name="Picture 6" descr="http://fabianabigao.com.br/wp-content/uploads/2011/06/12AreasPB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831">
            <a:off x="2678354" y="2368565"/>
            <a:ext cx="2315894" cy="16223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1953304" y="5541039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Bookman Old Style"/>
              </a:rPr>
              <a:t>Plano Plurianual</a:t>
            </a:r>
          </a:p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Bookman Old Style"/>
              </a:rPr>
              <a:t>Diretrizes Orçamentárias</a:t>
            </a:r>
          </a:p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Bookman Old Style"/>
              </a:rPr>
              <a:t>Orçamento Anual</a:t>
            </a:r>
            <a:endParaRPr lang="pt-BR" sz="2400" b="1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18" name="Picture 2" descr="http://gestaocompartilhada.pbh.gov.br/sites/gestaocompartilhada.pbh.gov.br/files/styles/noticia/public/op_0.jpg?itok=8856O1v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9852">
            <a:off x="3911448" y="2127304"/>
            <a:ext cx="1620933" cy="18902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01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nature.com/polopoly_fs/7.5895.1345140906!/image/C0139971%20SPL%20reduced.jpg_gen/derivatives/landscape_300/C0139971%20SPL%20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948">
            <a:off x="-1773688" y="227651"/>
            <a:ext cx="6090653" cy="60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17276"/>
            <a:ext cx="4860032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0" y="4869160"/>
            <a:ext cx="28039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 Lei de Diretrizes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Orçamentárias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é o DNA,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 código fonte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da Lei do Orçamento 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468560" y="764704"/>
            <a:ext cx="9175788" cy="6093296"/>
          </a:xfrm>
          <a:prstGeom prst="rect">
            <a:avLst/>
          </a:prstGeom>
        </p:spPr>
      </p:pic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851920" y="44624"/>
            <a:ext cx="5256584" cy="1440160"/>
          </a:xfrm>
        </p:spPr>
        <p:txBody>
          <a:bodyPr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relação entre Lei de Diretrizes Orçamentárias e a Lei do Orçamento é parecida com a relação entre o artista e os bonecos no teatro de animação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56784" cy="122413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 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sz="2800" b="1" dirty="0" smtClean="0">
                <a:solidFill>
                  <a:srgbClr val="C00000"/>
                </a:solidFill>
              </a:rPr>
              <a:t>SUGESTÕES POPULARES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340768"/>
            <a:ext cx="4967287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5085184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Bookman Old Style"/>
              </a:rPr>
              <a:t>Que tipo de alteração propor ao </a:t>
            </a:r>
          </a:p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Bookman Old Style"/>
              </a:rPr>
              <a:t>Projeto de Lei de Diretrizes Orçamentárias?</a:t>
            </a:r>
            <a:endParaRPr lang="pt-BR" sz="2800" b="1" dirty="0">
              <a:solidFill>
                <a:srgbClr val="C0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3957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397622" y="1988840"/>
            <a:ext cx="100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prstClr val="black"/>
                </a:solidFill>
                <a:latin typeface="Bookman Old Style"/>
              </a:rPr>
              <a:t>CIDADÃO</a:t>
            </a:r>
            <a:endParaRPr lang="pt-BR" sz="12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2519545" y="880713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519545" y="109343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519545" y="1307753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"/>
          <p:cNvGraphicFramePr>
            <a:graphicFrameLocks noChangeAspect="1"/>
          </p:cNvGraphicFramePr>
          <p:nvPr>
            <p:extLst/>
          </p:nvPr>
        </p:nvGraphicFramePr>
        <p:xfrm>
          <a:off x="1496994" y="1067222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" name="CorelDRAW" r:id="rId3" imgW="1316736" imgH="2773680" progId="">
                  <p:embed/>
                </p:oleObj>
              </mc:Choice>
              <mc:Fallback>
                <p:oleObj name="CorelDRAW" r:id="rId3" imgW="1316736" imgH="277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994" y="1067222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/>
          </p:nvPr>
        </p:nvGraphicFramePr>
        <p:xfrm>
          <a:off x="709594" y="381422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" name="CorelDRAW" r:id="rId5" imgW="1316736" imgH="2773680" progId="">
                  <p:embed/>
                </p:oleObj>
              </mc:Choice>
              <mc:Fallback>
                <p:oleObj name="CorelDRAW" r:id="rId5" imgW="1316736" imgH="277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94" y="381422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/>
          </p:nvPr>
        </p:nvGraphicFramePr>
        <p:xfrm>
          <a:off x="1281094" y="495722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" name="CorelDRAW" r:id="rId6" imgW="1316736" imgH="2773680" progId="">
                  <p:embed/>
                </p:oleObj>
              </mc:Choice>
              <mc:Fallback>
                <p:oleObj name="CorelDRAW" r:id="rId6" imgW="1316736" imgH="277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94" y="495722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/>
          </p:nvPr>
        </p:nvGraphicFramePr>
        <p:xfrm>
          <a:off x="1621585" y="309984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" name="CorelDRAW" r:id="rId7" imgW="2221992" imgH="4687824" progId="">
                  <p:embed/>
                </p:oleObj>
              </mc:Choice>
              <mc:Fallback>
                <p:oleObj name="CorelDRAW" r:id="rId7" imgW="2221992" imgH="46878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585" y="309984"/>
                        <a:ext cx="419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/>
          </p:nvPr>
        </p:nvGraphicFramePr>
        <p:xfrm>
          <a:off x="976294" y="940222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" name="CorelDRAW" r:id="rId9" imgW="2221992" imgH="4687824" progId="">
                  <p:embed/>
                </p:oleObj>
              </mc:Choice>
              <mc:Fallback>
                <p:oleObj name="CorelDRAW" r:id="rId9" imgW="2221992" imgH="46878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294" y="940222"/>
                        <a:ext cx="419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Elipse 41"/>
          <p:cNvSpPr/>
          <p:nvPr/>
        </p:nvSpPr>
        <p:spPr>
          <a:xfrm>
            <a:off x="3790933" y="188640"/>
            <a:ext cx="2005203" cy="1296144"/>
          </a:xfrm>
          <a:prstGeom prst="ellipse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  <a:latin typeface="Bookman Old Style"/>
              </a:rPr>
              <a:t>COMISSÃO DE ORÇAMENTO E FINANÇAS PÚBLICAS</a:t>
            </a:r>
            <a:endParaRPr lang="pt-BR" sz="12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006852" y="252691"/>
            <a:ext cx="199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CC0099"/>
                </a:solidFill>
                <a:latin typeface="Bookman Old Style"/>
              </a:rPr>
              <a:t>SUGESTÃO DE</a:t>
            </a:r>
          </a:p>
          <a:p>
            <a:pPr algn="ctr"/>
            <a:r>
              <a:rPr lang="pt-BR" sz="1200" b="1" dirty="0" smtClean="0">
                <a:solidFill>
                  <a:srgbClr val="CC0099"/>
                </a:solidFill>
                <a:latin typeface="Bookman Old Style"/>
              </a:rPr>
              <a:t> EMENDA</a:t>
            </a:r>
            <a:endParaRPr lang="pt-BR" sz="1200" dirty="0">
              <a:solidFill>
                <a:srgbClr val="CC0099"/>
              </a:solidFill>
              <a:latin typeface="Bookman Old Style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4084327" y="2024658"/>
            <a:ext cx="1485904" cy="985838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Designação de relator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4146601" y="3680842"/>
            <a:ext cx="1214446" cy="914400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Parecer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 flipH="1" flipV="1">
            <a:off x="3062754" y="4122520"/>
            <a:ext cx="935841" cy="3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131981" y="4471777"/>
            <a:ext cx="93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prstClr val="black"/>
                </a:solidFill>
                <a:latin typeface="Bookman Old Style"/>
              </a:rPr>
              <a:t>Arquivo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>
            <a:off x="5510763" y="4125696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xograma: Documento 48"/>
          <p:cNvSpPr/>
          <p:nvPr/>
        </p:nvSpPr>
        <p:spPr>
          <a:xfrm>
            <a:off x="3864839" y="5201560"/>
            <a:ext cx="1850169" cy="942084"/>
          </a:xfrm>
          <a:prstGeom prst="flowChartDocument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Emenda de autoria da Comissão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50" name="Conector de seta reta 49"/>
          <p:cNvCxnSpPr/>
          <p:nvPr/>
        </p:nvCxnSpPr>
        <p:spPr>
          <a:xfrm rot="5400000">
            <a:off x="4499455" y="3356062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786001" y="1520602"/>
            <a:ext cx="0" cy="477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uxograma: Vários documentos 52"/>
          <p:cNvSpPr/>
          <p:nvPr/>
        </p:nvSpPr>
        <p:spPr>
          <a:xfrm>
            <a:off x="6441167" y="3651761"/>
            <a:ext cx="1559857" cy="864096"/>
          </a:xfrm>
          <a:prstGeom prst="flowChartMultidocumen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Outras proposições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 flipH="1">
            <a:off x="4784413" y="4728728"/>
            <a:ext cx="1588" cy="4642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ages.wikia.com/simswiki/pt-br/images/8/80/Arquivo_fich%C3%A1ri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3429000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0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42" grpId="0" animBg="1" autoUpdateAnimBg="0"/>
      <p:bldP spid="43" grpId="0" autoUpdateAnimBg="0"/>
      <p:bldP spid="44" grpId="0" animBg="1" autoUpdateAnimBg="0"/>
      <p:bldP spid="45" grpId="0" animBg="1" autoUpdateAnimBg="0"/>
      <p:bldP spid="47" grpId="0" autoUpdateAnimBg="0"/>
      <p:bldP spid="49" grpId="0" animBg="1" autoUpdateAnimBg="0"/>
      <p:bldP spid="5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50emais.com.br/wp-content/uploads/2013/06/Manifesta%C3%A7%C3%A3o-B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943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forma de nuvem 5"/>
          <p:cNvSpPr/>
          <p:nvPr/>
        </p:nvSpPr>
        <p:spPr>
          <a:xfrm>
            <a:off x="4067944" y="0"/>
            <a:ext cx="4752528" cy="2880320"/>
          </a:xfrm>
          <a:prstGeom prst="cloudCallout">
            <a:avLst>
              <a:gd name="adj1" fmla="val -41488"/>
              <a:gd name="adj2" fmla="val 77440"/>
            </a:avLst>
          </a:prstGeom>
          <a:solidFill>
            <a:srgbClr val="79F3E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Como posso fazer </a:t>
            </a:r>
            <a:r>
              <a:rPr lang="pt-BR" sz="2400" dirty="0" smtClean="0">
                <a:solidFill>
                  <a:prstClr val="black"/>
                </a:solidFill>
              </a:rPr>
              <a:t>interferir nas estratégias e prioridades do governo? 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424936" cy="446449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300" b="1" dirty="0" smtClean="0">
                <a:latin typeface="+mj-lt"/>
              </a:rPr>
              <a:t>Iniciativa popular (5% do eleitorado:  </a:t>
            </a:r>
            <a:r>
              <a:rPr lang="pt-BR" sz="2300" b="1" dirty="0" smtClean="0">
                <a:latin typeface="+mj-lt"/>
                <a:cs typeface="Arial" pitchFamily="34" charset="0"/>
              </a:rPr>
              <a:t>95.557 eleitores, num eleitorado de 1.911.142</a:t>
            </a:r>
            <a:r>
              <a:rPr lang="pt-BR" sz="2300" b="1" dirty="0" smtClean="0">
                <a:latin typeface="+mj-lt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b="1" dirty="0" smtClean="0">
                <a:latin typeface="+mj-lt"/>
              </a:rPr>
              <a:t>Vereador;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b="1" dirty="0" smtClean="0">
                <a:latin typeface="+mj-lt"/>
              </a:rPr>
              <a:t>Comissão de Orçamento e Finanças Públicas:</a:t>
            </a:r>
          </a:p>
          <a:p>
            <a:pPr lvl="1" algn="just"/>
            <a:r>
              <a:rPr lang="pt-BR" b="1" dirty="0" smtClean="0">
                <a:solidFill>
                  <a:schemeClr val="tx1"/>
                </a:solidFill>
                <a:latin typeface="+mj-lt"/>
              </a:rPr>
              <a:t>emenda de interesse da Comissão (aqui se incluem as originárias de sugestão popular);</a:t>
            </a: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lvl="1" algn="just"/>
            <a:r>
              <a:rPr lang="pt-BR" b="1" dirty="0" smtClean="0">
                <a:solidFill>
                  <a:schemeClr val="tx1"/>
                </a:solidFill>
                <a:latin typeface="+mj-lt"/>
              </a:rPr>
              <a:t>emenda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para compatibilizar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uma emenda com a parte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não emendada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projeto (relator);</a:t>
            </a: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lvl="1" algn="just"/>
            <a:r>
              <a:rPr lang="pt-BR" b="1" dirty="0" smtClean="0">
                <a:solidFill>
                  <a:schemeClr val="tx1"/>
                </a:solidFill>
                <a:latin typeface="+mj-lt"/>
              </a:rPr>
              <a:t>subemenda.</a:t>
            </a:r>
          </a:p>
          <a:p>
            <a:pPr marL="0" indent="0" algn="just">
              <a:buNone/>
            </a:pPr>
            <a:endParaRPr lang="pt-BR" sz="2300" b="1" dirty="0">
              <a:latin typeface="+mj-lt"/>
            </a:endParaRPr>
          </a:p>
          <a:p>
            <a:pPr marL="0" indent="0" algn="just">
              <a:buNone/>
            </a:pPr>
            <a:r>
              <a:rPr lang="pt-BR" sz="2300" b="1" dirty="0" smtClean="0">
                <a:latin typeface="+mj-lt"/>
              </a:rPr>
              <a:t>Obs.: Prefeito - mensagem para modificação do projeto até o início da votação na Comissão.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chemeClr val="tx1"/>
                </a:solidFill>
              </a:rPr>
              <a:t>AUTORIA DAS EMENDAS </a:t>
            </a:r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SUGESTÕES POPULARES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66948"/>
              </p:ext>
            </p:extLst>
          </p:nvPr>
        </p:nvGraphicFramePr>
        <p:xfrm>
          <a:off x="971600" y="1227936"/>
          <a:ext cx="763284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ANO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LDO</a:t>
                      </a:r>
                      <a:endParaRPr lang="pt-BR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PPAG/LOA</a:t>
                      </a:r>
                      <a:endParaRPr lang="pt-BR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2009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41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2010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10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2011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17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3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27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2013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127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86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2015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???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???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68012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1556792"/>
            <a:ext cx="7762056" cy="36724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cidadão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apresentar sugestões populares à Comissão de Orçamento e Finanças Públicas durante o prazo definido pela comissão.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188640"/>
            <a:ext cx="460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SUGESTÃO POPULAR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930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+mn-lt"/>
              </a:rPr>
              <a:t>APRESENTAÇÃO DA SUGESTÃO POPULAR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52736" y="1628800"/>
            <a:ext cx="813690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76000"/>
              <a:buFont typeface="Wingdings" panose="05000000000000000000" pitchFamily="2" charset="2"/>
              <a:buChar char="ü"/>
            </a:pPr>
            <a:r>
              <a:rPr lang="pt-BR" sz="3200" b="1" dirty="0"/>
              <a:t>Formulário</a:t>
            </a:r>
            <a:r>
              <a:rPr lang="pt-BR" sz="3200" b="1" dirty="0">
                <a:solidFill>
                  <a:srgbClr val="C00000"/>
                </a:solidFill>
              </a:rPr>
              <a:t> eletrônico </a:t>
            </a:r>
            <a:r>
              <a:rPr lang="pt-BR" sz="3200" b="1" dirty="0">
                <a:solidFill>
                  <a:prstClr val="black"/>
                </a:solidFill>
              </a:rPr>
              <a:t>no </a:t>
            </a:r>
            <a:r>
              <a:rPr lang="pt-BR" sz="3200" b="1" dirty="0" smtClean="0">
                <a:solidFill>
                  <a:prstClr val="black"/>
                </a:solidFill>
              </a:rPr>
              <a:t>portal da Câmara 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76000"/>
              <a:buFont typeface="Wingdings" panose="05000000000000000000" pitchFamily="2" charset="2"/>
              <a:buChar char="ü"/>
            </a:pPr>
            <a:r>
              <a:rPr lang="pt-BR" sz="3200" b="1" dirty="0" smtClean="0"/>
              <a:t>Formulário</a:t>
            </a:r>
            <a:r>
              <a:rPr lang="pt-BR" sz="3200" b="1" dirty="0" smtClean="0">
                <a:solidFill>
                  <a:srgbClr val="C00000"/>
                </a:solidFill>
              </a:rPr>
              <a:t> impresso </a:t>
            </a:r>
            <a:r>
              <a:rPr lang="pt-BR" sz="3200" b="1" dirty="0" smtClean="0">
                <a:solidFill>
                  <a:prstClr val="black"/>
                </a:solidFill>
              </a:rPr>
              <a:t>apresentado na </a:t>
            </a:r>
            <a:r>
              <a:rPr lang="pt-BR" sz="3200" b="1" dirty="0">
                <a:solidFill>
                  <a:prstClr val="black"/>
                </a:solidFill>
              </a:rPr>
              <a:t>Diretoria do </a:t>
            </a:r>
            <a:r>
              <a:rPr lang="pt-BR" sz="3200" b="1" dirty="0" smtClean="0">
                <a:solidFill>
                  <a:prstClr val="black"/>
                </a:solidFill>
              </a:rPr>
              <a:t>Processo Legislativo</a:t>
            </a:r>
            <a:endParaRPr lang="pt-B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61987"/>
            <a:ext cx="5216363" cy="41073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39223" cy="1872208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3200" b="1" dirty="0" smtClean="0">
                <a:solidFill>
                  <a:schemeClr val="tx1"/>
                </a:solidFill>
              </a:rPr>
              <a:t>DEFINIÇÃO </a:t>
            </a:r>
            <a:r>
              <a:rPr lang="pt-BR" sz="3200" b="1" dirty="0">
                <a:solidFill>
                  <a:schemeClr val="tx1"/>
                </a:solidFill>
              </a:rPr>
              <a:t>DE PRIORIDADES E </a:t>
            </a:r>
            <a:r>
              <a:rPr lang="pt-BR" sz="3200" b="1" dirty="0" smtClean="0">
                <a:solidFill>
                  <a:schemeClr val="tx1"/>
                </a:solidFill>
              </a:rPr>
              <a:t>METAS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prstClr val="black"/>
                </a:solidFill>
              </a:rPr>
              <a:t>Conhecer </a:t>
            </a:r>
            <a:r>
              <a:rPr lang="pt-BR" sz="2700" b="1" dirty="0">
                <a:solidFill>
                  <a:prstClr val="black"/>
                </a:solidFill>
              </a:rPr>
              <a:t>os programas do Plano Plurianual: </a:t>
            </a:r>
            <a:r>
              <a:rPr lang="pt-BR" sz="2700" b="1" dirty="0" smtClean="0">
                <a:solidFill>
                  <a:prstClr val="black"/>
                </a:solidFill>
              </a:rPr>
              <a:t/>
            </a:r>
            <a:br>
              <a:rPr lang="pt-BR" sz="2700" b="1" dirty="0" smtClean="0">
                <a:solidFill>
                  <a:prstClr val="black"/>
                </a:solidFill>
              </a:rPr>
            </a:br>
            <a:r>
              <a:rPr lang="pt-BR" sz="2700" b="1" dirty="0" smtClean="0">
                <a:solidFill>
                  <a:prstClr val="black"/>
                </a:solidFill>
              </a:rPr>
              <a:t>objetivos</a:t>
            </a:r>
            <a:r>
              <a:rPr lang="pt-BR" sz="2700" b="1" dirty="0">
                <a:solidFill>
                  <a:prstClr val="black"/>
                </a:solidFill>
              </a:rPr>
              <a:t>, estratégia, metas, produtos, etc</a:t>
            </a:r>
            <a:r>
              <a:rPr lang="pt-BR" sz="2700" b="1" dirty="0" smtClean="0">
                <a:solidFill>
                  <a:prstClr val="black"/>
                </a:solidFill>
              </a:rPr>
              <a:t>.</a:t>
            </a:r>
            <a:endParaRPr lang="pt-BR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828" y="212998"/>
            <a:ext cx="8539223" cy="551706"/>
          </a:xfr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</a:rPr>
              <a:t>DEFINIÇÃO DE PRIORIDADES E METAS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88740" y="90872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Como priorizar? O </a:t>
            </a:r>
            <a:r>
              <a:rPr lang="pt-BR" sz="2000" b="1" dirty="0">
                <a:solidFill>
                  <a:prstClr val="black"/>
                </a:solidFill>
              </a:rPr>
              <a:t>que </a:t>
            </a:r>
            <a:r>
              <a:rPr lang="pt-BR" sz="2000" b="1" dirty="0" smtClean="0">
                <a:solidFill>
                  <a:prstClr val="black"/>
                </a:solidFill>
              </a:rPr>
              <a:t>priorizar?</a:t>
            </a:r>
            <a:endParaRPr lang="pt-BR" sz="2000" b="1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Alterar </a:t>
            </a:r>
            <a:r>
              <a:rPr lang="pt-BR" sz="2000" b="1" dirty="0">
                <a:solidFill>
                  <a:prstClr val="black"/>
                </a:solidFill>
              </a:rPr>
              <a:t>a forma de apresentação do Anexo 1.7, já que ele não evidencia ação e </a:t>
            </a:r>
            <a:r>
              <a:rPr lang="pt-BR" sz="2000" b="1" dirty="0" err="1" smtClean="0">
                <a:solidFill>
                  <a:prstClr val="black"/>
                </a:solidFill>
              </a:rPr>
              <a:t>sub-ação</a:t>
            </a:r>
            <a:r>
              <a:rPr lang="pt-BR" sz="2000" b="1" dirty="0" smtClean="0">
                <a:solidFill>
                  <a:prstClr val="black"/>
                </a:solidFill>
              </a:rPr>
              <a:t> que é a forma como o Plano Plurianual se organiza?</a:t>
            </a:r>
            <a:endParaRPr lang="pt-BR" sz="2000" b="1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Alterar a hierarquia de limitação de empenho (art. 28, LDO 2015)?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Etc.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</a:rPr>
              <a:t>Na Lei de Diretrizes Orçamentárias, não podem ser criados programas e estabelecidas metas, produtos e unidades de medida. Isso só pode ser feito durante a tramitação do Plano </a:t>
            </a:r>
            <a:r>
              <a:rPr lang="pt-BR" sz="2000" b="1" dirty="0" smtClean="0">
                <a:solidFill>
                  <a:srgbClr val="C00000"/>
                </a:solidFill>
              </a:rPr>
              <a:t>Plurianual ou da respectiva revisão.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2" y="116632"/>
            <a:ext cx="8283335" cy="23762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6" y="116632"/>
            <a:ext cx="1232580" cy="6904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66" y="2708920"/>
            <a:ext cx="8259645" cy="403244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8266" y="2132856"/>
            <a:ext cx="535987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68344" y="1844824"/>
            <a:ext cx="1099567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6948264" y="328498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08266" y="6021288"/>
            <a:ext cx="8259645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53" y="1556793"/>
            <a:ext cx="8208634" cy="22940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3" y="414567"/>
            <a:ext cx="1585097" cy="5730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68" y="4102915"/>
            <a:ext cx="8176060" cy="14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70447"/>
            <a:ext cx="7720025" cy="28626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9" y="188640"/>
            <a:ext cx="1164774" cy="76596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6" y="4569032"/>
            <a:ext cx="8110912" cy="210032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55576" y="2852935"/>
            <a:ext cx="4392488" cy="334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796136" y="2492896"/>
            <a:ext cx="267946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7740352" y="544522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0349" y="5733256"/>
            <a:ext cx="798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68" y="4090082"/>
            <a:ext cx="1508935" cy="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nature.com/polopoly_fs/7.5895.1345140906!/image/C0139971%20SPL%20reduced.jpg_gen/derivatives/landscape_300/C0139971%20SPL%20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785">
            <a:off x="-606011" y="123196"/>
            <a:ext cx="2950009" cy="29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40990"/>
            <a:ext cx="6909331" cy="98375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ORGANIZAÇÃO E ESTRUTURA </a:t>
            </a:r>
            <a:br>
              <a:rPr lang="pt-BR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</a:br>
            <a:r>
              <a:rPr lang="pt-BR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DOS ORÇAMENTOS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75656" y="1268760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Discriminar a despesa por </a:t>
            </a:r>
            <a:r>
              <a:rPr lang="pt-BR" sz="2000" dirty="0">
                <a:solidFill>
                  <a:srgbClr val="FFFFFF"/>
                </a:solidFill>
              </a:rPr>
              <a:t>unidade administrativa, elemento da </a:t>
            </a:r>
            <a:r>
              <a:rPr lang="pt-BR" sz="2000" dirty="0" smtClean="0">
                <a:solidFill>
                  <a:srgbClr val="FFFFFF"/>
                </a:solidFill>
              </a:rPr>
              <a:t>despesa? 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Regionalizar </a:t>
            </a:r>
            <a:r>
              <a:rPr lang="pt-BR" sz="2000" dirty="0" smtClean="0">
                <a:solidFill>
                  <a:srgbClr val="FFFFFF"/>
                </a:solidFill>
              </a:rPr>
              <a:t>a despesa</a:t>
            </a:r>
            <a:r>
              <a:rPr lang="pt-BR" sz="2000" dirty="0" smtClean="0">
                <a:solidFill>
                  <a:srgbClr val="FFFFFF"/>
                </a:solidFill>
              </a:rPr>
              <a:t>?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Apresentar os custos </a:t>
            </a:r>
            <a:r>
              <a:rPr lang="pt-BR" sz="2000" dirty="0">
                <a:solidFill>
                  <a:srgbClr val="FFFFFF"/>
                </a:solidFill>
              </a:rPr>
              <a:t>de todas as </a:t>
            </a:r>
            <a:r>
              <a:rPr lang="pt-BR" sz="2000" dirty="0" err="1" smtClean="0">
                <a:solidFill>
                  <a:srgbClr val="FFFFFF"/>
                </a:solidFill>
              </a:rPr>
              <a:t>sub-ações</a:t>
            </a:r>
            <a:r>
              <a:rPr lang="pt-BR" sz="2000" dirty="0">
                <a:solidFill>
                  <a:srgbClr val="FFFFFF"/>
                </a:solidFill>
              </a:rPr>
              <a:t>?</a:t>
            </a:r>
            <a:r>
              <a:rPr lang="pt-BR" sz="2000" dirty="0" smtClean="0">
                <a:solidFill>
                  <a:srgbClr val="FFFFFF"/>
                </a:solidFill>
              </a:rPr>
              <a:t> 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Apresentar </a:t>
            </a:r>
            <a:r>
              <a:rPr lang="pt-BR" sz="2000" dirty="0" smtClean="0">
                <a:solidFill>
                  <a:srgbClr val="FFFFFF"/>
                </a:solidFill>
              </a:rPr>
              <a:t>novos demonstrativos</a:t>
            </a:r>
            <a:r>
              <a:rPr lang="pt-BR" sz="2000" dirty="0" smtClean="0">
                <a:solidFill>
                  <a:srgbClr val="FFFFFF"/>
                </a:solidFill>
              </a:rPr>
              <a:t> que evidenciem a despesa por tema,</a:t>
            </a:r>
            <a:r>
              <a:rPr lang="pt-BR" sz="2000" dirty="0" smtClean="0">
                <a:solidFill>
                  <a:srgbClr val="FFFFFF"/>
                </a:solidFill>
              </a:rPr>
              <a:t> como acontece com o </a:t>
            </a:r>
            <a:r>
              <a:rPr lang="pt-BR" sz="2000" dirty="0">
                <a:solidFill>
                  <a:srgbClr val="FFFFFF"/>
                </a:solidFill>
              </a:rPr>
              <a:t>Orçamento do Idoso e Orçamento da Criança e </a:t>
            </a:r>
            <a:r>
              <a:rPr lang="pt-BR" sz="2000" dirty="0" smtClean="0">
                <a:solidFill>
                  <a:srgbClr val="FFFFFF"/>
                </a:solidFill>
              </a:rPr>
              <a:t>Adolescente</a:t>
            </a:r>
            <a:r>
              <a:rPr lang="pt-BR" sz="2000" dirty="0" smtClean="0">
                <a:solidFill>
                  <a:srgbClr val="FFFFFF"/>
                </a:solidFill>
              </a:rPr>
              <a:t>?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Apresentar </a:t>
            </a:r>
            <a:r>
              <a:rPr lang="pt-BR" sz="2000" dirty="0" smtClean="0">
                <a:solidFill>
                  <a:srgbClr val="FFFFFF"/>
                </a:solidFill>
              </a:rPr>
              <a:t>o </a:t>
            </a:r>
            <a:r>
              <a:rPr lang="pt-BR" sz="2000" dirty="0" smtClean="0">
                <a:solidFill>
                  <a:srgbClr val="FFFFFF"/>
                </a:solidFill>
              </a:rPr>
              <a:t>Quadro </a:t>
            </a:r>
            <a:r>
              <a:rPr lang="pt-BR" sz="2000" dirty="0" smtClean="0">
                <a:solidFill>
                  <a:srgbClr val="FFFFFF"/>
                </a:solidFill>
              </a:rPr>
              <a:t>de Detalhamento da Despesa organizado </a:t>
            </a:r>
            <a:r>
              <a:rPr lang="pt-BR" sz="2000" dirty="0">
                <a:solidFill>
                  <a:srgbClr val="FFFFFF"/>
                </a:solidFill>
              </a:rPr>
              <a:t>por </a:t>
            </a:r>
            <a:r>
              <a:rPr lang="pt-BR" sz="2000" dirty="0" smtClean="0">
                <a:solidFill>
                  <a:srgbClr val="FFFFFF"/>
                </a:solidFill>
              </a:rPr>
              <a:t>programa? Atualmente o Quadro de Detalhamento da Despesa é organizado por unidade orçamentária</a:t>
            </a:r>
            <a:r>
              <a:rPr lang="pt-BR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7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notiminuto.com/site/assets/files/9618/mafa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0892"/>
            <a:ext cx="4374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retangular com cantos arredondados 2"/>
          <p:cNvSpPr/>
          <p:nvPr/>
        </p:nvSpPr>
        <p:spPr>
          <a:xfrm>
            <a:off x="179512" y="260648"/>
            <a:ext cx="4248472" cy="5472608"/>
          </a:xfrm>
          <a:prstGeom prst="wedgeRoundRectCallout">
            <a:avLst>
              <a:gd name="adj1" fmla="val 70705"/>
              <a:gd name="adj2" fmla="val 20438"/>
              <a:gd name="adj3" fmla="val 1666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Como posso participar das discussões </a:t>
            </a:r>
            <a:r>
              <a:rPr lang="pt-BR" sz="3200" b="1" dirty="0" smtClean="0">
                <a:solidFill>
                  <a:prstClr val="black"/>
                </a:solidFill>
              </a:rPr>
              <a:t>e das decisões do Plano Plurianual, da Lei de Diretrizes Orçamentárias e do Orçamento?</a:t>
            </a:r>
            <a:endParaRPr lang="pt-B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817747" cy="30004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330"/>
            <a:ext cx="1224136" cy="11017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29200"/>
            <a:ext cx="8155363" cy="10801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95" y="4581128"/>
            <a:ext cx="1585097" cy="57307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1560" y="3861048"/>
            <a:ext cx="6192688" cy="336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528392" cy="27943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828" y="260648"/>
            <a:ext cx="8539223" cy="9117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ELABORAÇÃO, </a:t>
            </a:r>
            <a: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EXECUÇÃO </a:t>
            </a:r>
            <a: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E ALTERAÇÃO </a:t>
            </a:r>
            <a: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/>
            </a:r>
            <a:b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</a:br>
            <a: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DO </a:t>
            </a:r>
            <a:r>
              <a:rPr lang="pt-BR" sz="2700" b="1" dirty="0" smtClean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ORÇAMENTO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5968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Evidenciar, nas </a:t>
            </a:r>
            <a:r>
              <a:rPr lang="pt-BR" sz="2000" dirty="0" smtClean="0">
                <a:solidFill>
                  <a:srgbClr val="FFFFFF"/>
                </a:solidFill>
              </a:rPr>
              <a:t>apresentações durante as audiências públicas quadrimestrais</a:t>
            </a:r>
            <a:r>
              <a:rPr lang="pt-BR" sz="2000" dirty="0" smtClean="0">
                <a:solidFill>
                  <a:srgbClr val="FFFFFF"/>
                </a:solidFill>
              </a:rPr>
              <a:t>, o </a:t>
            </a:r>
            <a:r>
              <a:rPr lang="pt-BR" sz="2000" dirty="0">
                <a:solidFill>
                  <a:srgbClr val="FFFFFF"/>
                </a:solidFill>
              </a:rPr>
              <a:t>valor pago e não apenas empenhado e </a:t>
            </a:r>
            <a:r>
              <a:rPr lang="pt-BR" sz="2000" dirty="0" smtClean="0">
                <a:solidFill>
                  <a:srgbClr val="FFFFFF"/>
                </a:solidFill>
              </a:rPr>
              <a:t>liquidado?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</a:rPr>
              <a:t>Aumentar a antecedência entre a publicação dos relatórios técnicos e a realização da audiência pública </a:t>
            </a:r>
            <a:r>
              <a:rPr lang="pt-BR" sz="2000" dirty="0" smtClean="0">
                <a:solidFill>
                  <a:srgbClr val="FFFFFF"/>
                </a:solidFill>
              </a:rPr>
              <a:t>quadrimestral? </a:t>
            </a: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3429000"/>
            <a:ext cx="5166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FFFFFF"/>
                </a:solidFill>
              </a:rPr>
              <a:t>Apresentar, </a:t>
            </a:r>
            <a:r>
              <a:rPr lang="pt-BR" sz="2000" dirty="0">
                <a:solidFill>
                  <a:srgbClr val="FFFFFF"/>
                </a:solidFill>
              </a:rPr>
              <a:t>durante as audiências públicas </a:t>
            </a:r>
            <a:r>
              <a:rPr lang="pt-BR" sz="2000" dirty="0" smtClean="0">
                <a:solidFill>
                  <a:srgbClr val="FFFFFF"/>
                </a:solidFill>
              </a:rPr>
              <a:t>quadrimestrais,</a:t>
            </a:r>
            <a:r>
              <a:rPr lang="pt-BR" sz="2000" dirty="0" smtClean="0">
                <a:solidFill>
                  <a:srgbClr val="FFFFFF"/>
                </a:solidFill>
              </a:rPr>
              <a:t> </a:t>
            </a:r>
            <a:r>
              <a:rPr lang="pt-BR" sz="2000" dirty="0" smtClean="0">
                <a:solidFill>
                  <a:srgbClr val="FFFFFF"/>
                </a:solidFill>
              </a:rPr>
              <a:t>os </a:t>
            </a:r>
            <a:r>
              <a:rPr lang="pt-BR" sz="2000" dirty="0">
                <a:solidFill>
                  <a:srgbClr val="FFFFFF"/>
                </a:solidFill>
              </a:rPr>
              <a:t>impactos e não apenas as entregas </a:t>
            </a:r>
            <a:r>
              <a:rPr lang="pt-BR" sz="2000" dirty="0" smtClean="0">
                <a:solidFill>
                  <a:srgbClr val="FFFFFF"/>
                </a:solidFill>
              </a:rPr>
              <a:t>físicas?</a:t>
            </a:r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578392" cy="23015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7" y="188640"/>
            <a:ext cx="936104" cy="5986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49080"/>
            <a:ext cx="8117025" cy="25619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356992"/>
            <a:ext cx="1184987" cy="67956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067944" y="2492896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95536" y="6381328"/>
            <a:ext cx="3888432" cy="32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724128" y="6093296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36482" cy="26046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0" y="188640"/>
            <a:ext cx="1095521" cy="6212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42" y="4509120"/>
            <a:ext cx="8143486" cy="16948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5" y="3915632"/>
            <a:ext cx="1585097" cy="57917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31640" y="1916832"/>
            <a:ext cx="44644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5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Picture 2" descr="http://1.bp.blogspot.com/_HFAo9aLWHsE/S6tbCs5JDLI/AAAAAAAAadE/pA6tiWJ9E0Q/s1600/causa_efeito_do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3933056"/>
            <a:ext cx="8208912" cy="14401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19050" algn="ctr">
              <a:lnSpc>
                <a:spcPct val="150000"/>
              </a:lnSpc>
              <a:buClr>
                <a:srgbClr val="4F81BD"/>
              </a:buClr>
              <a:buSzPct val="76000"/>
              <a:defRPr/>
            </a:pPr>
            <a:r>
              <a:rPr lang="pt-BR" sz="6600" b="1" dirty="0" smtClean="0">
                <a:solidFill>
                  <a:prstClr val="black"/>
                </a:solidFill>
              </a:rPr>
              <a:t>TRAMITAÇÃO</a:t>
            </a:r>
            <a:endParaRPr lang="pt-BR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4900" b="1" dirty="0" smtClean="0">
                <a:solidFill>
                  <a:schemeClr val="tx1"/>
                </a:solidFill>
              </a:rPr>
              <a:t>DESAFIO nº1 </a:t>
            </a:r>
            <a:endParaRPr lang="pt-BR" sz="49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5557536"/>
            <a:ext cx="8064500" cy="67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+mj-lt"/>
              </a:rPr>
              <a:t>SUPERAR A ASSIMETRIA DE INFORMAÇÕES</a:t>
            </a:r>
            <a:endParaRPr lang="pt-BR" dirty="0">
              <a:latin typeface="+mj-lt"/>
            </a:endParaRPr>
          </a:p>
        </p:txBody>
      </p:sp>
      <p:pic>
        <p:nvPicPr>
          <p:cNvPr id="6" name="Picture 2" descr="http://canaldoempreendedor.com.br/wp-content/uploads/2013/05/desafio-empreend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21262"/>
            <a:ext cx="4906907" cy="393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15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4900" b="1" dirty="0" smtClean="0">
                <a:solidFill>
                  <a:schemeClr val="tx1"/>
                </a:solidFill>
              </a:rPr>
              <a:t>DESAFIO nº 2 </a:t>
            </a:r>
            <a:endParaRPr lang="pt-BR" sz="49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canaldoempreendedor.com.br/wp-content/uploads/2013/05/desafio-empreend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93270"/>
            <a:ext cx="4906907" cy="393593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68692" y="5517232"/>
            <a:ext cx="69156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black"/>
                </a:solidFill>
                <a:latin typeface="Bookman Old Style"/>
              </a:rPr>
              <a:t>NÃO ENTRAR EM PÂNICO DEVIDO AO </a:t>
            </a:r>
          </a:p>
          <a:p>
            <a:pPr algn="ctr"/>
            <a:r>
              <a:rPr lang="pt-BR" sz="2600" b="1" dirty="0" smtClean="0">
                <a:solidFill>
                  <a:prstClr val="black"/>
                </a:solidFill>
                <a:latin typeface="Bookman Old Style"/>
              </a:rPr>
              <a:t>VOLUME DE INFORMAÇÕES</a:t>
            </a:r>
            <a:endParaRPr lang="pt-BR" sz="2600" b="1" dirty="0">
              <a:solidFill>
                <a:prstClr val="black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771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+mj-lt"/>
              </a:rPr>
              <a:t>Portal da Prefeitura de Belo Horizonte:</a:t>
            </a:r>
          </a:p>
          <a:p>
            <a:pPr marL="0" indent="0">
              <a:buNone/>
            </a:pPr>
            <a:r>
              <a:rPr lang="pt-BR" sz="1600" dirty="0">
                <a:latin typeface="+mj-lt"/>
                <a:hlinkClick r:id="rId2"/>
              </a:rPr>
              <a:t>http://portalpbh.pbh.gov.br/pbh</a:t>
            </a:r>
            <a:r>
              <a:rPr lang="pt-BR" sz="1600" dirty="0" smtClean="0">
                <a:latin typeface="+mj-lt"/>
                <a:hlinkClick r:id="rId2"/>
              </a:rPr>
              <a:t>/</a:t>
            </a:r>
            <a:endParaRPr lang="pt-BR" sz="1600" dirty="0" smtClean="0">
              <a:latin typeface="+mj-lt"/>
            </a:endParaRPr>
          </a:p>
          <a:p>
            <a:pPr marL="0" indent="0">
              <a:buNone/>
            </a:pPr>
            <a:endParaRPr lang="pt-BR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Contas Públicas</a:t>
            </a:r>
            <a:r>
              <a:rPr lang="pt-BR" sz="2000" dirty="0">
                <a:latin typeface="+mj-lt"/>
              </a:rPr>
              <a:t>: </a:t>
            </a:r>
            <a:r>
              <a:rPr lang="pt-BR" sz="1600" dirty="0">
                <a:latin typeface="+mj-lt"/>
                <a:hlinkClick r:id="rId3"/>
              </a:rPr>
              <a:t>http://</a:t>
            </a:r>
            <a:r>
              <a:rPr lang="pt-BR" sz="1600" dirty="0" smtClean="0">
                <a:latin typeface="+mj-lt"/>
                <a:hlinkClick r:id="rId3"/>
              </a:rPr>
              <a:t>portalpbh.pbh.gov.br/pbh/ecp/comunidade.do?evento=portlet&amp;pIdPlc=ecpTaxonomiaMenuPortal&amp;app=contaspublicas&amp;lang=pt_BR</a:t>
            </a:r>
            <a:endParaRPr lang="pt-BR" sz="1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Transparência e Acesso à Informação</a:t>
            </a:r>
          </a:p>
          <a:p>
            <a:pPr marL="268288" indent="0">
              <a:buNone/>
            </a:pPr>
            <a:r>
              <a:rPr lang="pt-BR" sz="1600" dirty="0" smtClean="0">
                <a:latin typeface="+mj-lt"/>
                <a:hlinkClick r:id="rId4"/>
              </a:rPr>
              <a:t>http</a:t>
            </a:r>
            <a:r>
              <a:rPr lang="pt-BR" sz="1600" dirty="0">
                <a:latin typeface="+mj-lt"/>
                <a:hlinkClick r:id="rId4"/>
              </a:rPr>
              <a:t>://</a:t>
            </a:r>
            <a:r>
              <a:rPr lang="pt-BR" sz="1600" dirty="0" smtClean="0">
                <a:latin typeface="+mj-lt"/>
                <a:hlinkClick r:id="rId4"/>
              </a:rPr>
              <a:t>portalpbh.pbh.gov.br/pbh/ecp/comunidade.do?app=acessoinformaca</a:t>
            </a:r>
            <a:endParaRPr lang="pt-BR" sz="1600" dirty="0" smtClean="0">
              <a:latin typeface="+mj-lt"/>
            </a:endParaRPr>
          </a:p>
          <a:p>
            <a:pPr marL="0" indent="0">
              <a:buNone/>
            </a:pPr>
            <a:endParaRPr lang="pt-BR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100" dirty="0" smtClean="0">
                <a:latin typeface="+mj-lt"/>
              </a:rPr>
              <a:t>B</a:t>
            </a:r>
            <a:r>
              <a:rPr lang="pt-BR" sz="2000" dirty="0" smtClean="0">
                <a:latin typeface="+mj-lt"/>
              </a:rPr>
              <a:t>H Metas e Resultados</a:t>
            </a:r>
          </a:p>
          <a:p>
            <a:pPr marL="268288" indent="0">
              <a:buNone/>
            </a:pPr>
            <a:r>
              <a:rPr lang="pt-BR" sz="1600" dirty="0">
                <a:latin typeface="+mj-lt"/>
                <a:hlinkClick r:id="rId5"/>
              </a:rPr>
              <a:t>https://bhmetaseresultados.pbh.gov.br</a:t>
            </a:r>
            <a:r>
              <a:rPr lang="pt-BR" sz="1600" dirty="0" smtClean="0">
                <a:latin typeface="+mj-lt"/>
                <a:hlinkClick r:id="rId5"/>
              </a:rPr>
              <a:t>/</a:t>
            </a:r>
            <a:endParaRPr lang="pt-BR" sz="1600" dirty="0" smtClean="0">
              <a:latin typeface="+mj-lt"/>
            </a:endParaRPr>
          </a:p>
          <a:p>
            <a:pPr marL="0" indent="0">
              <a:buNone/>
            </a:pPr>
            <a:endParaRPr lang="pt-BR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Portal dos Conselhos</a:t>
            </a:r>
          </a:p>
          <a:p>
            <a:pPr marL="268288" indent="0">
              <a:buNone/>
            </a:pPr>
            <a:r>
              <a:rPr lang="pt-BR" sz="1600" dirty="0">
                <a:latin typeface="+mj-lt"/>
                <a:hlinkClick r:id="rId6"/>
              </a:rPr>
              <a:t>http://</a:t>
            </a:r>
            <a:r>
              <a:rPr lang="pt-BR" sz="1600" dirty="0" smtClean="0">
                <a:latin typeface="+mj-lt"/>
                <a:hlinkClick r:id="rId6"/>
              </a:rPr>
              <a:t>portalpbh.pbh.gov.br/pbh/ecp/comunidade.do?app=conselhos</a:t>
            </a:r>
            <a:endParaRPr lang="pt-BR" sz="1600" dirty="0" smtClean="0">
              <a:latin typeface="+mj-lt"/>
            </a:endParaRPr>
          </a:p>
          <a:p>
            <a:pPr marL="0" indent="0">
              <a:buNone/>
            </a:pPr>
            <a:endParaRPr lang="pt-BR" sz="1600" dirty="0" smtClean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ONDE BUSCAR INFORMAÇÃO?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42493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+mj-lt"/>
              </a:rPr>
              <a:t>Portal da Câmara Municipal de Belo Horizonte:</a:t>
            </a:r>
          </a:p>
          <a:p>
            <a:pPr marL="0" indent="0">
              <a:buNone/>
            </a:pPr>
            <a:r>
              <a:rPr lang="pt-BR" sz="1600" dirty="0">
                <a:latin typeface="+mj-lt"/>
                <a:hlinkClick r:id="rId2"/>
              </a:rPr>
              <a:t>http://www.cmbh.mg.gov.br</a:t>
            </a:r>
            <a:r>
              <a:rPr lang="pt-BR" sz="1600" dirty="0" smtClean="0">
                <a:latin typeface="+mj-lt"/>
                <a:hlinkClick r:id="rId2"/>
              </a:rPr>
              <a:t>/</a:t>
            </a:r>
            <a:endParaRPr lang="pt-BR" sz="1600" dirty="0" smtClean="0">
              <a:latin typeface="+mj-lt"/>
            </a:endParaRPr>
          </a:p>
          <a:p>
            <a:pPr marL="0" indent="0">
              <a:buNone/>
            </a:pPr>
            <a:endParaRPr lang="pt-BR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Eventos Institucionais</a:t>
            </a:r>
          </a:p>
          <a:p>
            <a:pPr marL="268288" indent="0">
              <a:buNone/>
            </a:pPr>
            <a:r>
              <a:rPr lang="pt-BR" sz="1600" dirty="0" smtClean="0">
                <a:latin typeface="+mj-lt"/>
                <a:hlinkClick r:id="rId3"/>
              </a:rPr>
              <a:t>http://www.cmbh.mg.gov.br/camara/eventos-institucionais</a:t>
            </a:r>
            <a:endParaRPr lang="pt-BR" sz="1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Portal da Transparência</a:t>
            </a:r>
          </a:p>
          <a:p>
            <a:pPr marL="268288" indent="0">
              <a:buNone/>
            </a:pPr>
            <a:r>
              <a:rPr lang="pt-BR" sz="1600" dirty="0" smtClean="0">
                <a:latin typeface="+mj-lt"/>
                <a:hlinkClick r:id="rId4"/>
              </a:rPr>
              <a:t>http://www.cmbh.mg.gov.br/portal-da-transparencia/execucao-orcamentaria</a:t>
            </a:r>
            <a:endParaRPr lang="pt-BR" sz="1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Destaque para a Lei de Diretrizes Orçamentárias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Legislação</a:t>
            </a:r>
          </a:p>
          <a:p>
            <a:pPr marL="273050" indent="-9525">
              <a:buNone/>
            </a:pPr>
            <a:r>
              <a:rPr lang="pt-BR" sz="1600" dirty="0" smtClean="0">
                <a:latin typeface="+mj-lt"/>
                <a:hlinkClick r:id="rId5"/>
              </a:rPr>
              <a:t>http://www.cmbh.mg.gov.br/leis/legislacao</a:t>
            </a:r>
            <a:endParaRPr lang="pt-BR" sz="1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j-lt"/>
              </a:rPr>
              <a:t>Comissões Permanentes</a:t>
            </a:r>
          </a:p>
          <a:p>
            <a:pPr marL="268288" indent="0">
              <a:buNone/>
            </a:pPr>
            <a:r>
              <a:rPr lang="pt-BR" sz="1600" dirty="0" smtClean="0">
                <a:latin typeface="+mj-lt"/>
                <a:hlinkClick r:id="rId6"/>
              </a:rPr>
              <a:t>http://www.cmbh.mg.gov.br/leis/comissoes/permanentes</a:t>
            </a:r>
            <a:endParaRPr lang="pt-BR" sz="1600" dirty="0" smtClean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ONDE BUSCAR INFORMAÇÃO?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9289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Ouvidoria da Prefeitura de Belo Horizonte:</a:t>
            </a:r>
          </a:p>
          <a:p>
            <a:pPr marL="444500" indent="-273050">
              <a:buFont typeface="Wingdings" panose="05000000000000000000" pitchFamily="2" charset="2"/>
              <a:buChar char="ü"/>
            </a:pPr>
            <a:r>
              <a:rPr lang="pt-BR" sz="2400" b="1" dirty="0" smtClean="0"/>
              <a:t>Transparência e acesso à informação</a:t>
            </a:r>
          </a:p>
          <a:p>
            <a:pPr marL="706438" indent="-342900" defTabSz="806450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pt-BR" sz="2400" b="1" dirty="0" err="1" smtClean="0"/>
              <a:t>Solilcitação</a:t>
            </a:r>
            <a:r>
              <a:rPr lang="pt-BR" sz="2400" b="1" dirty="0" smtClean="0"/>
              <a:t> de informação – dúvidas sobre conteúdo </a:t>
            </a:r>
            <a:endParaRPr lang="pt-BR" sz="2400" b="1" dirty="0"/>
          </a:p>
          <a:p>
            <a:pPr marL="712788" indent="0" defTabSz="806450">
              <a:buNone/>
              <a:tabLst>
                <a:tab pos="806450" algn="l"/>
              </a:tabLst>
            </a:pPr>
            <a:r>
              <a:rPr lang="pt-BR" sz="1600" b="1" dirty="0">
                <a:hlinkClick r:id="rId2"/>
              </a:rPr>
              <a:t>http://</a:t>
            </a:r>
            <a:r>
              <a:rPr lang="pt-BR" sz="1600" b="1" dirty="0" smtClean="0">
                <a:hlinkClick r:id="rId2"/>
              </a:rPr>
              <a:t>ouvidoriageral.pbh.gov.br/tag</a:t>
            </a:r>
            <a:endParaRPr lang="pt-BR" sz="1600" b="1" dirty="0" smtClean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Ouvidoria da Câmara Municipal de Belo Horizonte: </a:t>
            </a:r>
          </a:p>
          <a:p>
            <a:pPr marL="0" indent="0">
              <a:buNone/>
            </a:pPr>
            <a:r>
              <a:rPr lang="pt-BR" sz="1600" b="1" dirty="0">
                <a:hlinkClick r:id="rId3"/>
              </a:rPr>
              <a:t>http://</a:t>
            </a:r>
            <a:r>
              <a:rPr lang="pt-BR" sz="1600" b="1" dirty="0" smtClean="0">
                <a:hlinkClick r:id="rId3"/>
              </a:rPr>
              <a:t>www.cmbh.mg.gov.br/node/add/lei-acesso-informacao</a:t>
            </a:r>
            <a:endParaRPr lang="pt-BR" sz="1600" b="1" dirty="0" smtClean="0"/>
          </a:p>
          <a:p>
            <a:pPr marL="0" indent="0">
              <a:buNone/>
            </a:pPr>
            <a:endParaRPr lang="pt-BR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60432" cy="504056"/>
          </a:xfrm>
        </p:spPr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NÃO ENCONTRO AS INFORMAÇÕES DESEJADAS!!!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7704" y="1711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/>
            </a:r>
            <a:br>
              <a:rPr lang="pt-BR" dirty="0">
                <a:solidFill>
                  <a:prstClr val="black"/>
                </a:solidFill>
              </a:rPr>
            </a:b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895979" cy="59766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92696"/>
            <a:ext cx="71287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prstClr val="black"/>
                </a:solidFill>
                <a:latin typeface="Bookman Old Style"/>
              </a:rPr>
              <a:t>Qual a participação da Câmara Municipal e dos Conselhos na elaboração do Plano Plurianual, da Lei de Diretrizes Orçamentárias e do Orçamento?</a:t>
            </a:r>
            <a:endParaRPr lang="pt-BR" sz="2500" b="1" dirty="0">
              <a:solidFill>
                <a:prstClr val="black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3367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Picture 2" descr="http://1.bp.blogspot.com/_HFAo9aLWHsE/S6tbCs5JDLI/AAAAAAAAadE/pA6tiWJ9E0Q/s1600/causa_efeito_do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90872" y="3140968"/>
            <a:ext cx="8229600" cy="5737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rgbClr val="C00000"/>
                </a:solidFill>
              </a:rPr>
              <a:t>PROCESSO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3933056"/>
            <a:ext cx="8208912" cy="24482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19050" algn="just">
              <a:lnSpc>
                <a:spcPct val="150000"/>
              </a:lnSpc>
              <a:buClr>
                <a:srgbClr val="4F81BD"/>
              </a:buClr>
              <a:buSzPct val="76000"/>
              <a:defRPr/>
            </a:pPr>
            <a:r>
              <a:rPr lang="pt-BR" sz="2800" b="1" dirty="0" smtClean="0">
                <a:solidFill>
                  <a:prstClr val="black"/>
                </a:solidFill>
              </a:rPr>
              <a:t>Sucessão encadeada de atos interligados e progressivamente ordenados, na qual existe </a:t>
            </a:r>
            <a:r>
              <a:rPr lang="pt-BR" sz="2800" b="1" dirty="0" smtClean="0">
                <a:solidFill>
                  <a:srgbClr val="C00000"/>
                </a:solidFill>
              </a:rPr>
              <a:t>contraditório entre as partes interessadas</a:t>
            </a:r>
            <a:r>
              <a:rPr lang="pt-BR" sz="2800" b="1" dirty="0" smtClean="0">
                <a:solidFill>
                  <a:prstClr val="black"/>
                </a:solidFill>
              </a:rPr>
              <a:t>, com o objetivo de produzir um resultado final.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339" y="1625603"/>
            <a:ext cx="3973170" cy="4589479"/>
          </a:xfrm>
          <a:prstGeom prst="rect">
            <a:avLst/>
          </a:prstGeom>
        </p:spPr>
      </p:pic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699619" y="2998790"/>
            <a:ext cx="2322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 rot="-988536">
            <a:off x="1356084" y="3240225"/>
            <a:ext cx="28221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MUNICÍPIO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DE BELO HORIZONTE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Promulgada em 21/03/90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13"/>
          <p:cNvSpPr txBox="1">
            <a:spLocks noChangeArrowheads="1"/>
          </p:cNvSpPr>
          <p:nvPr/>
        </p:nvSpPr>
        <p:spPr bwMode="auto">
          <a:xfrm rot="-914653">
            <a:off x="903365" y="2160854"/>
            <a:ext cx="2382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LEI ORGÂNICA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359" y="1355712"/>
            <a:ext cx="3973169" cy="45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 rot="-902849">
            <a:off x="4920913" y="1732121"/>
            <a:ext cx="2383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REGIMENTO INTERNO</a:t>
            </a:r>
          </a:p>
        </p:txBody>
      </p:sp>
      <p:sp>
        <p:nvSpPr>
          <p:cNvPr id="9" name="CaixaDeTexto 11"/>
          <p:cNvSpPr txBox="1">
            <a:spLocks noChangeArrowheads="1"/>
          </p:cNvSpPr>
          <p:nvPr/>
        </p:nvSpPr>
        <p:spPr bwMode="auto">
          <a:xfrm rot="-1055329">
            <a:off x="5793982" y="3028056"/>
            <a:ext cx="19402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CÂMARA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 MUNICIPAL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DE BELO HORIZONTE</a:t>
            </a:r>
          </a:p>
          <a:p>
            <a:pPr algn="ctr"/>
            <a:endParaRPr lang="pt-BR" sz="2000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Resolução nº 1.480/1990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9079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PROCESSO PARLAMENTAR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6896" y="216024"/>
            <a:ext cx="8229600" cy="620688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COMISSÃO DE ORÇAMENTO E FINANÇAS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611560" y="1124744"/>
            <a:ext cx="8229600" cy="4680520"/>
          </a:xfrm>
        </p:spPr>
        <p:txBody>
          <a:bodyPr>
            <a:normAutofit/>
          </a:bodyPr>
          <a:lstStyle/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Realiza audiências </a:t>
            </a:r>
            <a:r>
              <a:rPr lang="pt-BR" sz="2400" b="1" dirty="0">
                <a:latin typeface="+mj-lt"/>
              </a:rPr>
              <a:t>públicas </a:t>
            </a:r>
            <a:endParaRPr lang="pt-BR" sz="2400" b="1" dirty="0" smtClean="0">
              <a:latin typeface="+mj-lt"/>
            </a:endParaRP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Recebe sugestões populares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Emite </a:t>
            </a:r>
            <a:r>
              <a:rPr lang="pt-BR" sz="2400" b="1" dirty="0">
                <a:latin typeface="+mj-lt"/>
              </a:rPr>
              <a:t>parecer sobre </a:t>
            </a:r>
            <a:r>
              <a:rPr lang="pt-BR" sz="2400" b="1" dirty="0" smtClean="0">
                <a:latin typeface="+mj-lt"/>
              </a:rPr>
              <a:t>emendas e projeto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Acompanha a execução orçamentária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Elabora projeto de resolução que julga as contas do chefe do Executivo.</a:t>
            </a:r>
          </a:p>
          <a:p>
            <a:pPr marL="266700" indent="0" algn="just">
              <a:buNone/>
            </a:pPr>
            <a:endParaRPr lang="pt-BR" sz="2400" dirty="0"/>
          </a:p>
          <a:p>
            <a:pPr marL="266700" indent="0" algn="ctr">
              <a:buNone/>
            </a:pPr>
            <a:r>
              <a:rPr lang="pt-BR" sz="2200" dirty="0" smtClean="0">
                <a:latin typeface="Bookman Old Style" pitchFamily="18" charset="0"/>
                <a:cs typeface="Arial" panose="020B0604020202020204" pitchFamily="34" charset="0"/>
              </a:rPr>
              <a:t>(art. 132, § 1º, LOMBH, e </a:t>
            </a:r>
            <a:r>
              <a:rPr lang="pt-BR" sz="2200" dirty="0" err="1" smtClean="0">
                <a:latin typeface="Bookman Old Style" pitchFamily="18" charset="0"/>
                <a:cs typeface="Arial" panose="020B0604020202020204" pitchFamily="34" charset="0"/>
              </a:rPr>
              <a:t>arts</a:t>
            </a:r>
            <a:r>
              <a:rPr lang="pt-BR" sz="2200" dirty="0" smtClean="0">
                <a:latin typeface="Bookman Old Style" pitchFamily="18" charset="0"/>
                <a:cs typeface="Arial" panose="020B0604020202020204" pitchFamily="34" charset="0"/>
              </a:rPr>
              <a:t>. 120, 121, 125, do RI)</a:t>
            </a:r>
            <a:endParaRPr lang="pt-BR" sz="2200" dirty="0"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24128" y="15902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Art. 68 do ADCT , CE/MG</a:t>
            </a:r>
            <a:endParaRPr lang="pt-BR" sz="12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2031231"/>
            <a:ext cx="156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Art. 57, § 2º, CF</a:t>
            </a:r>
          </a:p>
          <a:p>
            <a:r>
              <a:rPr lang="pt-BR" sz="1200" b="1" dirty="0" smtClean="0"/>
              <a:t>Art. 53, §2º, CE/MG</a:t>
            </a:r>
            <a:endParaRPr lang="pt-BR" sz="1200" b="1" dirty="0"/>
          </a:p>
        </p:txBody>
      </p:sp>
      <p:sp>
        <p:nvSpPr>
          <p:cNvPr id="7" name="Texto explicativo em elipse 6"/>
          <p:cNvSpPr/>
          <p:nvPr/>
        </p:nvSpPr>
        <p:spPr>
          <a:xfrm>
            <a:off x="251520" y="5517232"/>
            <a:ext cx="2304256" cy="936104"/>
          </a:xfrm>
          <a:prstGeom prst="wedgeEllipseCallout">
            <a:avLst>
              <a:gd name="adj1" fmla="val 52441"/>
              <a:gd name="adj2" fmla="val -10899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Comissão de Legislação e Justiça: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Redação final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Texto explicativo em elipse 7"/>
          <p:cNvSpPr/>
          <p:nvPr/>
        </p:nvSpPr>
        <p:spPr>
          <a:xfrm>
            <a:off x="6084168" y="5517232"/>
            <a:ext cx="2952328" cy="1080120"/>
          </a:xfrm>
          <a:prstGeom prst="wedgeEllipseCallout">
            <a:avLst>
              <a:gd name="adj1" fmla="val -29891"/>
              <a:gd name="adj2" fmla="val -92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Comissão de Orçamento e Finanças:  apreciação de sugestões populares e emendas</a:t>
            </a:r>
          </a:p>
        </p:txBody>
      </p:sp>
      <p:sp>
        <p:nvSpPr>
          <p:cNvPr id="10" name="Texto explicativo em elipse 9"/>
          <p:cNvSpPr/>
          <p:nvPr/>
        </p:nvSpPr>
        <p:spPr>
          <a:xfrm>
            <a:off x="7092280" y="1124744"/>
            <a:ext cx="1656184" cy="864096"/>
          </a:xfrm>
          <a:prstGeom prst="wedgeEllipseCallout">
            <a:avLst>
              <a:gd name="adj1" fmla="val -80830"/>
              <a:gd name="adj2" fmla="val 2089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Comissão Orçamento e Finanças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4221088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Bookman Old Style" pitchFamily="18" charset="0"/>
              </a:rPr>
              <a:t>Art. 48,  § único, I, LRF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0287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52"/>
          <p:cNvSpPr>
            <a:spLocks noChangeArrowheads="1"/>
          </p:cNvSpPr>
          <p:nvPr/>
        </p:nvSpPr>
        <p:spPr bwMode="auto">
          <a:xfrm>
            <a:off x="2069512" y="727974"/>
            <a:ext cx="2016223" cy="648072"/>
          </a:xfrm>
          <a:prstGeom prst="flowChartDocumen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 smtClean="0">
              <a:solidFill>
                <a:prstClr val="black"/>
              </a:solidFill>
            </a:endParaRPr>
          </a:p>
          <a:p>
            <a:pPr algn="ctr"/>
            <a:endParaRPr lang="pt-BR" sz="1000" b="1" dirty="0" smtClean="0">
              <a:solidFill>
                <a:prstClr val="black"/>
              </a:solidFill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auto">
          <a:xfrm>
            <a:off x="1997504" y="871990"/>
            <a:ext cx="2016223" cy="657418"/>
          </a:xfrm>
          <a:prstGeom prst="flowChartDocumen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Projeto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83151" y="1825688"/>
            <a:ext cx="2016223" cy="590573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Realização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de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 audiência pública pela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Comissão de </a:t>
            </a:r>
            <a:r>
              <a:rPr lang="pt-BR" sz="1000" b="1" smtClean="0">
                <a:solidFill>
                  <a:prstClr val="black"/>
                </a:solidFill>
                <a:latin typeface="Bookman Old Style"/>
              </a:rPr>
              <a:t>Orçamento  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25496" y="2748174"/>
            <a:ext cx="2016222" cy="50482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Recebimento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do Projeto pelo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Presidente da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Câmara 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402171" y="727974"/>
            <a:ext cx="1719374" cy="608013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Comissão de</a:t>
            </a: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 Legislação e Justiça</a:t>
            </a: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 aprecia recurso</a:t>
            </a: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53264" y="5264478"/>
            <a:ext cx="1204690" cy="790247"/>
          </a:xfrm>
          <a:prstGeom prst="flowChartDecision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Recurso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15" name="Line 79"/>
          <p:cNvSpPr>
            <a:spLocks noChangeShapeType="1"/>
          </p:cNvSpPr>
          <p:nvPr/>
        </p:nvSpPr>
        <p:spPr bwMode="auto">
          <a:xfrm flipH="1">
            <a:off x="2861600" y="2384158"/>
            <a:ext cx="0" cy="3587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000" b="1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18" name="Rectangle 9"/>
          <p:cNvSpPr>
            <a:spLocks noGrp="1" noChangeArrowheads="1"/>
          </p:cNvSpPr>
          <p:nvPr/>
        </p:nvSpPr>
        <p:spPr bwMode="auto">
          <a:xfrm>
            <a:off x="1945786" y="4481112"/>
            <a:ext cx="2016224" cy="5333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marL="0" indent="0" algn="ctr">
              <a:buFontTx/>
              <a:buNone/>
            </a:pP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Recebimento  de emendas</a:t>
            </a:r>
          </a:p>
          <a:p>
            <a:pPr marL="0" indent="0" algn="ctr">
              <a:buFontTx/>
              <a:buNone/>
            </a:pP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pelo Presidente da Comissão 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402170" y="1737532"/>
            <a:ext cx="1719374" cy="684213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Comissão de Orçamento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e</a:t>
            </a:r>
            <a:r>
              <a:rPr lang="pt-BR" sz="1000" b="1" kern="0" dirty="0" err="1" smtClean="0">
                <a:solidFill>
                  <a:srgbClr val="000000"/>
                </a:solidFill>
                <a:latin typeface="Bookman Old Style"/>
              </a:rPr>
              <a:t>mite</a:t>
            </a: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 parecer sobre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Projeto e emendas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402170" y="2782107"/>
            <a:ext cx="1719374" cy="504825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Bookman Old Style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Bookman Old Style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Plenário aprecia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Projeto e emendas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>
              <a:solidFill>
                <a:srgbClr val="000000"/>
              </a:solidFill>
              <a:latin typeface="Bookman Old Style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2" name="Line 72"/>
          <p:cNvSpPr>
            <a:spLocks noChangeShapeType="1"/>
          </p:cNvSpPr>
          <p:nvPr/>
        </p:nvSpPr>
        <p:spPr bwMode="auto">
          <a:xfrm>
            <a:off x="6157720" y="3285345"/>
            <a:ext cx="0" cy="361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3" name="Line 73"/>
          <p:cNvSpPr>
            <a:spLocks noChangeShapeType="1"/>
          </p:cNvSpPr>
          <p:nvPr/>
        </p:nvSpPr>
        <p:spPr bwMode="auto">
          <a:xfrm flipV="1">
            <a:off x="4573047" y="1016006"/>
            <a:ext cx="82912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4" name="Line 74"/>
          <p:cNvSpPr>
            <a:spLocks noChangeShapeType="1"/>
          </p:cNvSpPr>
          <p:nvPr/>
        </p:nvSpPr>
        <p:spPr bwMode="auto">
          <a:xfrm>
            <a:off x="6157720" y="2421745"/>
            <a:ext cx="0" cy="358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5" name="Line 76"/>
          <p:cNvSpPr>
            <a:spLocks noChangeShapeType="1"/>
          </p:cNvSpPr>
          <p:nvPr/>
        </p:nvSpPr>
        <p:spPr bwMode="auto">
          <a:xfrm>
            <a:off x="6157720" y="4219178"/>
            <a:ext cx="0" cy="361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367526" y="3645707"/>
            <a:ext cx="1800200" cy="575381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Bookman Old Style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Comissão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Legislação e Justiça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Bookman Old Style"/>
              </a:rPr>
              <a:t>aprecia </a:t>
            </a:r>
            <a:r>
              <a:rPr lang="pt-BR" sz="1000" b="1" kern="0" dirty="0">
                <a:solidFill>
                  <a:srgbClr val="000000"/>
                </a:solidFill>
                <a:latin typeface="Bookman Old Style"/>
              </a:rPr>
              <a:t>redação final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8" name="Line 89"/>
          <p:cNvSpPr>
            <a:spLocks noChangeShapeType="1"/>
          </p:cNvSpPr>
          <p:nvPr/>
        </p:nvSpPr>
        <p:spPr bwMode="auto">
          <a:xfrm flipV="1">
            <a:off x="2861601" y="6405650"/>
            <a:ext cx="171144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9" name="Line 90"/>
          <p:cNvSpPr>
            <a:spLocks noChangeShapeType="1"/>
          </p:cNvSpPr>
          <p:nvPr/>
        </p:nvSpPr>
        <p:spPr bwMode="auto">
          <a:xfrm flipH="1">
            <a:off x="4556484" y="1016006"/>
            <a:ext cx="33307" cy="53896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5402170" y="4544398"/>
            <a:ext cx="1719373" cy="50482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Envio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ao </a:t>
            </a:r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Prefeito</a:t>
            </a:r>
          </a:p>
          <a:p>
            <a:pPr algn="ctr"/>
            <a:endParaRPr lang="pt-BR" sz="1000" b="1" u="sng" dirty="0">
              <a:solidFill>
                <a:srgbClr val="FF0066"/>
              </a:solidFill>
              <a:latin typeface="Bookman Old Style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439534" y="5418391"/>
            <a:ext cx="1713838" cy="386873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  <a:cs typeface="Arial" charset="0"/>
              </a:rPr>
              <a:t>Sanção ou veto 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  <a:cs typeface="Arial" charset="0"/>
              </a:rPr>
              <a:t>pelo Prefeito</a:t>
            </a:r>
          </a:p>
        </p:txBody>
      </p:sp>
      <p:sp>
        <p:nvSpPr>
          <p:cNvPr id="32" name="Line 79"/>
          <p:cNvSpPr>
            <a:spLocks noChangeShapeType="1"/>
          </p:cNvSpPr>
          <p:nvPr/>
        </p:nvSpPr>
        <p:spPr bwMode="auto">
          <a:xfrm>
            <a:off x="6180852" y="5058351"/>
            <a:ext cx="0" cy="358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3" name="CaixaDeTexto 3"/>
          <p:cNvSpPr txBox="1"/>
          <p:nvPr/>
        </p:nvSpPr>
        <p:spPr>
          <a:xfrm>
            <a:off x="269312" y="3017533"/>
            <a:ext cx="144226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Prazo  para  apresentação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de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emendas pelos vereadores</a:t>
            </a:r>
          </a:p>
        </p:txBody>
      </p:sp>
      <p:sp>
        <p:nvSpPr>
          <p:cNvPr id="35" name="Line 74"/>
          <p:cNvSpPr>
            <a:spLocks noChangeShapeType="1"/>
          </p:cNvSpPr>
          <p:nvPr/>
        </p:nvSpPr>
        <p:spPr bwMode="auto">
          <a:xfrm flipH="1">
            <a:off x="6180852" y="1335987"/>
            <a:ext cx="0" cy="40154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8" name="CaixaDeTexto 39"/>
          <p:cNvSpPr txBox="1"/>
          <p:nvPr/>
        </p:nvSpPr>
        <p:spPr>
          <a:xfrm>
            <a:off x="251520" y="1304038"/>
            <a:ext cx="144226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Prazo para apresentação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de sugestões</a:t>
            </a:r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populares</a:t>
            </a:r>
          </a:p>
        </p:txBody>
      </p:sp>
      <p:cxnSp>
        <p:nvCxnSpPr>
          <p:cNvPr id="39" name="Conector reto 38"/>
          <p:cNvCxnSpPr>
            <a:stCxn id="38" idx="3"/>
            <a:endCxn id="7" idx="1"/>
          </p:cNvCxnSpPr>
          <p:nvPr/>
        </p:nvCxnSpPr>
        <p:spPr>
          <a:xfrm>
            <a:off x="1693788" y="1657981"/>
            <a:ext cx="289363" cy="46299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77"/>
          <p:cNvSpPr>
            <a:spLocks noChangeShapeType="1"/>
          </p:cNvSpPr>
          <p:nvPr/>
        </p:nvSpPr>
        <p:spPr bwMode="auto">
          <a:xfrm>
            <a:off x="2852901" y="5014498"/>
            <a:ext cx="1453" cy="2565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000" b="1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1961594" y="3541031"/>
            <a:ext cx="2016223" cy="589499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Bookman Old Style"/>
              </a:rPr>
              <a:t>Comissão de </a:t>
            </a:r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Orçamento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emite parecer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sobre sugestões populares</a:t>
            </a:r>
            <a:endParaRPr lang="pt-BR" sz="1000" b="1" dirty="0">
              <a:solidFill>
                <a:prstClr val="black"/>
              </a:solidFill>
              <a:latin typeface="Bookman Old Style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2861600" y="3252999"/>
            <a:ext cx="1" cy="289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52"/>
          <p:cNvSpPr>
            <a:spLocks noChangeArrowheads="1"/>
          </p:cNvSpPr>
          <p:nvPr/>
        </p:nvSpPr>
        <p:spPr bwMode="auto">
          <a:xfrm>
            <a:off x="5439534" y="6128574"/>
            <a:ext cx="1656184" cy="468778"/>
          </a:xfrm>
          <a:prstGeom prst="flowChartDocumen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Lei</a:t>
            </a:r>
          </a:p>
        </p:txBody>
      </p:sp>
      <p:cxnSp>
        <p:nvCxnSpPr>
          <p:cNvPr id="71" name="Conector de seta reta 70"/>
          <p:cNvCxnSpPr/>
          <p:nvPr/>
        </p:nvCxnSpPr>
        <p:spPr>
          <a:xfrm>
            <a:off x="6173968" y="582898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39"/>
          <p:cNvSpPr txBox="1"/>
          <p:nvPr/>
        </p:nvSpPr>
        <p:spPr>
          <a:xfrm>
            <a:off x="254958" y="2010906"/>
            <a:ext cx="1426460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Bookman Old Style"/>
              </a:rPr>
              <a:t>A duração do prazo é definida pela Comissão</a:t>
            </a:r>
          </a:p>
        </p:txBody>
      </p:sp>
      <p:cxnSp>
        <p:nvCxnSpPr>
          <p:cNvPr id="4" name="Conector reto 3"/>
          <p:cNvCxnSpPr>
            <a:stCxn id="33" idx="3"/>
            <a:endCxn id="8" idx="1"/>
          </p:cNvCxnSpPr>
          <p:nvPr/>
        </p:nvCxnSpPr>
        <p:spPr>
          <a:xfrm flipV="1">
            <a:off x="1711580" y="3000587"/>
            <a:ext cx="213916" cy="3708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861600" y="4130530"/>
            <a:ext cx="0" cy="350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861600" y="1485945"/>
            <a:ext cx="0" cy="324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>
            <a:stCxn id="12" idx="2"/>
            <a:endCxn id="28" idx="0"/>
          </p:cNvCxnSpPr>
          <p:nvPr/>
        </p:nvCxnSpPr>
        <p:spPr>
          <a:xfrm>
            <a:off x="2855609" y="6054725"/>
            <a:ext cx="5992" cy="350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0" y="0"/>
            <a:ext cx="563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Art. 120 e 1201 do Regimento Interno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37" name="CaixaDeTexto 79"/>
          <p:cNvSpPr txBox="1"/>
          <p:nvPr/>
        </p:nvSpPr>
        <p:spPr>
          <a:xfrm>
            <a:off x="7380312" y="2648201"/>
            <a:ext cx="1635894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1050" b="1" dirty="0" smtClean="0">
                <a:solidFill>
                  <a:prstClr val="black"/>
                </a:solidFill>
                <a:latin typeface="+mj-lt"/>
              </a:rPr>
              <a:t>Sobrestamento da pauta</a:t>
            </a:r>
          </a:p>
          <a:p>
            <a:pPr lvl="0" algn="ctr"/>
            <a:r>
              <a:rPr lang="pt-BR" sz="1050" b="1" dirty="0" smtClean="0">
                <a:solidFill>
                  <a:prstClr val="black"/>
                </a:solidFill>
                <a:latin typeface="+mj-lt"/>
              </a:rPr>
              <a:t> a partir da</a:t>
            </a:r>
          </a:p>
          <a:p>
            <a:pPr lvl="0" algn="ctr"/>
            <a:r>
              <a:rPr lang="pt-BR" sz="1050" b="1" dirty="0" smtClean="0">
                <a:solidFill>
                  <a:prstClr val="black"/>
                </a:solidFill>
                <a:latin typeface="+mj-lt"/>
              </a:rPr>
              <a:t>2ª reunião de junho</a:t>
            </a:r>
            <a:endParaRPr lang="pt-BR" sz="1050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5" name="Conector reto 4"/>
          <p:cNvCxnSpPr>
            <a:stCxn id="37" idx="1"/>
            <a:endCxn id="20" idx="3"/>
          </p:cNvCxnSpPr>
          <p:nvPr/>
        </p:nvCxnSpPr>
        <p:spPr>
          <a:xfrm flipH="1">
            <a:off x="7121544" y="3017533"/>
            <a:ext cx="258768" cy="169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680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 smtClean="0"/>
              <a:t>Ambiente diferenciado para acompanhamento da tramitação do projeto de lei de Diretrizes Orçamentárias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b="1" dirty="0" smtClean="0"/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prstClr val="black"/>
                </a:solidFill>
              </a:rPr>
              <a:t>Atividade Legislativa</a:t>
            </a:r>
          </a:p>
          <a:p>
            <a:pPr marL="620713" lvl="0" indent="-2730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>
                <a:solidFill>
                  <a:prstClr val="black"/>
                </a:solidFill>
              </a:rPr>
              <a:t>Projeto de Lei e outras proposições</a:t>
            </a:r>
          </a:p>
          <a:p>
            <a:pPr marL="620713" lvl="0" indent="9525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hlinkClick r:id="rId2"/>
              </a:rPr>
              <a:t>http://www.cmbh.mg.gov.br/leis/projetos-de-lei-e-outras-proposicoes</a:t>
            </a:r>
            <a:endParaRPr lang="pt-BR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ACOMPANHAMENTO DA TRAMITAÇÃO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64807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PARTICIPAÇÃO POPULAR</a:t>
            </a:r>
            <a:r>
              <a:rPr lang="pt-BR" sz="2800" b="1" dirty="0" smtClean="0">
                <a:solidFill>
                  <a:srgbClr val="C00000"/>
                </a:solidFill>
              </a:rPr>
              <a:t/>
            </a:r>
            <a:br>
              <a:rPr lang="pt-BR" sz="2800" b="1" dirty="0" smtClean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27584" y="1268760"/>
            <a:ext cx="7978080" cy="40747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Bookman Old Style" pitchFamily="18" charset="0"/>
              </a:rPr>
              <a:t>Cabe aos poderes Executivo e/ou Legislativo: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f</a:t>
            </a:r>
            <a:r>
              <a:rPr lang="pt-BR" sz="2400" b="1" dirty="0" smtClean="0">
                <a:latin typeface="Bookman Old Style" pitchFamily="18" charset="0"/>
              </a:rPr>
              <a:t>azer a ampla divulgação do projeto;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i</a:t>
            </a:r>
            <a:r>
              <a:rPr lang="pt-BR" sz="2400" b="1" dirty="0" smtClean="0">
                <a:latin typeface="Bookman Old Style" pitchFamily="18" charset="0"/>
              </a:rPr>
              <a:t>ncentivar a participação popular;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r</a:t>
            </a:r>
            <a:r>
              <a:rPr lang="pt-BR" sz="2400" b="1" dirty="0" smtClean="0">
                <a:latin typeface="Bookman Old Style" pitchFamily="18" charset="0"/>
              </a:rPr>
              <a:t>ealizar </a:t>
            </a:r>
            <a:r>
              <a:rPr lang="pt-BR" sz="2400" b="1" dirty="0" smtClean="0">
                <a:solidFill>
                  <a:srgbClr val="C00000"/>
                </a:solidFill>
                <a:latin typeface="Bookman Old Style" pitchFamily="18" charset="0"/>
              </a:rPr>
              <a:t>audiências públicas</a:t>
            </a:r>
            <a:r>
              <a:rPr lang="pt-BR" sz="2400" b="1" dirty="0" smtClean="0">
                <a:latin typeface="Bookman Old Style" pitchFamily="18" charset="0"/>
              </a:rPr>
              <a:t> durante a elaboração e a discussão do projeto;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r</a:t>
            </a:r>
            <a:r>
              <a:rPr lang="pt-BR" sz="2400" b="1" dirty="0" smtClean="0">
                <a:latin typeface="Bookman Old Style" pitchFamily="18" charset="0"/>
              </a:rPr>
              <a:t>eceber e analisar sugestões de emendas.</a:t>
            </a:r>
          </a:p>
          <a:p>
            <a:pPr marL="0" indent="0" algn="ctr">
              <a:buNone/>
            </a:pPr>
            <a:endParaRPr lang="pt-BR" sz="24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Bookman Old Style" pitchFamily="18" charset="0"/>
              </a:rPr>
              <a:t>(art. 48, parágrafo único, I da LRF)</a:t>
            </a:r>
            <a:endParaRPr lang="pt-BR" sz="2000" b="1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634082"/>
          </a:xfrm>
        </p:spPr>
        <p:txBody>
          <a:bodyPr>
            <a:normAutofit/>
          </a:bodyPr>
          <a:lstStyle/>
          <a:p>
            <a:r>
              <a:rPr lang="pt-BR" sz="3200" b="1" kern="0" dirty="0" smtClean="0">
                <a:solidFill>
                  <a:schemeClr val="tx1"/>
                </a:solidFill>
                <a:latin typeface="Bookman Old Style" pitchFamily="18" charset="0"/>
              </a:rPr>
              <a:t>AUDIÊNCIA PÚBLICA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99592" y="1628800"/>
            <a:ext cx="7372350" cy="352839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>
                <a:latin typeface="+mj-lt"/>
              </a:rPr>
              <a:t>Reunião realizada por </a:t>
            </a:r>
            <a:r>
              <a:rPr lang="pt-BR" b="1" dirty="0" smtClean="0">
                <a:latin typeface="+mj-lt"/>
              </a:rPr>
              <a:t>comissão </a:t>
            </a:r>
            <a:r>
              <a:rPr lang="pt-BR" b="1" dirty="0">
                <a:latin typeface="+mj-lt"/>
              </a:rPr>
              <a:t>para ouvir autoridades, </a:t>
            </a:r>
            <a:r>
              <a:rPr lang="pt-BR" b="1" dirty="0" smtClean="0">
                <a:latin typeface="+mj-lt"/>
              </a:rPr>
              <a:t>pessoas, entidades </a:t>
            </a:r>
            <a:r>
              <a:rPr lang="pt-BR" b="1" dirty="0">
                <a:latin typeface="+mj-lt"/>
              </a:rPr>
              <a:t>e </a:t>
            </a:r>
            <a:r>
              <a:rPr lang="pt-BR" b="1" dirty="0" smtClean="0">
                <a:latin typeface="+mj-lt"/>
              </a:rPr>
              <a:t>especialistas, com o fim de instruir </a:t>
            </a:r>
            <a:r>
              <a:rPr lang="pt-BR" b="1" dirty="0">
                <a:latin typeface="+mj-lt"/>
              </a:rPr>
              <a:t>matéria legislativa em trâmite ou para debater </a:t>
            </a:r>
            <a:r>
              <a:rPr lang="pt-BR" b="1" dirty="0" smtClean="0">
                <a:latin typeface="+mj-lt"/>
              </a:rPr>
              <a:t>assunto </a:t>
            </a:r>
            <a:r>
              <a:rPr lang="pt-BR" b="1" dirty="0">
                <a:latin typeface="+mj-lt"/>
              </a:rPr>
              <a:t>de interesse público </a:t>
            </a:r>
            <a:r>
              <a:rPr lang="pt-BR" b="1" dirty="0" smtClean="0">
                <a:latin typeface="+mj-lt"/>
              </a:rPr>
              <a:t>relevante. 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0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6864" cy="475252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300" b="1" dirty="0" smtClean="0"/>
              <a:t>Na apreciação das sugestões populares e emendas parlamentares  são feitos juízos de: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300" b="1" dirty="0" smtClean="0"/>
              <a:t>admissibilidade (formal): tempestividade, clareza e técnica legislativa; (art. 99, RI)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300" b="1" dirty="0" smtClean="0"/>
              <a:t>mérito (valor):  conveniência, oportunidade,  exequibilidade</a:t>
            </a:r>
            <a:r>
              <a:rPr lang="pt-BR" sz="2300" b="1" dirty="0" smtClean="0"/>
              <a:t>.</a:t>
            </a:r>
            <a:endParaRPr lang="pt-BR" sz="23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rgbClr val="C00000"/>
                </a:solidFill>
              </a:rPr>
              <a:t>Importância </a:t>
            </a:r>
            <a:r>
              <a:rPr lang="pt-BR" sz="2300" b="1" dirty="0" smtClean="0">
                <a:solidFill>
                  <a:srgbClr val="C00000"/>
                </a:solidFill>
              </a:rPr>
              <a:t>da figura do relator e da votação do parecer na </a:t>
            </a:r>
            <a:r>
              <a:rPr lang="pt-BR" sz="2300" b="1" dirty="0" smtClean="0">
                <a:solidFill>
                  <a:srgbClr val="C00000"/>
                </a:solidFill>
              </a:rPr>
              <a:t>Comissão </a:t>
            </a:r>
            <a:endParaRPr lang="pt-BR" sz="2300" b="1" dirty="0">
              <a:solidFill>
                <a:srgbClr val="C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PARECER DA COMISSÃO: LEIAM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4464496" cy="55098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PLENÁRIO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2700" b="1" dirty="0" smtClean="0">
                <a:solidFill>
                  <a:srgbClr val="C00000"/>
                </a:solidFill>
              </a:rPr>
              <a:t> </a:t>
            </a:r>
            <a:r>
              <a:rPr lang="pt-BR" sz="2700" b="1" dirty="0" smtClean="0">
                <a:solidFill>
                  <a:srgbClr val="FF0000"/>
                </a:solidFill>
              </a:rPr>
              <a:t/>
            </a:r>
            <a:br>
              <a:rPr lang="pt-BR" sz="27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3100" b="1" dirty="0" smtClean="0">
                <a:solidFill>
                  <a:srgbClr val="FF0000"/>
                </a:solidFill>
              </a:rPr>
              <a:t/>
            </a:r>
            <a:br>
              <a:rPr lang="pt-BR" sz="3100" b="1" dirty="0" smtClean="0">
                <a:solidFill>
                  <a:srgbClr val="FF0000"/>
                </a:solidFill>
              </a:rPr>
            </a:br>
            <a:endParaRPr lang="pt-BR" sz="31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347864" y="1484784"/>
            <a:ext cx="5643562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Quórum: maioria simples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Votação: </a:t>
            </a:r>
            <a:r>
              <a:rPr lang="pt-BR" sz="2400" b="1" dirty="0" smtClean="0">
                <a:latin typeface="+mj-lt"/>
              </a:rPr>
              <a:t>simbólica</a:t>
            </a:r>
            <a:endParaRPr lang="pt-BR" sz="24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Requerimento </a:t>
            </a:r>
            <a:r>
              <a:rPr lang="pt-BR" sz="2400" b="1" dirty="0" smtClean="0">
                <a:latin typeface="+mj-lt"/>
              </a:rPr>
              <a:t>para votação do parecer da </a:t>
            </a:r>
            <a:r>
              <a:rPr lang="pt-BR" sz="2400" b="1" dirty="0" smtClean="0">
                <a:latin typeface="+mj-lt"/>
              </a:rPr>
              <a:t>Comissão, </a:t>
            </a:r>
            <a:r>
              <a:rPr lang="pt-BR" sz="2400" b="1" dirty="0" smtClean="0">
                <a:latin typeface="+mj-lt"/>
              </a:rPr>
              <a:t>com ressalva de destaque</a:t>
            </a:r>
          </a:p>
        </p:txBody>
      </p:sp>
      <p:pic>
        <p:nvPicPr>
          <p:cNvPr id="43010" name="Picture 2" descr="http://leonardomattos.com.br/wp-content/uploads/2011/11/23.11-Reuni%C3%A3o-Extraordin%C3%A1ria-Plen%C3%A1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570058" cy="437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9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undonsight.org/wp-content/uploads/2014/04/Batman66-P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97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2051720" y="0"/>
            <a:ext cx="2952328" cy="1700808"/>
          </a:xfrm>
          <a:prstGeom prst="wedgeEllipseCallout">
            <a:avLst>
              <a:gd name="adj1" fmla="val 63564"/>
              <a:gd name="adj2" fmla="val 984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Como fico sabendo das audiências públicas?</a:t>
            </a:r>
          </a:p>
        </p:txBody>
      </p:sp>
      <p:sp>
        <p:nvSpPr>
          <p:cNvPr id="3" name="Texto explicativo em elipse 2"/>
          <p:cNvSpPr/>
          <p:nvPr/>
        </p:nvSpPr>
        <p:spPr>
          <a:xfrm>
            <a:off x="4572000" y="5013176"/>
            <a:ext cx="2376264" cy="1440160"/>
          </a:xfrm>
          <a:prstGeom prst="wedgeEllipseCallout">
            <a:avLst>
              <a:gd name="adj1" fmla="val -56640"/>
              <a:gd name="adj2" fmla="val -6483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Como acompanho a tramitação</a:t>
            </a:r>
            <a:r>
              <a:rPr lang="pt-BR" b="1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10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latin typeface="Calibri"/>
              </a:rPr>
              <a:t>PROCESSO </a:t>
            </a:r>
            <a:r>
              <a:rPr lang="pt-BR" sz="3600" b="1" dirty="0" smtClean="0">
                <a:solidFill>
                  <a:srgbClr val="C00000"/>
                </a:solidFill>
                <a:latin typeface="Calibri"/>
              </a:rPr>
              <a:t>NOMINAL  </a:t>
            </a:r>
            <a:r>
              <a:rPr lang="pt-BR" b="1" dirty="0">
                <a:solidFill>
                  <a:srgbClr val="C00000"/>
                </a:solidFill>
                <a:latin typeface="Calibri"/>
              </a:rPr>
              <a:t>(art. 136, IX, RI)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8740" y="1484784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Em regra, os projetos são apreciados pelo processo de votação simbólico.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Nesses casos, pode ser requerida votação pelo processo nominal: aquele no qual fica registrado, na folha de votação, o voto de cada vereador.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FOLHA DE VOTAÇÃO SIMBÓLICA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44562" cy="4525963"/>
          </a:xfrm>
        </p:spPr>
      </p:pic>
    </p:spTree>
    <p:extLst>
      <p:ext uri="{BB962C8B-B14F-4D97-AF65-F5344CB8AC3E}">
        <p14:creationId xmlns:p14="http://schemas.microsoft.com/office/powerpoint/2010/main" val="13891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060848"/>
            <a:ext cx="3744416" cy="18722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FOLHA DE </a:t>
            </a:r>
            <a:br>
              <a:rPr lang="pt-BR" b="1" dirty="0" smtClean="0"/>
            </a:br>
            <a:r>
              <a:rPr lang="pt-BR" b="1" dirty="0" smtClean="0"/>
              <a:t>VOTAÇÃO</a:t>
            </a:r>
            <a:br>
              <a:rPr lang="pt-BR" b="1" dirty="0" smtClean="0"/>
            </a:br>
            <a:r>
              <a:rPr lang="pt-BR" b="1" dirty="0" smtClean="0"/>
              <a:t> NOMINAL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276457" cy="6858000"/>
          </a:xfrm>
        </p:spPr>
      </p:pic>
    </p:spTree>
    <p:extLst>
      <p:ext uri="{BB962C8B-B14F-4D97-AF65-F5344CB8AC3E}">
        <p14:creationId xmlns:p14="http://schemas.microsoft.com/office/powerpoint/2010/main" val="25622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VOTAÇÃO DE PARECER</a:t>
            </a:r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sz="2400" b="1" dirty="0" smtClean="0">
                <a:solidFill>
                  <a:srgbClr val="C00000"/>
                </a:solidFill>
              </a:rPr>
              <a:t>(art. 135, XXVI, RI)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98" y="2708920"/>
            <a:ext cx="4752528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Plenário vota SIM ou NÃO à conclusão do parecer.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Pergaminho vertical 3"/>
          <p:cNvSpPr/>
          <p:nvPr/>
        </p:nvSpPr>
        <p:spPr>
          <a:xfrm>
            <a:off x="87387" y="1700808"/>
            <a:ext cx="3908549" cy="453650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Comissão de Orçamento</a:t>
            </a:r>
          </a:p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Parecer ao PL nº 373/2013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3" name="Texto Explicativo 1 12"/>
          <p:cNvSpPr/>
          <p:nvPr/>
        </p:nvSpPr>
        <p:spPr>
          <a:xfrm>
            <a:off x="565497" y="4725144"/>
            <a:ext cx="2952328" cy="1152128"/>
          </a:xfrm>
          <a:prstGeom prst="borderCallout1">
            <a:avLst>
              <a:gd name="adj1" fmla="val 93"/>
              <a:gd name="adj2" fmla="val 97917"/>
              <a:gd name="adj3" fmla="val -2947"/>
              <a:gd name="adj4" fmla="val 10016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Conclusão</a:t>
            </a:r>
          </a:p>
          <a:p>
            <a:pPr algn="just"/>
            <a:r>
              <a:rPr lang="pt-BR" sz="1500" b="1" dirty="0" smtClean="0">
                <a:solidFill>
                  <a:prstClr val="black"/>
                </a:solidFill>
              </a:rPr>
              <a:t>- aprovação emendas 3</a:t>
            </a:r>
            <a:r>
              <a:rPr lang="pt-BR" sz="1500" b="1" dirty="0">
                <a:solidFill>
                  <a:prstClr val="black"/>
                </a:solidFill>
              </a:rPr>
              <a:t>, 4, </a:t>
            </a:r>
            <a:r>
              <a:rPr lang="pt-BR" sz="1500" b="1" dirty="0" smtClean="0">
                <a:solidFill>
                  <a:prstClr val="black"/>
                </a:solidFill>
              </a:rPr>
              <a:t>7, (...);</a:t>
            </a:r>
            <a:endParaRPr lang="pt-BR" sz="1500" b="1" dirty="0">
              <a:solidFill>
                <a:prstClr val="black"/>
              </a:solidFill>
            </a:endParaRPr>
          </a:p>
          <a:p>
            <a:pPr algn="just"/>
            <a:r>
              <a:rPr lang="pt-BR" sz="1500" b="1" dirty="0">
                <a:solidFill>
                  <a:prstClr val="black"/>
                </a:solidFill>
              </a:rPr>
              <a:t>- </a:t>
            </a:r>
            <a:r>
              <a:rPr lang="pt-BR" sz="1500" b="1" dirty="0" smtClean="0">
                <a:solidFill>
                  <a:prstClr val="black"/>
                </a:solidFill>
              </a:rPr>
              <a:t>rejeição  emendas 1</a:t>
            </a:r>
            <a:r>
              <a:rPr lang="pt-BR" sz="1500" b="1" dirty="0">
                <a:solidFill>
                  <a:prstClr val="black"/>
                </a:solidFill>
              </a:rPr>
              <a:t>, 6, 8</a:t>
            </a:r>
            <a:r>
              <a:rPr lang="pt-BR" sz="1500" b="1" dirty="0" smtClean="0">
                <a:solidFill>
                  <a:prstClr val="black"/>
                </a:solidFill>
              </a:rPr>
              <a:t>,  (...).</a:t>
            </a:r>
            <a:endParaRPr lang="pt-BR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DESTAQUE - EMENDA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2400" b="1" dirty="0">
                <a:solidFill>
                  <a:srgbClr val="C00000"/>
                </a:solidFill>
              </a:rPr>
              <a:t>(art. 135, XXVIII, 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2683520"/>
            <a:ext cx="4752528" cy="211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Caso seja votado o parecer, o Plenário vota, separadamente,  emenda </a:t>
            </a:r>
            <a:r>
              <a:rPr lang="pt-BR" b="1" dirty="0"/>
              <a:t>ou </a:t>
            </a:r>
            <a:r>
              <a:rPr lang="pt-BR" b="1" dirty="0" smtClean="0"/>
              <a:t>dispositivo</a:t>
            </a:r>
            <a:r>
              <a:rPr lang="pt-BR" dirty="0" smtClean="0"/>
              <a:t>.</a:t>
            </a:r>
          </a:p>
        </p:txBody>
      </p:sp>
      <p:sp>
        <p:nvSpPr>
          <p:cNvPr id="4" name="Pergaminho vertical 3"/>
          <p:cNvSpPr/>
          <p:nvPr/>
        </p:nvSpPr>
        <p:spPr>
          <a:xfrm>
            <a:off x="87387" y="1844824"/>
            <a:ext cx="3908549" cy="453650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prstClr val="white"/>
              </a:solidFill>
            </a:endParaRPr>
          </a:p>
          <a:p>
            <a:pPr algn="ctr"/>
            <a:endParaRPr lang="pt-BR" dirty="0">
              <a:solidFill>
                <a:prstClr val="white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r>
              <a:rPr lang="pt-BR" b="1" dirty="0" smtClean="0">
                <a:solidFill>
                  <a:prstClr val="black"/>
                </a:solidFill>
              </a:rPr>
              <a:t>CONCLUSÃO</a:t>
            </a:r>
          </a:p>
          <a:p>
            <a:pPr algn="ctr"/>
            <a:endParaRPr lang="pt-BR" b="1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solidFill>
                  <a:prstClr val="black"/>
                </a:solidFill>
              </a:rPr>
              <a:t>- </a:t>
            </a:r>
            <a:r>
              <a:rPr lang="pt-BR" sz="1500" b="1" dirty="0">
                <a:solidFill>
                  <a:prstClr val="black"/>
                </a:solidFill>
              </a:rPr>
              <a:t>aprovação emendas 3, 4, 7, (...);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solidFill>
                  <a:prstClr val="black"/>
                </a:solidFill>
              </a:rPr>
              <a:t>- </a:t>
            </a:r>
            <a:r>
              <a:rPr lang="pt-BR" sz="1500" b="1" dirty="0">
                <a:solidFill>
                  <a:prstClr val="black"/>
                </a:solidFill>
              </a:rPr>
              <a:t>rejeição  emendas 1</a:t>
            </a:r>
            <a:r>
              <a:rPr lang="pt-BR" sz="1500" b="1" dirty="0" smtClean="0">
                <a:solidFill>
                  <a:prstClr val="black"/>
                </a:solidFill>
              </a:rPr>
              <a:t>,        , 8</a:t>
            </a:r>
            <a:r>
              <a:rPr lang="pt-BR" sz="1500" b="1" dirty="0">
                <a:solidFill>
                  <a:prstClr val="black"/>
                </a:solidFill>
              </a:rPr>
              <a:t>, </a:t>
            </a:r>
            <a:r>
              <a:rPr lang="pt-BR" sz="1500" b="1" dirty="0" smtClean="0">
                <a:solidFill>
                  <a:prstClr val="black"/>
                </a:solidFill>
              </a:rPr>
              <a:t>(...).</a:t>
            </a:r>
            <a:endParaRPr lang="pt-BR" sz="1500" b="1" dirty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Comissão de Orçamento</a:t>
            </a:r>
          </a:p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Parecer ao PL nº 373/2013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5517232"/>
            <a:ext cx="288032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prstClr val="black"/>
                </a:solidFill>
              </a:rPr>
              <a:t>6</a:t>
            </a:r>
            <a:endParaRPr lang="pt-BR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nspirationist.ro/wp-content/uploads/2013/08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10679"/>
            <a:ext cx="5436096" cy="435442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3584" y="1628801"/>
            <a:ext cx="5122912" cy="4525963"/>
          </a:xfrm>
        </p:spPr>
        <p:txBody>
          <a:bodyPr/>
          <a:lstStyle/>
          <a:p>
            <a:pPr algn="ctr">
              <a:buNone/>
            </a:pPr>
            <a:r>
              <a:rPr lang="pt-BR" sz="6000" dirty="0" smtClean="0">
                <a:solidFill>
                  <a:schemeClr val="bg1"/>
                </a:solidFill>
              </a:rPr>
              <a:t>MUITO </a:t>
            </a:r>
          </a:p>
          <a:p>
            <a:pPr algn="ctr">
              <a:buNone/>
            </a:pPr>
            <a:r>
              <a:rPr lang="pt-BR" sz="6000" dirty="0" smtClean="0">
                <a:solidFill>
                  <a:schemeClr val="bg1"/>
                </a:solidFill>
              </a:rPr>
              <a:t>OBRIGADA!!!</a:t>
            </a:r>
          </a:p>
          <a:p>
            <a:pPr algn="ct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marL="6350" indent="0" algn="r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Gisela Palmieri Torquato</a:t>
            </a:r>
          </a:p>
          <a:p>
            <a:pPr marL="6350" indent="0" algn="r"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gisela@cmbh.mg.gov.br</a:t>
            </a:r>
          </a:p>
          <a:p>
            <a:pPr marL="6350" indent="0" algn="r"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Divisão de Assessoramento ao Plenário e às Comissões (DIVAPC)</a:t>
            </a:r>
          </a:p>
          <a:p>
            <a:pPr marL="6350" indent="0" algn="r">
              <a:buNone/>
            </a:pPr>
            <a:r>
              <a:rPr lang="pt-BR" sz="1400" dirty="0" err="1" smtClean="0">
                <a:solidFill>
                  <a:schemeClr val="bg1"/>
                </a:solidFill>
              </a:rPr>
              <a:t>Tel</a:t>
            </a:r>
            <a:r>
              <a:rPr lang="pt-BR" sz="1400" dirty="0" smtClean="0">
                <a:solidFill>
                  <a:schemeClr val="bg1"/>
                </a:solidFill>
              </a:rPr>
              <a:t>: 3555-1116/1319</a:t>
            </a:r>
          </a:p>
          <a:p>
            <a:pPr algn="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quadrinhosemquestao.files.wordpress.com/2012/09/graunatrans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7336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179512" y="188640"/>
            <a:ext cx="6336704" cy="4464496"/>
          </a:xfrm>
          <a:prstGeom prst="wedgeEllipseCallout">
            <a:avLst>
              <a:gd name="adj1" fmla="val 52335"/>
              <a:gd name="adj2" fmla="val 3019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Como fico sabendo se o Orçamento está sendo </a:t>
            </a:r>
            <a:r>
              <a:rPr lang="pt-BR" sz="3200" b="1" dirty="0" smtClean="0">
                <a:solidFill>
                  <a:prstClr val="black"/>
                </a:solidFill>
              </a:rPr>
              <a:t>executado direito e gerando os resultados pretendidos?</a:t>
            </a:r>
            <a:endParaRPr lang="pt-B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://veja.abril.com.br/blog/reinaldo/files/2014/09/Odor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020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3419872" y="0"/>
            <a:ext cx="2631304" cy="2060848"/>
          </a:xfrm>
          <a:prstGeom prst="wedgeEllipseCallout">
            <a:avLst>
              <a:gd name="adj1" fmla="val -49745"/>
              <a:gd name="adj2" fmla="val 6227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E se o Prefeito não executar o </a:t>
            </a:r>
            <a:r>
              <a:rPr lang="pt-BR" b="1" dirty="0" smtClean="0">
                <a:solidFill>
                  <a:prstClr val="black"/>
                </a:solidFill>
              </a:rPr>
              <a:t>orçamento...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424936" cy="4536504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+mj-lt"/>
              </a:rPr>
              <a:t>Conhecer o ciclo das políticas públicas.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+mj-lt"/>
              </a:rPr>
              <a:t>Situar-se no ciclo: em que fase estamos agora?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+mj-lt"/>
              </a:rPr>
              <a:t>Entender qual é o papel da Lei de Diretrizes Orçamentárias.</a:t>
            </a:r>
          </a:p>
          <a:p>
            <a:pPr marL="457200" indent="-457200" algn="just">
              <a:lnSpc>
                <a:spcPct val="150000"/>
              </a:lnSpc>
              <a:buFont typeface="Wingdings 3"/>
              <a:buAutoNum type="arabicPeriod"/>
            </a:pPr>
            <a:r>
              <a:rPr lang="pt-BR" sz="2400" b="1" dirty="0">
                <a:latin typeface="+mj-lt"/>
              </a:rPr>
              <a:t>Definir que tipo de alteração </a:t>
            </a:r>
            <a:r>
              <a:rPr lang="pt-BR" sz="2400" b="1" dirty="0" smtClean="0">
                <a:latin typeface="+mj-lt"/>
              </a:rPr>
              <a:t>será proposta por meio de sugestão popular.</a:t>
            </a:r>
            <a:endParaRPr lang="pt-BR" sz="2400" b="1" dirty="0">
              <a:latin typeface="+mj-lt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+mj-lt"/>
              </a:rPr>
              <a:t>Saber como interferir na elaboração das Lei de Diretrizes Orçamentárias: regras do jogo.</a:t>
            </a:r>
          </a:p>
          <a:p>
            <a:pPr marL="457200" indent="-457200" algn="just">
              <a:buAutoNum type="arabicPeriod"/>
            </a:pPr>
            <a:endParaRPr 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IMPORTANTE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97552" cy="576064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solidFill>
                  <a:schemeClr val="tx1"/>
                </a:solidFill>
                <a:cs typeface="Arial" pitchFamily="34" charset="0"/>
              </a:rPr>
              <a:t>CONTEÚDO</a:t>
            </a:r>
            <a:endParaRPr lang="pt-BR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463873"/>
            <a:ext cx="79598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600" b="1" dirty="0">
                <a:latin typeface="+mj-lt"/>
                <a:cs typeface="Arial" pitchFamily="34" charset="0"/>
              </a:rPr>
              <a:t>Sugestões populares </a:t>
            </a:r>
            <a:endParaRPr lang="pt-BR" sz="2600" b="1" dirty="0" smtClean="0">
              <a:latin typeface="+mj-lt"/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600" b="1" dirty="0" smtClean="0">
                <a:latin typeface="+mj-lt"/>
                <a:cs typeface="Arial" pitchFamily="34" charset="0"/>
              </a:rPr>
              <a:t>Tramitação:</a:t>
            </a:r>
            <a:endParaRPr lang="pt-BR" sz="2600" b="1" dirty="0">
              <a:latin typeface="+mj-lt"/>
              <a:cs typeface="Arial" pitchFamily="34" charset="0"/>
            </a:endParaRPr>
          </a:p>
          <a:p>
            <a:pPr marL="80645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+mj-lt"/>
                <a:cs typeface="Arial" pitchFamily="34" charset="0"/>
              </a:rPr>
              <a:t>Etapas e </a:t>
            </a:r>
            <a:r>
              <a:rPr lang="pt-BR" sz="2600" b="1" dirty="0" smtClean="0">
                <a:latin typeface="+mj-lt"/>
                <a:cs typeface="Arial" pitchFamily="34" charset="0"/>
              </a:rPr>
              <a:t>prazos</a:t>
            </a:r>
          </a:p>
          <a:p>
            <a:pPr marL="80645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+mj-lt"/>
                <a:cs typeface="Arial" pitchFamily="34" charset="0"/>
              </a:rPr>
              <a:t>Participação popular</a:t>
            </a:r>
            <a:endParaRPr lang="pt-BR" sz="2600" b="1" dirty="0" smtClean="0">
              <a:latin typeface="+mj-lt"/>
              <a:cs typeface="Arial" pitchFamily="34" charset="0"/>
            </a:endParaRPr>
          </a:p>
          <a:p>
            <a:pPr marL="80645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+mj-lt"/>
                <a:cs typeface="Arial" pitchFamily="34" charset="0"/>
              </a:rPr>
              <a:t>Apreciação </a:t>
            </a:r>
            <a:r>
              <a:rPr lang="pt-BR" sz="2600" b="1" dirty="0" smtClean="0">
                <a:latin typeface="+mj-lt"/>
                <a:cs typeface="Arial" pitchFamily="34" charset="0"/>
              </a:rPr>
              <a:t>na Comissão </a:t>
            </a:r>
            <a:r>
              <a:rPr lang="pt-BR" sz="2600" b="1" dirty="0">
                <a:latin typeface="+mj-lt"/>
                <a:cs typeface="Arial" pitchFamily="34" charset="0"/>
              </a:rPr>
              <a:t>de Orçamento e Finanças </a:t>
            </a:r>
            <a:r>
              <a:rPr lang="pt-BR" sz="2600" b="1" dirty="0" smtClean="0">
                <a:latin typeface="+mj-lt"/>
                <a:cs typeface="Arial" pitchFamily="34" charset="0"/>
              </a:rPr>
              <a:t>Públicas e no Plenário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1627</Words>
  <Application>Microsoft Office PowerPoint</Application>
  <PresentationFormat>Apresentação na tela (4:3)</PresentationFormat>
  <Paragraphs>373</Paragraphs>
  <Slides>55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72" baseType="lpstr">
      <vt:lpstr>Arial</vt:lpstr>
      <vt:lpstr>Bookman Old Style</vt:lpstr>
      <vt:lpstr>Calibri</vt:lpstr>
      <vt:lpstr>Georgia</vt:lpstr>
      <vt:lpstr>Gill Sans MT</vt:lpstr>
      <vt:lpstr>Wingdings</vt:lpstr>
      <vt:lpstr>Wingdings 3</vt:lpstr>
      <vt:lpstr>Origem</vt:lpstr>
      <vt:lpstr>1_Origem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7_Tema do Office</vt:lpstr>
      <vt:lpstr>CorelDRAW</vt:lpstr>
      <vt:lpstr>ORÇAMENTO PÚBLICO E MECANISMOS DE PARTICIPAÇÃO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</vt:lpstr>
      <vt:lpstr>CONTEÚDO</vt:lpstr>
      <vt:lpstr>CICLO (ESPIRAL) DAS POLÍTICAS PÚBLICAS</vt:lpstr>
      <vt:lpstr>Espiral das Políticas Públicas</vt:lpstr>
      <vt:lpstr>Apresentação do PowerPoint</vt:lpstr>
      <vt:lpstr>Apresentação do PowerPoint</vt:lpstr>
      <vt:lpstr>Márcio Ferreira Kelles  </vt:lpstr>
      <vt:lpstr>INICIATIVA PRIVATIVA DO EXECUTIVO</vt:lpstr>
      <vt:lpstr>Apresentação do PowerPoint</vt:lpstr>
      <vt:lpstr>A relação entre Lei de Diretrizes Orçamentárias e a Lei do Orçamento é parecida com a relação entre o artista e os bonecos no teatro de animação</vt:lpstr>
      <vt:lpstr>  SUGESTÕES POPULARES</vt:lpstr>
      <vt:lpstr>Apresentação do PowerPoint</vt:lpstr>
      <vt:lpstr>AUTORIA DAS EMENDAS  </vt:lpstr>
      <vt:lpstr>SUGESTÕES POPULARES</vt:lpstr>
      <vt:lpstr> </vt:lpstr>
      <vt:lpstr>APRESENTAÇÃO DA SUGESTÃO POPULAR</vt:lpstr>
      <vt:lpstr>DEFINIÇÃO DE PRIORIDADES E METAS  Conhecer os programas do Plano Plurianual:  objetivos, estratégia, metas, produtos, etc.</vt:lpstr>
      <vt:lpstr>DEFINIÇÃO DE PRIORIDADES E METAS</vt:lpstr>
      <vt:lpstr>Apresentação do PowerPoint</vt:lpstr>
      <vt:lpstr>Apresentação do PowerPoint</vt:lpstr>
      <vt:lpstr>Apresentação do PowerPoint</vt:lpstr>
      <vt:lpstr>ORGANIZAÇÃO E ESTRUTURA  DOS ORÇAMENTOS</vt:lpstr>
      <vt:lpstr>Apresentação do PowerPoint</vt:lpstr>
      <vt:lpstr>ELABORAÇÃO, EXECUÇÃO E ALTERAÇÃO  DO ORÇAMENTO</vt:lpstr>
      <vt:lpstr>Apresentação do PowerPoint</vt:lpstr>
      <vt:lpstr>Apresentação do PowerPoint</vt:lpstr>
      <vt:lpstr>Apresentação do PowerPoint</vt:lpstr>
      <vt:lpstr> DESAFIO nº1 </vt:lpstr>
      <vt:lpstr> DESAFIO nº 2 </vt:lpstr>
      <vt:lpstr>ONDE BUSCAR INFORMAÇÃO?</vt:lpstr>
      <vt:lpstr>ONDE BUSCAR INFORMAÇÃO?</vt:lpstr>
      <vt:lpstr> NÃO ENCONTRO AS INFORMAÇÕES DESEJADAS!!!</vt:lpstr>
      <vt:lpstr>Apresentação do PowerPoint</vt:lpstr>
      <vt:lpstr>PROCESSO PARLAMENTAR</vt:lpstr>
      <vt:lpstr>COMISSÃO DE ORÇAMENTO E FINANÇAS</vt:lpstr>
      <vt:lpstr>Apresentação do PowerPoint</vt:lpstr>
      <vt:lpstr>Apresentação do PowerPoint</vt:lpstr>
      <vt:lpstr>ACOMPANHAMENTO DA TRAMITAÇÃO</vt:lpstr>
      <vt:lpstr>PARTICIPAÇÃO POPULAR </vt:lpstr>
      <vt:lpstr>AUDIÊNCIA PÚBLICA </vt:lpstr>
      <vt:lpstr>PARECER DA COMISSÃO: LEIAM</vt:lpstr>
      <vt:lpstr>PLENÁRIO                 </vt:lpstr>
      <vt:lpstr>PROCESSO NOMINAL  (art. 136, IX, RI)</vt:lpstr>
      <vt:lpstr>FOLHA DE VOTAÇÃO SIMBÓLICA</vt:lpstr>
      <vt:lpstr>FOLHA DE  VOTAÇÃO  NOMINAL</vt:lpstr>
      <vt:lpstr>VOTAÇÃO DE PARECER (art. 135, XXVI, RI)</vt:lpstr>
      <vt:lpstr>DESTAQUE - EMENDA (art. 135, XXVIII, RI)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Gisela Palmieri Torquato</cp:lastModifiedBy>
  <cp:revision>330</cp:revision>
  <dcterms:created xsi:type="dcterms:W3CDTF">2013-09-16T16:41:07Z</dcterms:created>
  <dcterms:modified xsi:type="dcterms:W3CDTF">2015-05-11T04:33:43Z</dcterms:modified>
</cp:coreProperties>
</file>