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292" r:id="rId4"/>
    <p:sldId id="301" r:id="rId5"/>
    <p:sldId id="302" r:id="rId6"/>
    <p:sldId id="303" r:id="rId7"/>
    <p:sldId id="308" r:id="rId8"/>
    <p:sldId id="299" r:id="rId9"/>
    <p:sldId id="309" r:id="rId10"/>
    <p:sldId id="293" r:id="rId11"/>
    <p:sldId id="310" r:id="rId12"/>
    <p:sldId id="312" r:id="rId13"/>
    <p:sldId id="313" r:id="rId14"/>
    <p:sldId id="314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3735"/>
    <a:srgbClr val="D37C07"/>
    <a:srgbClr val="F1B409"/>
    <a:srgbClr val="DAA308"/>
    <a:srgbClr val="E9AE09"/>
    <a:srgbClr val="F69008"/>
    <a:srgbClr val="A6730E"/>
    <a:srgbClr val="697103"/>
    <a:srgbClr val="3399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4687" autoAdjust="0"/>
  </p:normalViewPr>
  <p:slideViewPr>
    <p:cSldViewPr>
      <p:cViewPr varScale="1">
        <p:scale>
          <a:sx n="78" d="100"/>
          <a:sy n="78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D0062-B660-4FB0-8868-7553F0C41D87}" type="datetimeFigureOut">
              <a:rPr lang="pt-BR" smtClean="0"/>
              <a:pPr/>
              <a:t>10/5/2015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84FA4-30CD-448E-A6E2-8384FBBED0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0904F-DD16-4425-95D2-E7F20566A7DF}" type="datetimeFigureOut">
              <a:rPr lang="pt-BR" smtClean="0"/>
              <a:pPr/>
              <a:t>10/5/2015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74AF2-15BB-4D75-A007-3FADA2491C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167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6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28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3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89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3" y="118889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3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2" name="Retângulo 1"/>
          <p:cNvSpPr/>
          <p:nvPr userDrawn="1"/>
        </p:nvSpPr>
        <p:spPr>
          <a:xfrm>
            <a:off x="179512" y="5949280"/>
            <a:ext cx="86409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2"/>
            <a:ext cx="4188274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179512" y="5949280"/>
            <a:ext cx="86409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179512" y="5949280"/>
            <a:ext cx="86409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Retângulo 2"/>
          <p:cNvSpPr/>
          <p:nvPr userDrawn="1"/>
        </p:nvSpPr>
        <p:spPr>
          <a:xfrm>
            <a:off x="179512" y="5949280"/>
            <a:ext cx="86409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7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8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 userDrawn="1"/>
        </p:nvSpPr>
        <p:spPr>
          <a:xfrm>
            <a:off x="107504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5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aulolin@face.ufmg.br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h.gov.br/contaspublica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600" b="1" smtClean="0"/>
              <a:t>Módulo 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1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-8878" y="61199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solidFill>
                  <a:srgbClr val="00800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Paulolinto</a:t>
            </a:r>
            <a:r>
              <a:rPr lang="pt-BR" sz="1600" b="1" dirty="0" smtClean="0">
                <a:solidFill>
                  <a:srgbClr val="00800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 Pereira</a:t>
            </a:r>
          </a:p>
          <a:p>
            <a:pPr algn="ctr"/>
            <a:r>
              <a:rPr lang="pt-BR" sz="1600" b="1" dirty="0" smtClean="0">
                <a:solidFill>
                  <a:srgbClr val="00800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PVCC - CRCMG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ORÇAMENTO DE 2015 - FONTES</a:t>
            </a:r>
          </a:p>
          <a:p>
            <a:endParaRPr lang="pt-BR" dirty="0" smtClean="0"/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755846" y="2157413"/>
          <a:ext cx="7427605" cy="3503835"/>
        </p:xfrm>
        <a:graphic>
          <a:graphicData uri="http://schemas.openxmlformats.org/presentationml/2006/ole">
            <p:oleObj spid="_x0000_s6145" name="Planilha" r:id="rId3" imgW="5391074" imgH="254328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55575" y="1196752"/>
          <a:ext cx="7744721" cy="5102349"/>
        </p:xfrm>
        <a:graphic>
          <a:graphicData uri="http://schemas.openxmlformats.org/presentationml/2006/ole">
            <p:oleObj spid="_x0000_s24578" name="Planilha" r:id="rId3" imgW="6477038" imgH="488632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Proposta: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Inclusão/adoção da implantação de FONTE/DESTINAÇÃO DE RECURSOS para </a:t>
            </a:r>
            <a:r>
              <a:rPr lang="pt-BR" dirty="0" smtClean="0">
                <a:solidFill>
                  <a:srgbClr val="FF0000"/>
                </a:solidFill>
              </a:rPr>
              <a:t>todas</a:t>
            </a:r>
            <a:r>
              <a:rPr lang="pt-BR" dirty="0" smtClean="0"/>
              <a:t> as Receitas Orçamentárias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1844824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PARA QUÊ?</a:t>
            </a:r>
          </a:p>
          <a:p>
            <a:endParaRPr lang="pt-BR" sz="2400" b="1" dirty="0" smtClean="0"/>
          </a:p>
          <a:p>
            <a:pPr algn="just"/>
            <a:r>
              <a:rPr lang="pt-BR" sz="2400" b="1" dirty="0" smtClean="0"/>
              <a:t>... melhorar a qualidade e a consistência das informações prestadas a toda a sociedade, de modo a possibilitar o exercício da cidadania no processo de fiscalização da arrecadação das receitas e da execução das despesas ...</a:t>
            </a:r>
            <a:endParaRPr lang="pt-BR" sz="24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OBRIGADO.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paulolin@face.ufmg.br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PVCC-CFC/CRCMG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Programa do Voluntariado da Classe Contábil</a:t>
            </a:r>
            <a:br>
              <a:rPr lang="pt-BR" dirty="0" smtClean="0"/>
            </a:br>
            <a:r>
              <a:rPr lang="pt-BR" dirty="0" smtClean="0"/>
              <a:t>Conselho Federal de Contabilidade</a:t>
            </a:r>
            <a:br>
              <a:rPr lang="pt-BR" dirty="0" smtClean="0"/>
            </a:br>
            <a:r>
              <a:rPr lang="pt-BR" dirty="0" smtClean="0"/>
              <a:t>Conselho Regional de Contabilidade/Minas Gerais</a:t>
            </a:r>
            <a:br>
              <a:rPr lang="pt-BR" dirty="0" smtClean="0"/>
            </a:br>
            <a:r>
              <a:rPr lang="pt-BR" dirty="0" smtClean="0"/>
              <a:t>11/05/2015.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Conteúdo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PRIORIDADES PARA 2016?  - FUTURO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PRIORIDADES DE 2015?  - PRESENTE</a:t>
            </a:r>
          </a:p>
          <a:p>
            <a:endParaRPr lang="pt-BR" dirty="0" smtClean="0"/>
          </a:p>
          <a:p>
            <a:r>
              <a:rPr lang="pt-BR" dirty="0" smtClean="0"/>
              <a:t>QUAIS FORAM AS PRIORIDADES DE 2014? – PASSADO</a:t>
            </a:r>
          </a:p>
          <a:p>
            <a:endParaRPr lang="pt-BR" dirty="0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LDO – 2015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385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FUTURO – LDO 2015 - PPAG 2016/2017</a:t>
            </a:r>
          </a:p>
          <a:p>
            <a:endParaRPr lang="pt-BR" dirty="0" smtClean="0"/>
          </a:p>
          <a:p>
            <a:r>
              <a:rPr lang="pt-BR" dirty="0" smtClean="0"/>
              <a:t>PRESENTE – LOA 2015 / EXECUÇÃO 2015</a:t>
            </a:r>
          </a:p>
          <a:p>
            <a:endParaRPr lang="pt-BR" dirty="0" smtClean="0"/>
          </a:p>
          <a:p>
            <a:r>
              <a:rPr lang="pt-BR" dirty="0" smtClean="0"/>
              <a:t>PASSADO – BALANÇO DO EXERCÍCIO DE 2014</a:t>
            </a:r>
          </a:p>
          <a:p>
            <a:endParaRPr lang="pt-BR" dirty="0" smtClean="0"/>
          </a:p>
          <a:p>
            <a:pPr>
              <a:buNone/>
            </a:pPr>
            <a:r>
              <a:rPr lang="pt-BR" sz="3200" dirty="0" smtClean="0"/>
              <a:t>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DE INFORMAÇÕES:</a:t>
            </a:r>
          </a:p>
          <a:p>
            <a:r>
              <a:rPr lang="pt-BR" dirty="0" smtClean="0">
                <a:hlinkClick r:id="rId2"/>
              </a:rPr>
              <a:t>www.pbh.gov.br/contaspublicas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PPAG 2014/ 2017 – ORIGINAL</a:t>
            </a:r>
          </a:p>
          <a:p>
            <a:r>
              <a:rPr lang="pt-BR" dirty="0" smtClean="0"/>
              <a:t>PPAG 2015/2017   - REVISÃO</a:t>
            </a:r>
          </a:p>
          <a:p>
            <a:r>
              <a:rPr lang="pt-BR" dirty="0" smtClean="0"/>
              <a:t>Lei 10.745  - 01/08/2014 – LDO 2015</a:t>
            </a:r>
          </a:p>
          <a:p>
            <a:r>
              <a:rPr lang="pt-BR" dirty="0" smtClean="0"/>
              <a:t>Demonstrativos, Relatórios,Balanços, etc.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LDO/2015 – LEI 10.745  - 01 DE AGOSTO 2014</a:t>
            </a:r>
          </a:p>
          <a:p>
            <a:r>
              <a:rPr lang="pt-BR" dirty="0" smtClean="0"/>
              <a:t>ÁREA DE RESULTADO: CIDADE SUSTENTÁVEL</a:t>
            </a:r>
          </a:p>
          <a:p>
            <a:r>
              <a:rPr lang="pt-BR" dirty="0" smtClean="0"/>
              <a:t>PROGRAMA : GESTÃO AMBIENTAL</a:t>
            </a:r>
          </a:p>
          <a:p>
            <a:r>
              <a:rPr lang="pt-BR" sz="2400" dirty="0" smtClean="0"/>
              <a:t>PRODUTO :  REDUÇÃO DO RISCO DE INUNDAÇÕES NA BACIA DO CÓRREGO JATOBÁ – PAC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Ausência de informações importantes: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Código e nome da Ação Orçamentária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Código e nome da </a:t>
            </a:r>
            <a:r>
              <a:rPr lang="pt-BR" sz="2400" dirty="0" err="1" smtClean="0">
                <a:solidFill>
                  <a:srgbClr val="FF0000"/>
                </a:solidFill>
              </a:rPr>
              <a:t>Sub-ação</a:t>
            </a:r>
            <a:r>
              <a:rPr lang="pt-BR" sz="2400" dirty="0" smtClean="0">
                <a:solidFill>
                  <a:srgbClr val="FF0000"/>
                </a:solidFill>
              </a:rPr>
              <a:t> Orçamentária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EXERCÍCIO DE CIDADANIA – PROJETO LDO/2015.</a:t>
            </a:r>
          </a:p>
          <a:p>
            <a:endParaRPr lang="pt-BR" dirty="0" smtClean="0"/>
          </a:p>
          <a:p>
            <a:r>
              <a:rPr lang="pt-BR" dirty="0" smtClean="0"/>
              <a:t>ÁREA DE RESULTADO: 009 – CIDADE SUSTENTÁVEL</a:t>
            </a:r>
          </a:p>
          <a:p>
            <a:r>
              <a:rPr lang="pt-BR" dirty="0" smtClean="0"/>
              <a:t>PROGRAMA – 243 – GESTÃO AMBIENTAL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Ação:  1203 – Drenagem e Tratamento de Fundos de Vale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Subação: 0006-Redução do Risco das Inundações na Bacia do Córrego </a:t>
            </a:r>
            <a:r>
              <a:rPr lang="pt-BR" dirty="0" err="1" smtClean="0">
                <a:solidFill>
                  <a:srgbClr val="FF0000"/>
                </a:solidFill>
              </a:rPr>
              <a:t>Jatobá-PAC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14325" y="2204864"/>
          <a:ext cx="8515350" cy="2376263"/>
        </p:xfrm>
        <a:graphic>
          <a:graphicData uri="http://schemas.openxmlformats.org/presentationml/2006/ole">
            <p:oleObj spid="_x0000_s22530" name="Planilha" r:id="rId3" imgW="8515236" imgH="136199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100" y="1709738"/>
          <a:ext cx="9067800" cy="3438525"/>
        </p:xfrm>
        <a:graphic>
          <a:graphicData uri="http://schemas.openxmlformats.org/presentationml/2006/ole">
            <p:oleObj spid="_x0000_s2050" name="Planilha" r:id="rId3" imgW="9067648" imgH="343860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69932" y="1628572"/>
          <a:ext cx="7990500" cy="3312596"/>
        </p:xfrm>
        <a:graphic>
          <a:graphicData uri="http://schemas.openxmlformats.org/presentationml/2006/ole">
            <p:oleObj spid="_x0000_s23554" name="Planilha" r:id="rId3" imgW="5724373" imgH="200973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230</Words>
  <Application>Microsoft Office PowerPoint</Application>
  <PresentationFormat>Apresentação na tela (4:3)</PresentationFormat>
  <Paragraphs>51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Origem</vt:lpstr>
      <vt:lpstr>Planilha</vt:lpstr>
      <vt:lpstr>Orçamento Público e Mecanismos de Participação</vt:lpstr>
      <vt:lpstr>LDO – 2015  </vt:lpstr>
      <vt:lpstr>Slide 3</vt:lpstr>
      <vt:lpstr>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OBRIGADO.   paulolin@face.ufmg.br  PVCC-CFC/CRCMG   Programa do Voluntariado da Classe Contábil Conselho Federal de Contabilidade Conselho Regional de Contabilidade/Minas Gerais 11/05/2015.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Denise</cp:lastModifiedBy>
  <cp:revision>138</cp:revision>
  <dcterms:created xsi:type="dcterms:W3CDTF">2013-09-16T16:41:07Z</dcterms:created>
  <dcterms:modified xsi:type="dcterms:W3CDTF">2015-05-11T01:52:22Z</dcterms:modified>
</cp:coreProperties>
</file>