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78"/>
  </p:notesMasterIdLst>
  <p:sldIdLst>
    <p:sldId id="350" r:id="rId4"/>
    <p:sldId id="382" r:id="rId5"/>
    <p:sldId id="384" r:id="rId6"/>
    <p:sldId id="385" r:id="rId7"/>
    <p:sldId id="383" r:id="rId8"/>
    <p:sldId id="386" r:id="rId9"/>
    <p:sldId id="387" r:id="rId10"/>
    <p:sldId id="388" r:id="rId11"/>
    <p:sldId id="390" r:id="rId12"/>
    <p:sldId id="391" r:id="rId13"/>
    <p:sldId id="392" r:id="rId14"/>
    <p:sldId id="393" r:id="rId15"/>
    <p:sldId id="440" r:id="rId16"/>
    <p:sldId id="442" r:id="rId17"/>
    <p:sldId id="483" r:id="rId18"/>
    <p:sldId id="450" r:id="rId19"/>
    <p:sldId id="484" r:id="rId20"/>
    <p:sldId id="485" r:id="rId21"/>
    <p:sldId id="411" r:id="rId22"/>
    <p:sldId id="491" r:id="rId23"/>
    <p:sldId id="413" r:id="rId24"/>
    <p:sldId id="415" r:id="rId25"/>
    <p:sldId id="412" r:id="rId26"/>
    <p:sldId id="414" r:id="rId27"/>
    <p:sldId id="492" r:id="rId28"/>
    <p:sldId id="494" r:id="rId29"/>
    <p:sldId id="504" r:id="rId30"/>
    <p:sldId id="489" r:id="rId31"/>
    <p:sldId id="448" r:id="rId32"/>
    <p:sldId id="482" r:id="rId33"/>
    <p:sldId id="476" r:id="rId34"/>
    <p:sldId id="475" r:id="rId35"/>
    <p:sldId id="477" r:id="rId36"/>
    <p:sldId id="478" r:id="rId37"/>
    <p:sldId id="479" r:id="rId38"/>
    <p:sldId id="449" r:id="rId39"/>
    <p:sldId id="496" r:id="rId40"/>
    <p:sldId id="497" r:id="rId41"/>
    <p:sldId id="500" r:id="rId42"/>
    <p:sldId id="501" r:id="rId43"/>
    <p:sldId id="503" r:id="rId44"/>
    <p:sldId id="502" r:id="rId45"/>
    <p:sldId id="498" r:id="rId46"/>
    <p:sldId id="499" r:id="rId47"/>
    <p:sldId id="490" r:id="rId48"/>
    <p:sldId id="394" r:id="rId49"/>
    <p:sldId id="396" r:id="rId50"/>
    <p:sldId id="397" r:id="rId51"/>
    <p:sldId id="398" r:id="rId52"/>
    <p:sldId id="399" r:id="rId53"/>
    <p:sldId id="409" r:id="rId54"/>
    <p:sldId id="464" r:id="rId55"/>
    <p:sldId id="465" r:id="rId56"/>
    <p:sldId id="466" r:id="rId57"/>
    <p:sldId id="405" r:id="rId58"/>
    <p:sldId id="460" r:id="rId59"/>
    <p:sldId id="461" r:id="rId60"/>
    <p:sldId id="462" r:id="rId61"/>
    <p:sldId id="463" r:id="rId62"/>
    <p:sldId id="446" r:id="rId63"/>
    <p:sldId id="424" r:id="rId64"/>
    <p:sldId id="459" r:id="rId65"/>
    <p:sldId id="425" r:id="rId66"/>
    <p:sldId id="427" r:id="rId67"/>
    <p:sldId id="444" r:id="rId68"/>
    <p:sldId id="431" r:id="rId69"/>
    <p:sldId id="432" r:id="rId70"/>
    <p:sldId id="433" r:id="rId71"/>
    <p:sldId id="434" r:id="rId72"/>
    <p:sldId id="435" r:id="rId73"/>
    <p:sldId id="436" r:id="rId74"/>
    <p:sldId id="437" r:id="rId75"/>
    <p:sldId id="359" r:id="rId76"/>
    <p:sldId id="480" r:id="rId7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16A259"/>
    <a:srgbClr val="FFFF00"/>
    <a:srgbClr val="CC0066"/>
    <a:srgbClr val="00FF00"/>
    <a:srgbClr val="1403EB"/>
    <a:srgbClr val="FFFF66"/>
    <a:srgbClr val="66FF66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2" autoAdjust="0"/>
    <p:restoredTop sz="83741" autoAdjust="0"/>
  </p:normalViewPr>
  <p:slideViewPr>
    <p:cSldViewPr>
      <p:cViewPr varScale="1">
        <p:scale>
          <a:sx n="71" d="100"/>
          <a:sy n="71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CA34B-3E66-4958-9004-A87A77D18B9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1D70C7-360D-4679-A807-64F7512C324A}">
      <dgm:prSet phldrT="[Texto]"/>
      <dgm:spPr/>
      <dgm:t>
        <a:bodyPr/>
        <a:lstStyle/>
        <a:p>
          <a:r>
            <a:rPr lang="pt-BR" b="1" dirty="0" smtClean="0"/>
            <a:t>PROJETO</a:t>
          </a:r>
          <a:endParaRPr lang="pt-BR" b="1" dirty="0"/>
        </a:p>
      </dgm:t>
    </dgm:pt>
    <dgm:pt modelId="{AF90C69D-B0B6-4BF9-A022-83322BB18D32}" type="parTrans" cxnId="{375C6E3C-7931-4206-A8B9-8E90491A4F8D}">
      <dgm:prSet/>
      <dgm:spPr/>
      <dgm:t>
        <a:bodyPr/>
        <a:lstStyle/>
        <a:p>
          <a:endParaRPr lang="pt-BR"/>
        </a:p>
      </dgm:t>
    </dgm:pt>
    <dgm:pt modelId="{09637AEF-41F5-4920-8962-D1A28FD03F13}" type="sibTrans" cxnId="{375C6E3C-7931-4206-A8B9-8E90491A4F8D}">
      <dgm:prSet/>
      <dgm:spPr/>
      <dgm:t>
        <a:bodyPr/>
        <a:lstStyle/>
        <a:p>
          <a:endParaRPr lang="pt-BR"/>
        </a:p>
      </dgm:t>
    </dgm:pt>
    <dgm:pt modelId="{F01D7F0B-3AA9-4CB2-893F-92B3AB0B854D}">
      <dgm:prSet phldrT="[Texto]"/>
      <dgm:spPr/>
      <dgm:t>
        <a:bodyPr/>
        <a:lstStyle/>
        <a:p>
          <a:r>
            <a:rPr lang="pt-BR" b="1" dirty="0" smtClean="0"/>
            <a:t>COMISSÃO</a:t>
          </a:r>
          <a:endParaRPr lang="pt-BR" b="1" dirty="0"/>
        </a:p>
      </dgm:t>
    </dgm:pt>
    <dgm:pt modelId="{85BB39D2-D129-4F94-8DB1-9DA0B59C4932}" type="parTrans" cxnId="{6DB8E88D-1664-4ADE-A84A-E5D17F004328}">
      <dgm:prSet/>
      <dgm:spPr/>
      <dgm:t>
        <a:bodyPr/>
        <a:lstStyle/>
        <a:p>
          <a:endParaRPr lang="pt-BR"/>
        </a:p>
      </dgm:t>
    </dgm:pt>
    <dgm:pt modelId="{97ED2211-EC77-4DA4-9F17-DF68631D27B2}" type="sibTrans" cxnId="{6DB8E88D-1664-4ADE-A84A-E5D17F004328}">
      <dgm:prSet/>
      <dgm:spPr/>
      <dgm:t>
        <a:bodyPr/>
        <a:lstStyle/>
        <a:p>
          <a:endParaRPr lang="pt-BR"/>
        </a:p>
      </dgm:t>
    </dgm:pt>
    <dgm:pt modelId="{EEDF4831-A55C-4FFC-9738-EA4B242ABF5F}">
      <dgm:prSet phldrT="[Texto]"/>
      <dgm:spPr/>
      <dgm:t>
        <a:bodyPr/>
        <a:lstStyle/>
        <a:p>
          <a:r>
            <a:rPr lang="pt-BR" b="1" dirty="0" smtClean="0"/>
            <a:t>PLENÁRIO</a:t>
          </a:r>
          <a:endParaRPr lang="pt-BR" b="1" dirty="0"/>
        </a:p>
      </dgm:t>
    </dgm:pt>
    <dgm:pt modelId="{FDF1ADE8-B1DC-463F-A3D5-70A09B328F29}" type="parTrans" cxnId="{CB921D51-FB71-4AFB-89A5-596335584613}">
      <dgm:prSet/>
      <dgm:spPr/>
      <dgm:t>
        <a:bodyPr/>
        <a:lstStyle/>
        <a:p>
          <a:endParaRPr lang="pt-BR"/>
        </a:p>
      </dgm:t>
    </dgm:pt>
    <dgm:pt modelId="{A6A5CA9A-88A3-4859-B594-3090DA2C2C79}" type="sibTrans" cxnId="{CB921D51-FB71-4AFB-89A5-596335584613}">
      <dgm:prSet/>
      <dgm:spPr/>
      <dgm:t>
        <a:bodyPr/>
        <a:lstStyle/>
        <a:p>
          <a:endParaRPr lang="pt-BR"/>
        </a:p>
      </dgm:t>
    </dgm:pt>
    <dgm:pt modelId="{25BFE55A-1DF7-4CE5-9A35-A8D38F6BD067}" type="pres">
      <dgm:prSet presAssocID="{17BCA34B-3E66-4958-9004-A87A77D18B9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A93FA64-B158-46F2-96E5-4275A75DD6A5}" type="pres">
      <dgm:prSet presAssocID="{2D1D70C7-360D-4679-A807-64F7512C324A}" presName="Accent1" presStyleCnt="0"/>
      <dgm:spPr/>
    </dgm:pt>
    <dgm:pt modelId="{F61BF9E1-0793-4DF3-B549-614575BABDF3}" type="pres">
      <dgm:prSet presAssocID="{2D1D70C7-360D-4679-A807-64F7512C324A}" presName="Accent" presStyleLbl="node1" presStyleIdx="0" presStyleCnt="3"/>
      <dgm:spPr>
        <a:solidFill>
          <a:srgbClr val="FFFF00"/>
        </a:solidFill>
        <a:ln w="76200">
          <a:solidFill>
            <a:schemeClr val="tx1"/>
          </a:solidFill>
        </a:ln>
      </dgm:spPr>
    </dgm:pt>
    <dgm:pt modelId="{FE214B01-1681-4635-B366-85D87C05E284}" type="pres">
      <dgm:prSet presAssocID="{2D1D70C7-360D-4679-A807-64F7512C324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A604E7-125C-4AD4-B0CF-6FEF9B982395}" type="pres">
      <dgm:prSet presAssocID="{F01D7F0B-3AA9-4CB2-893F-92B3AB0B854D}" presName="Accent2" presStyleCnt="0"/>
      <dgm:spPr/>
    </dgm:pt>
    <dgm:pt modelId="{B3057E1C-9376-40B6-8A73-0078C7715146}" type="pres">
      <dgm:prSet presAssocID="{F01D7F0B-3AA9-4CB2-893F-92B3AB0B854D}" presName="Accent" presStyleLbl="node1" presStyleIdx="1" presStyleCnt="3"/>
      <dgm:spPr>
        <a:solidFill>
          <a:srgbClr val="FF0000"/>
        </a:solidFill>
        <a:ln w="76200"/>
      </dgm:spPr>
    </dgm:pt>
    <dgm:pt modelId="{535A46A2-EAB9-42D1-8EE6-A03D5EA17D1A}" type="pres">
      <dgm:prSet presAssocID="{F01D7F0B-3AA9-4CB2-893F-92B3AB0B854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1E57C-9D9A-48E9-9369-128D8B1517A1}" type="pres">
      <dgm:prSet presAssocID="{EEDF4831-A55C-4FFC-9738-EA4B242ABF5F}" presName="Accent3" presStyleCnt="0"/>
      <dgm:spPr/>
    </dgm:pt>
    <dgm:pt modelId="{46816568-7426-464A-8C5D-CD8C3B532253}" type="pres">
      <dgm:prSet presAssocID="{EEDF4831-A55C-4FFC-9738-EA4B242ABF5F}" presName="Accent" presStyleLbl="node1" presStyleIdx="2" presStyleCnt="3"/>
      <dgm:spPr>
        <a:solidFill>
          <a:srgbClr val="00B0F0"/>
        </a:solidFill>
        <a:ln w="76200"/>
      </dgm:spPr>
    </dgm:pt>
    <dgm:pt modelId="{F3753336-9B14-4233-B25B-43310AD0A9D1}" type="pres">
      <dgm:prSet presAssocID="{EEDF4831-A55C-4FFC-9738-EA4B242ABF5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5C6E3C-7931-4206-A8B9-8E90491A4F8D}" srcId="{17BCA34B-3E66-4958-9004-A87A77D18B90}" destId="{2D1D70C7-360D-4679-A807-64F7512C324A}" srcOrd="0" destOrd="0" parTransId="{AF90C69D-B0B6-4BF9-A022-83322BB18D32}" sibTransId="{09637AEF-41F5-4920-8962-D1A28FD03F13}"/>
    <dgm:cxn modelId="{2E1DA9C5-613D-4379-B15D-B5EE64301534}" type="presOf" srcId="{2D1D70C7-360D-4679-A807-64F7512C324A}" destId="{FE214B01-1681-4635-B366-85D87C05E284}" srcOrd="0" destOrd="0" presId="urn:microsoft.com/office/officeart/2009/layout/CircleArrowProcess"/>
    <dgm:cxn modelId="{C499B322-EA94-49CC-A499-99C21BEB44D2}" type="presOf" srcId="{F01D7F0B-3AA9-4CB2-893F-92B3AB0B854D}" destId="{535A46A2-EAB9-42D1-8EE6-A03D5EA17D1A}" srcOrd="0" destOrd="0" presId="urn:microsoft.com/office/officeart/2009/layout/CircleArrowProcess"/>
    <dgm:cxn modelId="{6E17C6E9-DE2A-4D7C-A74C-9FFF43A151C2}" type="presOf" srcId="{17BCA34B-3E66-4958-9004-A87A77D18B90}" destId="{25BFE55A-1DF7-4CE5-9A35-A8D38F6BD067}" srcOrd="0" destOrd="0" presId="urn:microsoft.com/office/officeart/2009/layout/CircleArrowProcess"/>
    <dgm:cxn modelId="{CB921D51-FB71-4AFB-89A5-596335584613}" srcId="{17BCA34B-3E66-4958-9004-A87A77D18B90}" destId="{EEDF4831-A55C-4FFC-9738-EA4B242ABF5F}" srcOrd="2" destOrd="0" parTransId="{FDF1ADE8-B1DC-463F-A3D5-70A09B328F29}" sibTransId="{A6A5CA9A-88A3-4859-B594-3090DA2C2C79}"/>
    <dgm:cxn modelId="{6DB8E88D-1664-4ADE-A84A-E5D17F004328}" srcId="{17BCA34B-3E66-4958-9004-A87A77D18B90}" destId="{F01D7F0B-3AA9-4CB2-893F-92B3AB0B854D}" srcOrd="1" destOrd="0" parTransId="{85BB39D2-D129-4F94-8DB1-9DA0B59C4932}" sibTransId="{97ED2211-EC77-4DA4-9F17-DF68631D27B2}"/>
    <dgm:cxn modelId="{2498E542-9E25-4E97-B9DE-0CC9CB75EB4D}" type="presOf" srcId="{EEDF4831-A55C-4FFC-9738-EA4B242ABF5F}" destId="{F3753336-9B14-4233-B25B-43310AD0A9D1}" srcOrd="0" destOrd="0" presId="urn:microsoft.com/office/officeart/2009/layout/CircleArrowProcess"/>
    <dgm:cxn modelId="{E598D039-1750-4A53-8A52-5AEA66663B2D}" type="presParOf" srcId="{25BFE55A-1DF7-4CE5-9A35-A8D38F6BD067}" destId="{DA93FA64-B158-46F2-96E5-4275A75DD6A5}" srcOrd="0" destOrd="0" presId="urn:microsoft.com/office/officeart/2009/layout/CircleArrowProcess"/>
    <dgm:cxn modelId="{6B2BB0DD-D3CC-46A4-ACBC-F78831F5AE22}" type="presParOf" srcId="{DA93FA64-B158-46F2-96E5-4275A75DD6A5}" destId="{F61BF9E1-0793-4DF3-B549-614575BABDF3}" srcOrd="0" destOrd="0" presId="urn:microsoft.com/office/officeart/2009/layout/CircleArrowProcess"/>
    <dgm:cxn modelId="{1AA30CA4-874C-4872-B336-1090B7306DFA}" type="presParOf" srcId="{25BFE55A-1DF7-4CE5-9A35-A8D38F6BD067}" destId="{FE214B01-1681-4635-B366-85D87C05E284}" srcOrd="1" destOrd="0" presId="urn:microsoft.com/office/officeart/2009/layout/CircleArrowProcess"/>
    <dgm:cxn modelId="{254B6A5E-BCB0-49F8-BC27-0294F6B7283E}" type="presParOf" srcId="{25BFE55A-1DF7-4CE5-9A35-A8D38F6BD067}" destId="{33A604E7-125C-4AD4-B0CF-6FEF9B982395}" srcOrd="2" destOrd="0" presId="urn:microsoft.com/office/officeart/2009/layout/CircleArrowProcess"/>
    <dgm:cxn modelId="{05D10535-0168-45E4-9BDB-D2F6456A32E0}" type="presParOf" srcId="{33A604E7-125C-4AD4-B0CF-6FEF9B982395}" destId="{B3057E1C-9376-40B6-8A73-0078C7715146}" srcOrd="0" destOrd="0" presId="urn:microsoft.com/office/officeart/2009/layout/CircleArrowProcess"/>
    <dgm:cxn modelId="{24EB4E93-DB92-4D49-BE2C-08182EFC00AC}" type="presParOf" srcId="{25BFE55A-1DF7-4CE5-9A35-A8D38F6BD067}" destId="{535A46A2-EAB9-42D1-8EE6-A03D5EA17D1A}" srcOrd="3" destOrd="0" presId="urn:microsoft.com/office/officeart/2009/layout/CircleArrowProcess"/>
    <dgm:cxn modelId="{FFA259EE-B21E-401B-A3B9-84B8C8CF143B}" type="presParOf" srcId="{25BFE55A-1DF7-4CE5-9A35-A8D38F6BD067}" destId="{9611E57C-9D9A-48E9-9369-128D8B1517A1}" srcOrd="4" destOrd="0" presId="urn:microsoft.com/office/officeart/2009/layout/CircleArrowProcess"/>
    <dgm:cxn modelId="{65C7C043-A703-4546-87BD-86B369EFDE36}" type="presParOf" srcId="{9611E57C-9D9A-48E9-9369-128D8B1517A1}" destId="{46816568-7426-464A-8C5D-CD8C3B532253}" srcOrd="0" destOrd="0" presId="urn:microsoft.com/office/officeart/2009/layout/CircleArrowProcess"/>
    <dgm:cxn modelId="{828BA34B-BBC0-4E22-9BC0-C89DC7F51690}" type="presParOf" srcId="{25BFE55A-1DF7-4CE5-9A35-A8D38F6BD067}" destId="{F3753336-9B14-4233-B25B-43310AD0A9D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BF9E1-0793-4DF3-B549-614575BABDF3}">
      <dsp:nvSpPr>
        <dsp:cNvPr id="0" name=""/>
        <dsp:cNvSpPr/>
      </dsp:nvSpPr>
      <dsp:spPr>
        <a:xfrm>
          <a:off x="3316670" y="0"/>
          <a:ext cx="3327300" cy="33278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FF00"/>
        </a:solidFill>
        <a:ln w="762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14B01-1681-4635-B366-85D87C05E284}">
      <dsp:nvSpPr>
        <dsp:cNvPr id="0" name=""/>
        <dsp:cNvSpPr/>
      </dsp:nvSpPr>
      <dsp:spPr>
        <a:xfrm>
          <a:off x="4052113" y="1201439"/>
          <a:ext cx="1848916" cy="92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PROJETO</a:t>
          </a:r>
          <a:endParaRPr lang="pt-BR" sz="2600" b="1" kern="1200" dirty="0"/>
        </a:p>
      </dsp:txBody>
      <dsp:txXfrm>
        <a:off x="4052113" y="1201439"/>
        <a:ext cx="1848916" cy="924237"/>
      </dsp:txXfrm>
    </dsp:sp>
    <dsp:sp modelId="{B3057E1C-9376-40B6-8A73-0078C7715146}">
      <dsp:nvSpPr>
        <dsp:cNvPr id="0" name=""/>
        <dsp:cNvSpPr/>
      </dsp:nvSpPr>
      <dsp:spPr>
        <a:xfrm>
          <a:off x="2392524" y="1912071"/>
          <a:ext cx="3327300" cy="33278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0000"/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A46A2-EAB9-42D1-8EE6-A03D5EA17D1A}">
      <dsp:nvSpPr>
        <dsp:cNvPr id="0" name=""/>
        <dsp:cNvSpPr/>
      </dsp:nvSpPr>
      <dsp:spPr>
        <a:xfrm>
          <a:off x="3131716" y="3124571"/>
          <a:ext cx="1848916" cy="92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COMISSÃO</a:t>
          </a:r>
          <a:endParaRPr lang="pt-BR" sz="2600" b="1" kern="1200" dirty="0"/>
        </a:p>
      </dsp:txBody>
      <dsp:txXfrm>
        <a:off x="3131716" y="3124571"/>
        <a:ext cx="1848916" cy="924237"/>
      </dsp:txXfrm>
    </dsp:sp>
    <dsp:sp modelId="{46816568-7426-464A-8C5D-CD8C3B532253}">
      <dsp:nvSpPr>
        <dsp:cNvPr id="0" name=""/>
        <dsp:cNvSpPr/>
      </dsp:nvSpPr>
      <dsp:spPr>
        <a:xfrm>
          <a:off x="3553487" y="4052955"/>
          <a:ext cx="2858666" cy="285981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F0"/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53336-9B14-4233-B25B-43310AD0A9D1}">
      <dsp:nvSpPr>
        <dsp:cNvPr id="0" name=""/>
        <dsp:cNvSpPr/>
      </dsp:nvSpPr>
      <dsp:spPr>
        <a:xfrm>
          <a:off x="4056487" y="5050468"/>
          <a:ext cx="1848916" cy="92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PLENÁRIO</a:t>
          </a:r>
          <a:endParaRPr lang="pt-BR" sz="2600" b="1" kern="1200" dirty="0"/>
        </a:p>
      </dsp:txBody>
      <dsp:txXfrm>
        <a:off x="4056487" y="5050468"/>
        <a:ext cx="1848916" cy="924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793A1-B53A-4F92-B78D-5EE69F9D08AA}" type="datetimeFigureOut">
              <a:rPr lang="pt-BR" smtClean="0"/>
              <a:pPr/>
              <a:t>06/10/2015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C853E-A25E-48BB-A846-EB24542D19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Sugestão nº 111.</a:t>
            </a:r>
          </a:p>
          <a:p>
            <a:r>
              <a:rPr lang="pt-BR" dirty="0" smtClean="0"/>
              <a:t>Virou</a:t>
            </a:r>
            <a:r>
              <a:rPr lang="pt-BR" baseline="0" dirty="0" smtClean="0"/>
              <a:t> indicação, pois n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ão há indicação dos valores necessários à implementação dessas políticas públicas.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C853E-A25E-48BB-A846-EB24542D199F}" type="slidenum">
              <a:rPr lang="pt-BR" smtClean="0">
                <a:solidFill>
                  <a:prstClr val="black"/>
                </a:solidFill>
              </a:rPr>
              <a:pPr/>
              <a:t>54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7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Sugestão</a:t>
            </a:r>
            <a:r>
              <a:rPr lang="pt-BR" baseline="0" dirty="0" smtClean="0"/>
              <a:t> nº 17.</a:t>
            </a:r>
          </a:p>
          <a:p>
            <a:r>
              <a:rPr lang="pt-BR" baseline="0" dirty="0" smtClean="0"/>
              <a:t>Rejeitada, pois não se altera atribuições de cargo através de leis orçamentárias (é preciso lei específica).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C853E-A25E-48BB-A846-EB24542D199F}" type="slidenum">
              <a:rPr lang="pt-BR" smtClean="0">
                <a:solidFill>
                  <a:prstClr val="black"/>
                </a:solidFill>
              </a:rPr>
              <a:pPr/>
              <a:t>58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2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Sugestão nº 22.</a:t>
            </a:r>
          </a:p>
          <a:p>
            <a:r>
              <a:rPr lang="pt-BR" dirty="0" smtClean="0"/>
              <a:t>Trata-se de matéria</a:t>
            </a:r>
            <a:r>
              <a:rPr lang="pt-BR" baseline="0" dirty="0" smtClean="0"/>
              <a:t> administrativa do Executivo (negociação entre esferas governamentais).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C853E-A25E-48BB-A846-EB24542D199F}" type="slidenum">
              <a:rPr lang="pt-BR" smtClean="0">
                <a:solidFill>
                  <a:prstClr val="black"/>
                </a:solidFill>
              </a:rPr>
              <a:pPr/>
              <a:t>59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2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6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28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 smtClean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3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89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3" y="118889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3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06/10/2015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559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06/10/2015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782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pic>
        <p:nvPicPr>
          <p:cNvPr id="7" name="Imagem 6" descr="edfiscal.jpg"/>
          <p:cNvPicPr>
            <a:picLocks noChangeAspect="1"/>
          </p:cNvPicPr>
          <p:nvPr userDrawn="1"/>
        </p:nvPicPr>
        <p:blipFill>
          <a:blip r:embed="rId2" cstate="print"/>
          <a:srcRect l="13043" r="17391"/>
          <a:stretch>
            <a:fillRect/>
          </a:stretch>
        </p:blipFill>
        <p:spPr>
          <a:xfrm>
            <a:off x="2691352" y="6381328"/>
            <a:ext cx="501441" cy="476672"/>
          </a:xfrm>
          <a:prstGeom prst="rect">
            <a:avLst/>
          </a:prstGeom>
        </p:spPr>
      </p:pic>
      <p:pic>
        <p:nvPicPr>
          <p:cNvPr id="8" name="Imagem 7" descr="esaf.jpg"/>
          <p:cNvPicPr>
            <a:picLocks noChangeAspect="1"/>
          </p:cNvPicPr>
          <p:nvPr userDrawn="1"/>
        </p:nvPicPr>
        <p:blipFill>
          <a:blip r:embed="rId3" cstate="print"/>
          <a:srcRect l="25636" r="24600"/>
          <a:stretch>
            <a:fillRect/>
          </a:stretch>
        </p:blipFill>
        <p:spPr>
          <a:xfrm>
            <a:off x="1403648" y="6424609"/>
            <a:ext cx="1165332" cy="433391"/>
          </a:xfrm>
          <a:prstGeom prst="rect">
            <a:avLst/>
          </a:prstGeom>
        </p:spPr>
      </p:pic>
      <p:pic>
        <p:nvPicPr>
          <p:cNvPr id="9" name="Imagem 8" descr="cmbh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24328" y="6453336"/>
            <a:ext cx="1149602" cy="360040"/>
          </a:xfrm>
          <a:prstGeom prst="rect">
            <a:avLst/>
          </a:prstGeom>
        </p:spPr>
      </p:pic>
      <p:pic>
        <p:nvPicPr>
          <p:cNvPr id="10" name="Imagem 9" descr="logo_ESCOLA2 H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16216" y="6372948"/>
            <a:ext cx="782342" cy="485052"/>
          </a:xfrm>
          <a:prstGeom prst="rect">
            <a:avLst/>
          </a:prstGeom>
        </p:spPr>
      </p:pic>
      <p:sp>
        <p:nvSpPr>
          <p:cNvPr id="11" name="Subtítulo 8"/>
          <p:cNvSpPr txBox="1">
            <a:spLocks/>
          </p:cNvSpPr>
          <p:nvPr userDrawn="1"/>
        </p:nvSpPr>
        <p:spPr>
          <a:xfrm>
            <a:off x="683568" y="6453336"/>
            <a:ext cx="5904656" cy="245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 smtClean="0">
                <a:solidFill>
                  <a:srgbClr val="464653"/>
                </a:solidFill>
              </a:rPr>
              <a:t>Parceria:                                                                                                        Realização: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61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06/10/2015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9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06/10/2015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148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DDE9EC"/>
                </a:solidFill>
              </a:rPr>
              <a:pPr/>
              <a:t>06/10/2015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E9EC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DDE9EC"/>
                </a:solidFill>
              </a:rPr>
              <a:pPr/>
              <a:t>‹nº›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4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06/10/2015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3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06/10/2015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57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7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6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46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2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46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89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12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36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61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4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4" y="1196752"/>
            <a:ext cx="4188274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0B245-EFE1-4863-8182-34C5013BEE30}" type="datetimeFigureOut">
              <a:rPr lang="pt-BR" smtClean="0"/>
              <a:pPr/>
              <a:t>06/10/2015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794B38-B9B4-4C2D-8C79-6016367BA7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1259632" y="2229222"/>
            <a:ext cx="6858000" cy="990600"/>
          </a:xfrm>
        </p:spPr>
        <p:txBody>
          <a:bodyPr anchor="t" anchorCtr="0"/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kumimoji="0" lang="pt-BR" dirty="0" smtClean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1259632" y="3467472"/>
            <a:ext cx="6858000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Módulo 1: Educação Fiscal, cidadania e finanças públicas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945307" y="1991097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954832" y="3391272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45307" y="1991097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954832" y="3391272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2" cstate="print"/>
          <a:srcRect l="13043" r="17391"/>
          <a:stretch>
            <a:fillRect/>
          </a:stretch>
        </p:blipFill>
        <p:spPr>
          <a:xfrm>
            <a:off x="5364088" y="6132259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3" cstate="print"/>
          <a:srcRect l="25636" r="24600"/>
          <a:stretch>
            <a:fillRect/>
          </a:stretch>
        </p:blipFill>
        <p:spPr>
          <a:xfrm>
            <a:off x="4067944" y="6163961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40352" y="6237312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660232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3707904" y="5877272"/>
            <a:ext cx="5201816" cy="245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 smtClean="0">
                <a:solidFill>
                  <a:srgbClr val="464653"/>
                </a:solidFill>
              </a:rPr>
              <a:t>Parceria:                                                    Realização: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5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06/10/2015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558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DDE9EC"/>
                </a:solidFill>
              </a:rPr>
              <a:pPr/>
              <a:t>06/10/2015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>
              <a:solidFill>
                <a:srgbClr val="DDE9EC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0FA1936-F678-40F3-A645-C3AB259FE4E5}" type="slidenum">
              <a:rPr lang="pt-BR" smtClean="0">
                <a:solidFill>
                  <a:srgbClr val="DDE9EC"/>
                </a:solidFill>
              </a:rPr>
              <a:pPr/>
              <a:t>‹nº›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7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 userDrawn="1"/>
        </p:nvSpPr>
        <p:spPr>
          <a:xfrm>
            <a:off x="251520" y="0"/>
            <a:ext cx="108000" cy="566124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39552" y="1219200"/>
            <a:ext cx="8424936" cy="473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Retângulo 20"/>
          <p:cNvSpPr/>
          <p:nvPr userDrawn="1"/>
        </p:nvSpPr>
        <p:spPr>
          <a:xfrm>
            <a:off x="539552" y="150912"/>
            <a:ext cx="8424936" cy="68580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 userDrawn="1"/>
        </p:nvSpPr>
        <p:spPr>
          <a:xfrm>
            <a:off x="539551" y="150912"/>
            <a:ext cx="268573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 userDrawn="1"/>
        </p:nvSpPr>
        <p:spPr>
          <a:xfrm>
            <a:off x="431552" y="0"/>
            <a:ext cx="36000" cy="360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8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9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06/10/2015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9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1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png"/><Relationship Id="rId4" Type="http://schemas.openxmlformats.org/officeDocument/2006/relationships/image" Target="../media/image27.wmf"/><Relationship Id="rId9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600" b="1" dirty="0" smtClean="0"/>
              <a:t>Módulo 2: </a:t>
            </a:r>
            <a:r>
              <a:rPr lang="pt-BR" sz="1600" b="1" dirty="0" smtClean="0"/>
              <a:t>Processo Orçamentário na Câmara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abduzeedo.com/files/originals/hd_0202fb87d369c759158a617d2cbed1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1164">
            <a:off x="-513798" y="-497736"/>
            <a:ext cx="10339259" cy="662029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5157193"/>
            <a:ext cx="8208912" cy="1470025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Espiral das Políticas Públicas</a:t>
            </a:r>
            <a:endParaRPr lang="pt-B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64504" y="4797152"/>
          <a:ext cx="7344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JAN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FEV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ABR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MAIO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JUN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JUL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AGO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SET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DEZ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36512" y="2987660"/>
            <a:ext cx="1483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Execução</a:t>
            </a:r>
          </a:p>
          <a:p>
            <a:r>
              <a:rPr lang="pt-BR" sz="1400" b="1" dirty="0" smtClean="0">
                <a:solidFill>
                  <a:prstClr val="black"/>
                </a:solidFill>
              </a:rPr>
              <a:t>(Monitoramento)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755412"/>
            <a:ext cx="1154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Avaliação</a:t>
            </a:r>
          </a:p>
          <a:p>
            <a:r>
              <a:rPr lang="pt-BR" sz="1400" b="1" dirty="0" smtClean="0">
                <a:solidFill>
                  <a:prstClr val="black"/>
                </a:solidFill>
              </a:rPr>
              <a:t>(Julgamento)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496" y="5795972"/>
            <a:ext cx="151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Planejamento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22" name="Chave esquerda 21"/>
          <p:cNvSpPr/>
          <p:nvPr/>
        </p:nvSpPr>
        <p:spPr>
          <a:xfrm>
            <a:off x="1547664" y="332657"/>
            <a:ext cx="288032" cy="12241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3563888" y="1052737"/>
            <a:ext cx="0" cy="3744416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2843808" y="529515"/>
            <a:ext cx="1368152" cy="523221"/>
          </a:xfrm>
          <a:prstGeom prst="rect">
            <a:avLst/>
          </a:prstGeom>
          <a:solidFill>
            <a:srgbClr val="67E4F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prstClr val="black"/>
                </a:solidFill>
              </a:rPr>
              <a:t>Contas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979713" y="3789040"/>
            <a:ext cx="1284967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Gestão  do SUS</a:t>
            </a:r>
          </a:p>
          <a:p>
            <a:r>
              <a:rPr lang="pt-BR" sz="1400" dirty="0" smtClean="0">
                <a:solidFill>
                  <a:prstClr val="black"/>
                </a:solidFill>
              </a:rPr>
              <a:t>Gestão Fiscal</a:t>
            </a:r>
            <a:endParaRPr lang="pt-BR" sz="1400" dirty="0">
              <a:solidFill>
                <a:prstClr val="black"/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2987824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7236296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3131840" y="1988840"/>
            <a:ext cx="914400" cy="648072"/>
          </a:xfrm>
          <a:prstGeom prst="rect">
            <a:avLst/>
          </a:prstGeom>
          <a:solidFill>
            <a:srgbClr val="FB4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prstClr val="black"/>
                </a:solidFill>
              </a:rPr>
              <a:t>Visita do</a:t>
            </a:r>
          </a:p>
          <a:p>
            <a:pPr algn="ctr"/>
            <a:r>
              <a:rPr lang="pt-BR" sz="1400" dirty="0" smtClean="0">
                <a:solidFill>
                  <a:prstClr val="black"/>
                </a:solidFill>
              </a:rPr>
              <a:t>Prefeito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3707906" y="2905200"/>
            <a:ext cx="2318455" cy="307777"/>
          </a:xfrm>
          <a:prstGeom prst="rect">
            <a:avLst/>
          </a:prstGeom>
          <a:solidFill>
            <a:srgbClr val="99FF99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Execução do Plano Plurianual</a:t>
            </a:r>
            <a:endParaRPr lang="pt-BR" sz="1400" dirty="0">
              <a:solidFill>
                <a:prstClr val="black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3851920" y="3212977"/>
            <a:ext cx="0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788024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4139954" y="3501009"/>
            <a:ext cx="1748427" cy="307777"/>
          </a:xfrm>
          <a:prstGeom prst="rect">
            <a:avLst/>
          </a:prstGeom>
          <a:solidFill>
            <a:srgbClr val="CC66FF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Gestão da PBH Ativos</a:t>
            </a:r>
            <a:endParaRPr lang="pt-BR" sz="1400" dirty="0">
              <a:solidFill>
                <a:prstClr val="black"/>
              </a:solidFill>
            </a:endParaRPr>
          </a:p>
        </p:txBody>
      </p:sp>
      <p:cxnSp>
        <p:nvCxnSpPr>
          <p:cNvPr id="65" name="Conector reto 64"/>
          <p:cNvCxnSpPr/>
          <p:nvPr/>
        </p:nvCxnSpPr>
        <p:spPr>
          <a:xfrm flipV="1">
            <a:off x="4211960" y="3789040"/>
            <a:ext cx="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have esquerda 66"/>
          <p:cNvSpPr/>
          <p:nvPr/>
        </p:nvSpPr>
        <p:spPr>
          <a:xfrm>
            <a:off x="1619672" y="1772817"/>
            <a:ext cx="216024" cy="28803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68" name="Chave esquerda 67"/>
          <p:cNvSpPr/>
          <p:nvPr/>
        </p:nvSpPr>
        <p:spPr>
          <a:xfrm>
            <a:off x="1619672" y="5445224"/>
            <a:ext cx="216024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6876257" y="3140968"/>
            <a:ext cx="1597553" cy="523220"/>
          </a:xfrm>
          <a:prstGeom prst="rect">
            <a:avLst/>
          </a:prstGeom>
          <a:solidFill>
            <a:srgbClr val="CC66FF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Relatório semestral</a:t>
            </a:r>
          </a:p>
          <a:p>
            <a:r>
              <a:rPr lang="pt-BR" sz="1400" dirty="0" smtClean="0">
                <a:solidFill>
                  <a:prstClr val="black"/>
                </a:solidFill>
              </a:rPr>
              <a:t> da PBH Ativos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951402" y="5661248"/>
            <a:ext cx="1988750" cy="307777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solidFill>
                  <a:prstClr val="black"/>
                </a:solidFill>
              </a:rPr>
              <a:t>Diretrizes Orçamentárias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827109" y="5714092"/>
            <a:ext cx="2281395" cy="830997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prstClr val="black"/>
                </a:solidFill>
              </a:rPr>
              <a:t>Plano  Plurianual</a:t>
            </a:r>
          </a:p>
          <a:p>
            <a:pPr algn="ctr"/>
            <a:r>
              <a:rPr lang="pt-BR" sz="2400" dirty="0" smtClean="0">
                <a:solidFill>
                  <a:prstClr val="black"/>
                </a:solidFill>
              </a:rPr>
              <a:t>Orçamento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35" name="Colchete esquerdo 34"/>
          <p:cNvSpPr/>
          <p:nvPr/>
        </p:nvSpPr>
        <p:spPr>
          <a:xfrm rot="16200000">
            <a:off x="4881881" y="4991329"/>
            <a:ext cx="172332" cy="936107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36" name="Colchete esquerdo 35"/>
          <p:cNvSpPr/>
          <p:nvPr/>
        </p:nvSpPr>
        <p:spPr>
          <a:xfrm rot="16200000">
            <a:off x="8082134" y="4599386"/>
            <a:ext cx="144018" cy="18356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164290" y="3861048"/>
            <a:ext cx="1325043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Gestão  do  SUS</a:t>
            </a:r>
          </a:p>
          <a:p>
            <a:r>
              <a:rPr lang="pt-BR" sz="1400" dirty="0" smtClean="0">
                <a:solidFill>
                  <a:prstClr val="black"/>
                </a:solidFill>
              </a:rPr>
              <a:t>Gestão Fiscal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788026" y="3933056"/>
            <a:ext cx="1284967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Gestão  do SUS</a:t>
            </a:r>
          </a:p>
          <a:p>
            <a:r>
              <a:rPr lang="pt-BR" sz="1400" dirty="0" smtClean="0">
                <a:solidFill>
                  <a:prstClr val="black"/>
                </a:solidFill>
              </a:rPr>
              <a:t>Gestão Fiscal</a:t>
            </a:r>
            <a:endParaRPr lang="pt-B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908150"/>
            <a:ext cx="2160240" cy="4857784"/>
          </a:xfrm>
          <a:prstGeom prst="rect">
            <a:avLst/>
          </a:prstGeom>
          <a:solidFill>
            <a:srgbClr val="FFFF6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dirty="0" smtClean="0">
              <a:solidFill>
                <a:prstClr val="black"/>
              </a:solidFill>
            </a:endParaRPr>
          </a:p>
          <a:p>
            <a:pPr algn="ctr"/>
            <a:r>
              <a:rPr lang="pt-BR" sz="5400" dirty="0" smtClean="0">
                <a:solidFill>
                  <a:prstClr val="black"/>
                </a:solidFill>
              </a:rPr>
              <a:t>PPAG</a:t>
            </a:r>
          </a:p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4 Exercícios</a:t>
            </a:r>
          </a:p>
          <a:p>
            <a:pPr algn="ctr"/>
            <a:endParaRPr lang="pt-BR" sz="2800" b="1" dirty="0" smtClean="0">
              <a:solidFill>
                <a:prstClr val="black"/>
              </a:solidFill>
            </a:endParaRPr>
          </a:p>
          <a:p>
            <a:pPr algn="ctr"/>
            <a:endParaRPr lang="pt-BR" sz="2800" b="1" dirty="0" smtClean="0">
              <a:solidFill>
                <a:prstClr val="black"/>
              </a:solidFill>
            </a:endParaRPr>
          </a:p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(2014/2017)</a:t>
            </a:r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249010" y="1065320"/>
            <a:ext cx="1714512" cy="914400"/>
          </a:xfrm>
          <a:prstGeom prst="roundRect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LDO  2014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6034960" y="1408216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7535158" y="979588"/>
            <a:ext cx="1357290" cy="1071570"/>
          </a:xfrm>
          <a:prstGeom prst="ellipse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LOA  2014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249042" y="2279766"/>
            <a:ext cx="1714512" cy="9144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LDO  2015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677374" y="2679806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034992" y="2622662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7535190" y="2194034"/>
            <a:ext cx="1357290" cy="107157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LOA  2015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249042" y="3708526"/>
            <a:ext cx="1714512" cy="914400"/>
          </a:xfrm>
          <a:prstGeom prst="roundRect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LDO 2016 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2748844" y="4051422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034992" y="4051422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7535190" y="3622794"/>
            <a:ext cx="1357290" cy="1071570"/>
          </a:xfrm>
          <a:prstGeom prst="ellipse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LOA  2016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177572" y="5065848"/>
            <a:ext cx="1714512" cy="91440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LDO 2017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2677374" y="5408744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5963522" y="5408744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7463720" y="4980116"/>
            <a:ext cx="1357290" cy="107157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LOA  2017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106398" y="836712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Orientação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034960" y="2122596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Orientação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960" y="3551356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Orientação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034960" y="4908678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Orientação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2891688" y="2122596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Metas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963126" y="3551356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Metas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91688" y="4908678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Metas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10"/>
          <p:cNvSpPr/>
          <p:nvPr/>
        </p:nvSpPr>
        <p:spPr>
          <a:xfrm>
            <a:off x="1024610" y="1913233"/>
            <a:ext cx="6643734" cy="2643206"/>
          </a:xfrm>
          <a:prstGeom prst="funnel">
            <a:avLst/>
          </a:prstGeom>
          <a:solidFill>
            <a:srgbClr val="CC66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496" y="136666"/>
            <a:ext cx="9144000" cy="70004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CC0099"/>
                </a:solidFill>
              </a:rPr>
              <a:t>INICIATIVA PRIVATIVA DO EXECUTIVO</a:t>
            </a:r>
            <a:endParaRPr lang="pt-BR" sz="3200" b="1" dirty="0">
              <a:solidFill>
                <a:srgbClr val="CC0099"/>
              </a:solidFill>
            </a:endParaRPr>
          </a:p>
        </p:txBody>
      </p:sp>
      <p:pic>
        <p:nvPicPr>
          <p:cNvPr id="13" name="Espaço Reservado para Conteúdo 3" descr="BH segue em fr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80789">
            <a:off x="1594808" y="1318516"/>
            <a:ext cx="2701125" cy="16468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4" descr="http://euacredito.com/site/wp-content/uploads/2009/04/noticia_terceiriz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0401">
            <a:off x="4984186" y="1534354"/>
            <a:ext cx="1851235" cy="17037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5" name="Seta para baixo 14"/>
          <p:cNvSpPr/>
          <p:nvPr/>
        </p:nvSpPr>
        <p:spPr>
          <a:xfrm>
            <a:off x="3453502" y="4627877"/>
            <a:ext cx="1857388" cy="785817"/>
          </a:xfrm>
          <a:prstGeom prst="downArrow">
            <a:avLst/>
          </a:prstGeom>
          <a:solidFill>
            <a:srgbClr val="CC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pic>
        <p:nvPicPr>
          <p:cNvPr id="16" name="Picture 6" descr="http://fabianabigao.com.br/wp-content/uploads/2011/06/12AreasPB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4831">
            <a:off x="2678354" y="2368565"/>
            <a:ext cx="2315894" cy="16223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7" name="CaixaDeTexto 16"/>
          <p:cNvSpPr txBox="1"/>
          <p:nvPr/>
        </p:nvSpPr>
        <p:spPr>
          <a:xfrm>
            <a:off x="1953304" y="5541039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  <a:latin typeface="Bookman Old Style"/>
              </a:rPr>
              <a:t>Plano Plurianual</a:t>
            </a:r>
          </a:p>
          <a:p>
            <a:pPr algn="ctr"/>
            <a:r>
              <a:rPr lang="pt-BR" sz="2400" b="1" dirty="0" smtClean="0">
                <a:solidFill>
                  <a:prstClr val="black"/>
                </a:solidFill>
                <a:latin typeface="Bookman Old Style"/>
              </a:rPr>
              <a:t>Diretrizes Orçamentárias</a:t>
            </a:r>
          </a:p>
          <a:p>
            <a:pPr algn="ctr"/>
            <a:r>
              <a:rPr lang="pt-BR" sz="2400" b="1" dirty="0" smtClean="0">
                <a:solidFill>
                  <a:prstClr val="black"/>
                </a:solidFill>
                <a:latin typeface="Bookman Old Style"/>
              </a:rPr>
              <a:t>Orçamento Anual</a:t>
            </a:r>
            <a:endParaRPr lang="pt-BR" sz="2400" b="1" dirty="0">
              <a:solidFill>
                <a:prstClr val="black"/>
              </a:solidFill>
              <a:latin typeface="Bookman Old Style"/>
            </a:endParaRPr>
          </a:p>
        </p:txBody>
      </p:sp>
      <p:pic>
        <p:nvPicPr>
          <p:cNvPr id="18" name="Picture 2" descr="http://gestaocompartilhada.pbh.gov.br/sites/gestaocompartilhada.pbh.gov.br/files/styles/noticia/public/op_0.jpg?itok=8856O1v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9852">
            <a:off x="3911448" y="2127304"/>
            <a:ext cx="1620933" cy="18902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22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547687"/>
            <a:ext cx="89058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POPULAR</a:t>
            </a:r>
            <a:endParaRPr lang="pt-B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37511" y="1804289"/>
            <a:ext cx="1962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PODER</a:t>
            </a:r>
          </a:p>
          <a:p>
            <a:pPr algn="ctr"/>
            <a:r>
              <a:rPr lang="pt-BR" sz="2400" b="1" dirty="0" smtClean="0"/>
              <a:t>EXECUTIVO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4293096"/>
            <a:ext cx="2210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PODER</a:t>
            </a:r>
          </a:p>
          <a:p>
            <a:pPr algn="ctr"/>
            <a:r>
              <a:rPr lang="pt-BR" sz="2400" b="1" dirty="0" smtClean="0"/>
              <a:t>LEGISLATIVO</a:t>
            </a:r>
            <a:endParaRPr lang="pt-BR" sz="2400" b="1" dirty="0"/>
          </a:p>
        </p:txBody>
      </p:sp>
      <p:sp>
        <p:nvSpPr>
          <p:cNvPr id="5" name="Chave esquerda 4"/>
          <p:cNvSpPr/>
          <p:nvPr/>
        </p:nvSpPr>
        <p:spPr>
          <a:xfrm>
            <a:off x="3242971" y="1496406"/>
            <a:ext cx="216024" cy="1656184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63888" y="1484784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500" b="1" dirty="0" smtClean="0"/>
              <a:t>Conferências</a:t>
            </a:r>
          </a:p>
          <a:p>
            <a:pPr marL="342900" indent="-342900">
              <a:buFontTx/>
              <a:buChar char="-"/>
            </a:pPr>
            <a:r>
              <a:rPr lang="pt-BR" sz="2500" b="1" dirty="0" smtClean="0"/>
              <a:t>Conselhos</a:t>
            </a:r>
          </a:p>
          <a:p>
            <a:pPr marL="342900" indent="-342900">
              <a:buFontTx/>
              <a:buChar char="-"/>
            </a:pPr>
            <a:r>
              <a:rPr lang="pt-BR" sz="2500" b="1" dirty="0" smtClean="0"/>
              <a:t>Orçamento Participativo</a:t>
            </a:r>
          </a:p>
          <a:p>
            <a:pPr marL="342900" indent="-342900">
              <a:buFontTx/>
              <a:buChar char="-"/>
            </a:pPr>
            <a:r>
              <a:rPr lang="pt-BR" sz="2500" b="1" dirty="0" smtClean="0"/>
              <a:t>Audiências públicas</a:t>
            </a:r>
            <a:endParaRPr lang="pt-BR" sz="2500" b="1" dirty="0"/>
          </a:p>
        </p:txBody>
      </p:sp>
      <p:sp>
        <p:nvSpPr>
          <p:cNvPr id="7" name="Chave esquerda 6"/>
          <p:cNvSpPr/>
          <p:nvPr/>
        </p:nvSpPr>
        <p:spPr>
          <a:xfrm>
            <a:off x="3202296" y="3908611"/>
            <a:ext cx="297375" cy="1656184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99671" y="3933056"/>
            <a:ext cx="47548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500" b="1" dirty="0" smtClean="0"/>
              <a:t>Iniciativa popular (emenda)</a:t>
            </a:r>
          </a:p>
          <a:p>
            <a:pPr marL="342900" indent="-342900">
              <a:buFontTx/>
              <a:buChar char="-"/>
            </a:pPr>
            <a:r>
              <a:rPr lang="pt-BR" sz="2500" b="1" dirty="0" smtClean="0"/>
              <a:t>Plebiscito e referendo</a:t>
            </a:r>
          </a:p>
          <a:p>
            <a:pPr marL="342900" indent="-342900">
              <a:buFontTx/>
              <a:buChar char="-"/>
            </a:pPr>
            <a:r>
              <a:rPr lang="pt-BR" sz="2500" b="1" dirty="0" smtClean="0">
                <a:solidFill>
                  <a:srgbClr val="FF0000"/>
                </a:solidFill>
              </a:rPr>
              <a:t>Sugestões populares</a:t>
            </a:r>
          </a:p>
          <a:p>
            <a:pPr marL="342900" indent="-342900">
              <a:buFontTx/>
              <a:buChar char="-"/>
            </a:pPr>
            <a:r>
              <a:rPr lang="pt-BR" sz="2500" b="1" dirty="0" smtClean="0">
                <a:solidFill>
                  <a:srgbClr val="FF0000"/>
                </a:solidFill>
              </a:rPr>
              <a:t>Audiências públicas</a:t>
            </a: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64807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PARTICIPAÇÃO POPULAR</a:t>
            </a:r>
            <a:r>
              <a:rPr lang="pt-BR" sz="2800" b="1" dirty="0" smtClean="0">
                <a:solidFill>
                  <a:srgbClr val="C00000"/>
                </a:solidFill>
              </a:rPr>
              <a:t/>
            </a:r>
            <a:br>
              <a:rPr lang="pt-BR" sz="2800" b="1" dirty="0" smtClean="0">
                <a:solidFill>
                  <a:srgbClr val="C00000"/>
                </a:solidFill>
              </a:rPr>
            </a:b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8352928" cy="42484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Bookman Old Style" pitchFamily="18" charset="0"/>
              </a:rPr>
              <a:t>Cabe aos poderes Executivo e Legislativo: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Bookman Old Style" pitchFamily="18" charset="0"/>
              </a:rPr>
              <a:t>f</a:t>
            </a:r>
            <a:r>
              <a:rPr lang="pt-BR" sz="2400" b="1" dirty="0" smtClean="0">
                <a:latin typeface="Bookman Old Style" pitchFamily="18" charset="0"/>
              </a:rPr>
              <a:t>azer ampla divulgação do projeto;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Bookman Old Style" pitchFamily="18" charset="0"/>
              </a:rPr>
              <a:t>i</a:t>
            </a:r>
            <a:r>
              <a:rPr lang="pt-BR" sz="2400" b="1" dirty="0" smtClean="0">
                <a:latin typeface="Bookman Old Style" pitchFamily="18" charset="0"/>
              </a:rPr>
              <a:t>ncentivar a participação popular;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Bookman Old Style" pitchFamily="18" charset="0"/>
              </a:rPr>
              <a:t>r</a:t>
            </a:r>
            <a:r>
              <a:rPr lang="pt-BR" sz="2400" b="1" dirty="0" smtClean="0">
                <a:latin typeface="Bookman Old Style" pitchFamily="18" charset="0"/>
              </a:rPr>
              <a:t>ealizar </a:t>
            </a:r>
            <a:r>
              <a:rPr lang="pt-BR" sz="2400" b="1" dirty="0" smtClean="0">
                <a:solidFill>
                  <a:srgbClr val="FF0000"/>
                </a:solidFill>
                <a:latin typeface="Bookman Old Style" pitchFamily="18" charset="0"/>
              </a:rPr>
              <a:t>audiências públicas </a:t>
            </a:r>
            <a:r>
              <a:rPr lang="pt-BR" sz="2400" b="1" dirty="0" smtClean="0">
                <a:latin typeface="Bookman Old Style" pitchFamily="18" charset="0"/>
              </a:rPr>
              <a:t>durante a elaboração e a discussão do projeto.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sz="2400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Bookman Old Style" pitchFamily="18" charset="0"/>
              </a:rPr>
              <a:t>art. 48, caput e parágrafo único, I, Lei de Responsabilidade Fiscal</a:t>
            </a:r>
            <a:endParaRPr lang="pt-BR" sz="2000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9019181" cy="51125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323528" y="188985"/>
            <a:ext cx="8471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CALENDÁRIO DE AUDIÊNCIAS PÚBLICAS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70909" y="1700808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curso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90036" y="2579712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curso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45975" y="2595736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curso</a:t>
            </a:r>
            <a:endParaRPr lang="pt-BR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90052" y="2595735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curso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64436" y="2579711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curso</a:t>
            </a:r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520375" y="257971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curso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566642" y="4509120"/>
            <a:ext cx="136768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audiência</a:t>
            </a:r>
            <a:endParaRPr lang="pt-BR" sz="20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130749" y="4509120"/>
            <a:ext cx="136768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audiência</a:t>
            </a:r>
            <a:endParaRPr lang="pt-BR" sz="20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430045" y="4509120"/>
            <a:ext cx="136768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audiência</a:t>
            </a:r>
            <a:endParaRPr lang="pt-BR" sz="20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130749" y="3604954"/>
            <a:ext cx="1367682" cy="40011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audiência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011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AUDIÊNCIAS PÚBLICAS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66283"/>
              </p:ext>
            </p:extLst>
          </p:nvPr>
        </p:nvGraphicFramePr>
        <p:xfrm>
          <a:off x="611560" y="1700808"/>
          <a:ext cx="8266257" cy="397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695"/>
                <a:gridCol w="1421671"/>
                <a:gridCol w="5863891"/>
              </a:tblGrid>
              <a:tr h="5771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HORÁRIO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ASSUNTO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900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15/10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19:00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Prestação de Contas – Execução Orçamentária da Prefeitura – 2º quadrimestre 2015 (Maio</a:t>
                      </a:r>
                      <a:r>
                        <a:rPr lang="pt-BR" sz="1800" baseline="0" dirty="0" smtClean="0"/>
                        <a:t> – Agosto)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5771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20/10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19:00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Plano Plurianual 2014-2017: Áreas de Resultado: Cidade Saudável; Educação; Cultura; Cidade de Todos; Prosperidade; Modernidade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771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22/10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9:00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Plano Plurianual 2014-2017: Áreas de Resultado: Cidade com Mobilidade; Cidade Segura; Cidade Compartilhada; Cidade com Todas as Vilas Vivas; Cidade Sustentável; Integração Metropolitana 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771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23/10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9:00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/>
                        <a:t>Orçamento Anual 2016 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79712" y="1196752"/>
            <a:ext cx="547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Local: Plenário </a:t>
            </a:r>
            <a:r>
              <a:rPr lang="pt-BR" sz="2400" b="1" dirty="0" err="1" smtClean="0"/>
              <a:t>Amynthas</a:t>
            </a:r>
            <a:r>
              <a:rPr lang="pt-BR" sz="2400" b="1" dirty="0" smtClean="0"/>
              <a:t> de Barros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740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8560" y="0"/>
            <a:ext cx="9976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056784" cy="82242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SUGESTÕES POPULARES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50emais.com.br/wp-content/uploads/2013/06/Manifesta%C3%A7%C3%A3o-B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943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 explicativo em forma de nuvem 5"/>
          <p:cNvSpPr/>
          <p:nvPr/>
        </p:nvSpPr>
        <p:spPr>
          <a:xfrm>
            <a:off x="4067944" y="0"/>
            <a:ext cx="4752528" cy="2880320"/>
          </a:xfrm>
          <a:prstGeom prst="cloudCallout">
            <a:avLst>
              <a:gd name="adj1" fmla="val -41488"/>
              <a:gd name="adj2" fmla="val 77440"/>
            </a:avLst>
          </a:prstGeom>
          <a:solidFill>
            <a:srgbClr val="79F3E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Como posso fazer </a:t>
            </a:r>
            <a:r>
              <a:rPr lang="pt-BR" sz="2400" dirty="0" smtClean="0">
                <a:solidFill>
                  <a:prstClr val="black"/>
                </a:solidFill>
              </a:rPr>
              <a:t>interferir nas estratégias e prioridades do governo? 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80920" cy="266429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PODE APRESENTAR?</a:t>
            </a:r>
            <a:endParaRPr lang="pt-BR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907704" y="2636912"/>
            <a:ext cx="7128792" cy="40324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Eleitores: 5% do eleitorado (</a:t>
            </a:r>
            <a:r>
              <a:rPr lang="pt-BR" sz="2400" b="1" dirty="0" smtClean="0">
                <a:latin typeface="+mj-lt"/>
                <a:cs typeface="Arial" pitchFamily="34" charset="0"/>
              </a:rPr>
              <a:t>95.557 eleitores, num eleitorado de 1.911.142)</a:t>
            </a:r>
            <a:r>
              <a:rPr lang="pt-BR" sz="2400" b="1" dirty="0" smtClean="0">
                <a:latin typeface="+mj-lt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Vereadores;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Comissões;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Prefeito (mensagem para modificação do projeto até o início da votação na Comissão).</a:t>
            </a:r>
          </a:p>
        </p:txBody>
      </p:sp>
      <p:sp>
        <p:nvSpPr>
          <p:cNvPr id="4" name="Texto explicativo em elipse 3"/>
          <p:cNvSpPr/>
          <p:nvPr/>
        </p:nvSpPr>
        <p:spPr>
          <a:xfrm>
            <a:off x="2339751" y="188640"/>
            <a:ext cx="6286209" cy="1800200"/>
          </a:xfrm>
          <a:prstGeom prst="wedgeEllipseCallout">
            <a:avLst>
              <a:gd name="adj1" fmla="val -55057"/>
              <a:gd name="adj2" fmla="val 31014"/>
            </a:avLst>
          </a:prstGeom>
          <a:solidFill>
            <a:srgbClr val="CC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Quem pode apresentar emenda?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31748" name="Picture 4" descr="Resultado de imagem para silhu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1556792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http://d88e268378619bdff20f-d640b48d3a43c52948ae88b2f832aba1.r37.cf2.rackcdn.com/plugins/gerenciador/products/671/images/grande/beatles-silhu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77" y="-2738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6864" cy="68012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/>
            </a:r>
            <a:br>
              <a:rPr lang="pt-BR" b="1" dirty="0" smtClean="0">
                <a:solidFill>
                  <a:srgbClr val="C00000"/>
                </a:solidFill>
              </a:rPr>
            </a:b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14400" y="3861048"/>
            <a:ext cx="7762056" cy="266429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8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cidadão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 apresentar sugestões populares à Comissão de Orçamento e Finanças Públicas durante o prazo definido pela comissão.</a:t>
            </a:r>
          </a:p>
        </p:txBody>
      </p:sp>
      <p:sp>
        <p:nvSpPr>
          <p:cNvPr id="10" name="Texto explicativo em elipse 9"/>
          <p:cNvSpPr/>
          <p:nvPr/>
        </p:nvSpPr>
        <p:spPr>
          <a:xfrm>
            <a:off x="230651" y="111823"/>
            <a:ext cx="4536504" cy="1772925"/>
          </a:xfrm>
          <a:prstGeom prst="wedgeEllipseCallout">
            <a:avLst>
              <a:gd name="adj1" fmla="val 50931"/>
              <a:gd name="adj2" fmla="val 27223"/>
            </a:avLst>
          </a:prstGeom>
          <a:solidFill>
            <a:srgbClr val="FF99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prstClr val="black"/>
                </a:solidFill>
              </a:rPr>
              <a:t>E sugestão popular?</a:t>
            </a:r>
            <a:endParaRPr lang="pt-B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424982" y="2154516"/>
            <a:ext cx="1006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prstClr val="black"/>
                </a:solidFill>
                <a:latin typeface="Bookman Old Style"/>
              </a:rPr>
              <a:t>CIDADÃO</a:t>
            </a:r>
            <a:endParaRPr lang="pt-BR" sz="12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>
            <a:off x="2546905" y="1046389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2546905" y="1259115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2546905" y="1473429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060670"/>
              </p:ext>
            </p:extLst>
          </p:nvPr>
        </p:nvGraphicFramePr>
        <p:xfrm>
          <a:off x="1524354" y="1232898"/>
          <a:ext cx="431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2" name="CorelDRAW" r:id="rId3" imgW="1316736" imgH="2773680" progId="">
                  <p:embed/>
                </p:oleObj>
              </mc:Choice>
              <mc:Fallback>
                <p:oleObj name="CorelDRAW" r:id="rId3" imgW="1316736" imgH="277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354" y="1232898"/>
                        <a:ext cx="431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161962"/>
              </p:ext>
            </p:extLst>
          </p:nvPr>
        </p:nvGraphicFramePr>
        <p:xfrm>
          <a:off x="736954" y="547098"/>
          <a:ext cx="431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3" name="CorelDRAW" r:id="rId5" imgW="1316736" imgH="2773680" progId="">
                  <p:embed/>
                </p:oleObj>
              </mc:Choice>
              <mc:Fallback>
                <p:oleObj name="CorelDRAW" r:id="rId5" imgW="1316736" imgH="277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54" y="547098"/>
                        <a:ext cx="431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827823"/>
              </p:ext>
            </p:extLst>
          </p:nvPr>
        </p:nvGraphicFramePr>
        <p:xfrm>
          <a:off x="1308454" y="661398"/>
          <a:ext cx="431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4" name="CorelDRAW" r:id="rId6" imgW="1316736" imgH="2773680" progId="">
                  <p:embed/>
                </p:oleObj>
              </mc:Choice>
              <mc:Fallback>
                <p:oleObj name="CorelDRAW" r:id="rId6" imgW="1316736" imgH="277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454" y="661398"/>
                        <a:ext cx="431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570832"/>
              </p:ext>
            </p:extLst>
          </p:nvPr>
        </p:nvGraphicFramePr>
        <p:xfrm>
          <a:off x="1648945" y="475660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5" name="CorelDRAW" r:id="rId7" imgW="2221992" imgH="4687824" progId="">
                  <p:embed/>
                </p:oleObj>
              </mc:Choice>
              <mc:Fallback>
                <p:oleObj name="CorelDRAW" r:id="rId7" imgW="2221992" imgH="46878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945" y="475660"/>
                        <a:ext cx="419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422878"/>
              </p:ext>
            </p:extLst>
          </p:nvPr>
        </p:nvGraphicFramePr>
        <p:xfrm>
          <a:off x="1003654" y="1105898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6" name="CorelDRAW" r:id="rId9" imgW="2221992" imgH="4687824" progId="">
                  <p:embed/>
                </p:oleObj>
              </mc:Choice>
              <mc:Fallback>
                <p:oleObj name="CorelDRAW" r:id="rId9" imgW="2221992" imgH="46878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54" y="1105898"/>
                        <a:ext cx="419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Elipse 41"/>
          <p:cNvSpPr/>
          <p:nvPr/>
        </p:nvSpPr>
        <p:spPr>
          <a:xfrm>
            <a:off x="3818293" y="354316"/>
            <a:ext cx="2005203" cy="1296144"/>
          </a:xfrm>
          <a:prstGeom prst="ellipse">
            <a:avLst/>
          </a:prstGeom>
          <a:solidFill>
            <a:srgbClr val="F983D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  <a:latin typeface="Bookman Old Style"/>
              </a:rPr>
              <a:t>COMISSÃO DE ORÇAMENTO E FINANÇAS PÚBLICAS</a:t>
            </a:r>
            <a:endParaRPr lang="pt-BR" sz="1200" b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034212" y="418367"/>
            <a:ext cx="199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CC0099"/>
                </a:solidFill>
                <a:latin typeface="Bookman Old Style"/>
              </a:rPr>
              <a:t>SUGESTÃO DE</a:t>
            </a:r>
          </a:p>
          <a:p>
            <a:pPr algn="ctr"/>
            <a:r>
              <a:rPr lang="pt-BR" sz="1200" b="1" dirty="0" smtClean="0">
                <a:solidFill>
                  <a:srgbClr val="CC0099"/>
                </a:solidFill>
                <a:latin typeface="Bookman Old Style"/>
              </a:rPr>
              <a:t> EMENDA</a:t>
            </a:r>
            <a:endParaRPr lang="pt-BR" sz="1200" dirty="0">
              <a:solidFill>
                <a:srgbClr val="CC0099"/>
              </a:solidFill>
              <a:latin typeface="Bookman Old Style"/>
            </a:endParaRP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4111687" y="2190334"/>
            <a:ext cx="1485904" cy="985838"/>
          </a:xfrm>
          <a:prstGeom prst="roundRect">
            <a:avLst/>
          </a:prstGeom>
          <a:solidFill>
            <a:srgbClr val="F8F69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Bookman Old Style"/>
              </a:rPr>
              <a:t>Designação de relator</a:t>
            </a:r>
            <a:endParaRPr lang="pt-BR" sz="1400" b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4173961" y="3846518"/>
            <a:ext cx="1214446" cy="914400"/>
          </a:xfrm>
          <a:prstGeom prst="roundRect">
            <a:avLst/>
          </a:prstGeom>
          <a:solidFill>
            <a:srgbClr val="F8F69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Bookman Old Style"/>
              </a:rPr>
              <a:t>Parecer</a:t>
            </a:r>
            <a:endParaRPr lang="pt-BR" sz="14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 flipH="1" flipV="1">
            <a:off x="3090114" y="4288196"/>
            <a:ext cx="935841" cy="3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159341" y="4637453"/>
            <a:ext cx="937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prstClr val="black"/>
                </a:solidFill>
                <a:latin typeface="Bookman Old Style"/>
              </a:rPr>
              <a:t>Arquivo</a:t>
            </a:r>
            <a:endParaRPr lang="pt-BR" sz="14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48" name="Conector de seta reta 47"/>
          <p:cNvCxnSpPr/>
          <p:nvPr/>
        </p:nvCxnSpPr>
        <p:spPr>
          <a:xfrm>
            <a:off x="5538123" y="4291372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uxograma: Documento 48"/>
          <p:cNvSpPr/>
          <p:nvPr/>
        </p:nvSpPr>
        <p:spPr>
          <a:xfrm>
            <a:off x="3892199" y="5367236"/>
            <a:ext cx="1850169" cy="942084"/>
          </a:xfrm>
          <a:prstGeom prst="flowChartDocument">
            <a:avLst/>
          </a:prstGeom>
          <a:solidFill>
            <a:srgbClr val="F983D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Bookman Old Style"/>
              </a:rPr>
              <a:t>Emenda de autoria da Comissão</a:t>
            </a:r>
            <a:endParaRPr lang="pt-BR" sz="14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50" name="Conector de seta reta 49"/>
          <p:cNvCxnSpPr/>
          <p:nvPr/>
        </p:nvCxnSpPr>
        <p:spPr>
          <a:xfrm rot="5400000">
            <a:off x="4526815" y="352173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>
            <a:off x="4813361" y="1686278"/>
            <a:ext cx="0" cy="477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uxograma: Vários documentos 52"/>
          <p:cNvSpPr/>
          <p:nvPr/>
        </p:nvSpPr>
        <p:spPr>
          <a:xfrm>
            <a:off x="6468527" y="3817437"/>
            <a:ext cx="1559857" cy="864096"/>
          </a:xfrm>
          <a:prstGeom prst="flowChartMultidocumen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Bookman Old Style"/>
              </a:rPr>
              <a:t>Outras proposições</a:t>
            </a:r>
            <a:endParaRPr lang="pt-BR" sz="14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54" name="Conector de seta reta 53"/>
          <p:cNvCxnSpPr/>
          <p:nvPr/>
        </p:nvCxnSpPr>
        <p:spPr>
          <a:xfrm flipH="1">
            <a:off x="4811773" y="4894404"/>
            <a:ext cx="1588" cy="4642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images.wikia.com/simswiki/pt-br/images/8/80/Arquivo_fich%C3%A1ri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99030" y="3594676"/>
            <a:ext cx="100013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42" grpId="0" animBg="1" autoUpdateAnimBg="0"/>
      <p:bldP spid="43" grpId="0" autoUpdateAnimBg="0"/>
      <p:bldP spid="44" grpId="0" animBg="1" autoUpdateAnimBg="0"/>
      <p:bldP spid="45" grpId="0" animBg="1" autoUpdateAnimBg="0"/>
      <p:bldP spid="47" grpId="0" autoUpdateAnimBg="0"/>
      <p:bldP spid="49" grpId="0" animBg="1" autoUpdateAnimBg="0"/>
      <p:bldP spid="5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SUGESTÕES POPULARES</a:t>
            </a:r>
            <a:endParaRPr lang="pt-BR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1158"/>
              </p:ext>
            </p:extLst>
          </p:nvPr>
        </p:nvGraphicFramePr>
        <p:xfrm>
          <a:off x="971600" y="1227936"/>
          <a:ext cx="763284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ANO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LDO</a:t>
                      </a:r>
                      <a:endParaRPr lang="pt-BR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PPAG/LOA</a:t>
                      </a:r>
                      <a:endParaRPr lang="pt-BR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2009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41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2010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10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2011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17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2012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3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27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2013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8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127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2014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53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86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2015</a:t>
                      </a:r>
                      <a:endParaRPr lang="pt-BR" sz="3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22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???</a:t>
                      </a:r>
                      <a:endParaRPr lang="pt-BR" sz="3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8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772816"/>
            <a:ext cx="8208912" cy="243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QUANDO APRESENTAR?</a:t>
            </a:r>
            <a:endParaRPr lang="pt-BR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9019181" cy="51125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717725" y="211579"/>
            <a:ext cx="7687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PRAZO: APRESENTAÇÃO SUGESTÃO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70909" y="1700808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curso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90036" y="2579712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curso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45975" y="2595736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curso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90052" y="2595735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curso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64436" y="2579711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curso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20375" y="257971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curso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0165" y="4469050"/>
            <a:ext cx="1311578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sugestão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31743" y="4469050"/>
            <a:ext cx="1311578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sugestão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191254" y="4469050"/>
            <a:ext cx="1311578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sugestão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723856" y="4469050"/>
            <a:ext cx="1311578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sugestão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450765" y="4469050"/>
            <a:ext cx="1311578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prstClr val="black"/>
                </a:solidFill>
              </a:rPr>
              <a:t>sugestão</a:t>
            </a:r>
            <a:endParaRPr lang="pt-B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52736" y="1556792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6600"/>
              </a:buClr>
              <a:buSzPct val="76000"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a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24/10/2015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sendo:</a:t>
            </a:r>
            <a:endParaRPr lang="pt-BR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0" indent="-274320" algn="just">
              <a:lnSpc>
                <a:spcPct val="150000"/>
              </a:lnSpc>
              <a:buClr>
                <a:srgbClr val="006600"/>
              </a:buClr>
              <a:buSzPct val="76000"/>
              <a:buFont typeface="Wingdings 3"/>
              <a:buChar char="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Pelo portal Câmara: de 7:30 de 20/10 às 24:00 de 24/10/2015, sem interrupção;</a:t>
            </a:r>
          </a:p>
          <a:p>
            <a:pPr marL="274320" lvl="0" indent="-274320" algn="just">
              <a:lnSpc>
                <a:spcPct val="150000"/>
              </a:lnSpc>
              <a:buClr>
                <a:srgbClr val="006600"/>
              </a:buClr>
              <a:buSzPct val="76000"/>
              <a:buFont typeface="Wingdings 3"/>
              <a:buChar char="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papel: de 7:30 às 19:00 de 20 a 23/10/2015, na Diretoria do Legislativo.</a:t>
            </a:r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PRAZO: APRESENTAÇÃO SUGESTÃO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87208" cy="396044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</a:t>
            </a:r>
            <a:br>
              <a:rPr lang="pt-BR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640960" cy="504056"/>
          </a:xfrm>
        </p:spPr>
        <p:txBody>
          <a:bodyPr/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EMENDAS AO ORÇAMENTO – </a:t>
            </a:r>
            <a:r>
              <a:rPr lang="pt-BR" sz="2100" b="1" dirty="0" smtClean="0">
                <a:solidFill>
                  <a:srgbClr val="FF0000"/>
                </a:solidFill>
              </a:rPr>
              <a:t>Limitações constitucionais</a:t>
            </a:r>
            <a:endParaRPr lang="pt-BR" sz="2100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274852"/>
            <a:ext cx="828092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Compatíveis com Plano Plurianual e Diretrizes Orçamentárias</a:t>
            </a:r>
          </a:p>
          <a:p>
            <a:pPr marL="342900" indent="-342900" algn="just">
              <a:buAutoNum type="arabicPeriod"/>
            </a:pPr>
            <a:endParaRPr lang="pt-BR" sz="1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pt-BR" sz="1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2. Indiquem recursos </a:t>
            </a:r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</a:rPr>
              <a:t>necessários, admitidos apenas os provenientes de anulação de despesa, excluídas as que incidam sobre:</a:t>
            </a:r>
          </a:p>
          <a:p>
            <a:pPr marL="363538" lvl="0" algn="just"/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</a:rPr>
              <a:t>a) dotações para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pessoal</a:t>
            </a:r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</a:rPr>
              <a:t> e seus encargos;</a:t>
            </a:r>
          </a:p>
          <a:p>
            <a:pPr marL="363538" lvl="0" algn="just"/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</a:rPr>
              <a:t>b) serviço da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dívida</a:t>
            </a:r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363538" lvl="0" algn="just"/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</a:rPr>
              <a:t>c)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transferências tributárias constitucionais </a:t>
            </a:r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</a:rPr>
              <a:t>para Estados, Municípios e Distrito Federal</a:t>
            </a:r>
            <a:r>
              <a:rPr lang="pt-BR" sz="1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363538" lvl="0" algn="just"/>
            <a:endParaRPr lang="pt-BR" sz="1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3. Sejam </a:t>
            </a:r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</a:rPr>
              <a:t>relacionadas:</a:t>
            </a:r>
          </a:p>
          <a:p>
            <a:pPr marL="363538" algn="just"/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</a:rPr>
              <a:t>a) com a correção de erros ou omissões; ou</a:t>
            </a:r>
          </a:p>
          <a:p>
            <a:pPr marL="363538" algn="just"/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</a:rPr>
              <a:t>b) com os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dispositivos do texto </a:t>
            </a:r>
            <a:r>
              <a:rPr lang="pt-BR" sz="1900" b="1" dirty="0">
                <a:solidFill>
                  <a:srgbClr val="000000"/>
                </a:solidFill>
                <a:latin typeface="Arial" panose="020B0604020202020204" pitchFamily="34" charset="0"/>
              </a:rPr>
              <a:t>do projeto de lei.</a:t>
            </a:r>
          </a:p>
          <a:p>
            <a:pPr lvl="0" algn="just"/>
            <a:endParaRPr lang="pt-BR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(art. 166, § 3º, Constituição da República; art. 132, §4º, Lei Orgânica de BH)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895979" cy="59766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692696"/>
            <a:ext cx="712879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prstClr val="black"/>
                </a:solidFill>
                <a:latin typeface="Bookman Old Style"/>
              </a:rPr>
              <a:t>Qual a participação da Câmara Municipal e dos Conselhos na elaboração do Plano Plurianual, da Lei de Diretrizes Orçamentárias e do Orçamento?</a:t>
            </a:r>
            <a:endParaRPr lang="pt-BR" sz="2500" b="1" dirty="0">
              <a:solidFill>
                <a:prstClr val="black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0437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640960" cy="504056"/>
          </a:xfrm>
        </p:spPr>
        <p:txBody>
          <a:bodyPr/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EMENDAS AO ORÇAMENTO – </a:t>
            </a:r>
            <a:r>
              <a:rPr lang="pt-BR" sz="2100" b="1" dirty="0" smtClean="0">
                <a:solidFill>
                  <a:srgbClr val="FF0000"/>
                </a:solidFill>
              </a:rPr>
              <a:t>Limitações constitucionais</a:t>
            </a:r>
            <a:endParaRPr lang="pt-BR" sz="21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79857" y="1916832"/>
            <a:ext cx="7956376" cy="195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727CA3"/>
              </a:buClr>
              <a:buSzPct val="76000"/>
            </a:pPr>
            <a:r>
              <a:rPr lang="pt-BR" sz="2800" dirty="0">
                <a:solidFill>
                  <a:prstClr val="black"/>
                </a:solidFill>
                <a:latin typeface="Bookman Old Style"/>
              </a:rPr>
              <a:t>No município, deve ser destinado para a saúde o mínimo </a:t>
            </a:r>
            <a:r>
              <a:rPr lang="pt-BR" sz="2800" dirty="0" smtClean="0">
                <a:solidFill>
                  <a:prstClr val="black"/>
                </a:solidFill>
                <a:latin typeface="Bookman Old Style"/>
              </a:rPr>
              <a:t>de </a:t>
            </a:r>
            <a:r>
              <a:rPr lang="pt-BR" sz="2800" b="1" dirty="0">
                <a:solidFill>
                  <a:prstClr val="black"/>
                </a:solidFill>
                <a:latin typeface="Bookman Old Style"/>
              </a:rPr>
              <a:t>15% do total de impostos e transferências.</a:t>
            </a:r>
          </a:p>
        </p:txBody>
      </p:sp>
    </p:spTree>
    <p:extLst>
      <p:ext uri="{BB962C8B-B14F-4D97-AF65-F5344CB8AC3E}">
        <p14:creationId xmlns:p14="http://schemas.microsoft.com/office/powerpoint/2010/main" val="5603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EMENDAS AO ORÇAMENTO – Limitações legais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700808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6600"/>
              </a:buClr>
              <a:buSzPct val="76000"/>
            </a:pPr>
            <a:r>
              <a:rPr lang="pt-BR" sz="2600" dirty="0">
                <a:solidFill>
                  <a:prstClr val="black"/>
                </a:solidFill>
                <a:latin typeface="Bookman Old Style"/>
              </a:rPr>
              <a:t>Art. 160 - O Município aplicará, anualmente, pelo menos </a:t>
            </a:r>
            <a:r>
              <a:rPr lang="pt-BR" sz="2600" b="1" dirty="0">
                <a:solidFill>
                  <a:prstClr val="black"/>
                </a:solidFill>
                <a:latin typeface="Bookman Old Style"/>
              </a:rPr>
              <a:t>trinta por cento da receita resultante de impostos, compreendida a proveniente de transferências constitucionais</a:t>
            </a:r>
            <a:r>
              <a:rPr lang="pt-BR" sz="2600" dirty="0">
                <a:solidFill>
                  <a:prstClr val="black"/>
                </a:solidFill>
                <a:latin typeface="Bookman Old Style"/>
              </a:rPr>
              <a:t>, em Educação</a:t>
            </a:r>
            <a:r>
              <a:rPr lang="pt-BR" sz="2600" dirty="0" smtClean="0">
                <a:solidFill>
                  <a:prstClr val="black"/>
                </a:solidFill>
                <a:latin typeface="Bookman Old Style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rgbClr val="006600"/>
              </a:buClr>
              <a:buSzPct val="76000"/>
            </a:pPr>
            <a:endParaRPr lang="pt-BR" sz="2600" dirty="0">
              <a:solidFill>
                <a:prstClr val="black"/>
              </a:solidFill>
              <a:latin typeface="Bookman Old Style"/>
            </a:endParaRPr>
          </a:p>
          <a:p>
            <a:pPr lvl="0" algn="ctr">
              <a:lnSpc>
                <a:spcPct val="150000"/>
              </a:lnSpc>
              <a:buClr>
                <a:srgbClr val="006600"/>
              </a:buClr>
              <a:buSzPct val="76000"/>
            </a:pPr>
            <a:r>
              <a:rPr lang="pt-BR" sz="2000" dirty="0" smtClean="0">
                <a:solidFill>
                  <a:prstClr val="black"/>
                </a:solidFill>
                <a:latin typeface="Bookman Old Style"/>
              </a:rPr>
              <a:t>(Lei Orgânica de Belo Horizonte)</a:t>
            </a:r>
            <a:endParaRPr lang="pt-BR" sz="2000" dirty="0">
              <a:solidFill>
                <a:prstClr val="black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0808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EMENDAS AO ORÇAMENTO – Limitações legais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412776"/>
            <a:ext cx="8280920" cy="325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9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just" hangingPunct="0">
              <a:lnSpc>
                <a:spcPct val="160000"/>
              </a:lnSpc>
              <a:buClr>
                <a:srgbClr val="727CA3"/>
              </a:buClr>
              <a:buSzPct val="76000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136 – A </a:t>
            </a: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 com pessoal ativo e inativo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Município não poderá exceder os limites estabelecidos em lei complementar federal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 hangingPunct="0">
              <a:lnSpc>
                <a:spcPct val="160000"/>
              </a:lnSpc>
              <a:buClr>
                <a:srgbClr val="727CA3"/>
              </a:buClr>
              <a:buSzPct val="76000"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(Lei Orgânica de Belo Horizonte)</a:t>
            </a:r>
          </a:p>
        </p:txBody>
      </p:sp>
    </p:spTree>
    <p:extLst>
      <p:ext uri="{BB962C8B-B14F-4D97-AF65-F5344CB8AC3E}">
        <p14:creationId xmlns:p14="http://schemas.microsoft.com/office/powerpoint/2010/main" val="26715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EMENDAS AO ORÇAMENTO – Limitações legais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80728" y="1700808"/>
            <a:ext cx="828092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pt-BR" sz="2400" dirty="0">
                <a:solidFill>
                  <a:prstClr val="black"/>
                </a:solidFill>
                <a:latin typeface="Bookman Old Style"/>
              </a:rPr>
              <a:t>Art. 130 - A lei orçamentária assegurará investimentos prioritários em programas de educação, saúde, habitação, saneamento básico e proteção ao meio ambiente.</a:t>
            </a:r>
          </a:p>
          <a:p>
            <a:pPr marL="457200" lvl="0" algn="just">
              <a:spcBef>
                <a:spcPts val="600"/>
              </a:spcBef>
              <a:buClr>
                <a:srgbClr val="727CA3"/>
              </a:buClr>
              <a:buSzPct val="76000"/>
              <a:tabLst>
                <a:tab pos="457200" algn="l"/>
              </a:tabLst>
            </a:pPr>
            <a:r>
              <a:rPr lang="pt-BR" sz="2400" dirty="0">
                <a:solidFill>
                  <a:prstClr val="black"/>
                </a:solidFill>
                <a:latin typeface="Bookman Old Style"/>
              </a:rPr>
              <a:t>Parágrafo único - Os recursos para os </a:t>
            </a:r>
            <a:r>
              <a:rPr lang="pt-BR" sz="2400" b="1" dirty="0">
                <a:solidFill>
                  <a:prstClr val="black"/>
                </a:solidFill>
                <a:latin typeface="Bookman Old Style"/>
              </a:rPr>
              <a:t>programas de saúde </a:t>
            </a:r>
            <a:r>
              <a:rPr lang="pt-BR" sz="2400" dirty="0">
                <a:solidFill>
                  <a:prstClr val="black"/>
                </a:solidFill>
                <a:latin typeface="Bookman Old Style"/>
              </a:rPr>
              <a:t>não serão inferiores aos destinados aos </a:t>
            </a:r>
            <a:r>
              <a:rPr lang="pt-BR" sz="2400" b="1" dirty="0">
                <a:solidFill>
                  <a:prstClr val="black"/>
                </a:solidFill>
                <a:latin typeface="Bookman Old Style"/>
              </a:rPr>
              <a:t>investimentos em transporte e sistema viário</a:t>
            </a:r>
            <a:r>
              <a:rPr lang="pt-BR" sz="2400" dirty="0" smtClean="0">
                <a:solidFill>
                  <a:prstClr val="black"/>
                </a:solidFill>
                <a:latin typeface="Bookman Old Style"/>
              </a:rPr>
              <a:t>.</a:t>
            </a:r>
          </a:p>
          <a:p>
            <a:pPr marL="457200" lvl="0" algn="just">
              <a:spcBef>
                <a:spcPts val="600"/>
              </a:spcBef>
              <a:buClr>
                <a:srgbClr val="727CA3"/>
              </a:buClr>
              <a:buSzPct val="76000"/>
              <a:tabLst>
                <a:tab pos="457200" algn="l"/>
              </a:tabLst>
            </a:pPr>
            <a:endParaRPr lang="pt-BR" sz="2600" dirty="0">
              <a:solidFill>
                <a:prstClr val="black"/>
              </a:solidFill>
              <a:latin typeface="Bookman Old Style"/>
            </a:endParaRPr>
          </a:p>
          <a:p>
            <a:pPr lvl="0" algn="ct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pt-BR" sz="2400" dirty="0" smtClean="0">
                <a:solidFill>
                  <a:prstClr val="black"/>
                </a:solidFill>
                <a:latin typeface="Bookman Old Style"/>
              </a:rPr>
              <a:t>(Lei Orgânica de Belo Horizonte)</a:t>
            </a:r>
            <a:endParaRPr lang="pt-BR" sz="2400" dirty="0">
              <a:solidFill>
                <a:prstClr val="black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906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EMENDAS AO ORÇAMENTO – Limitações legais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146805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TimesNewRoman"/>
              </a:rPr>
              <a:t>Art</a:t>
            </a:r>
            <a:r>
              <a:rPr lang="pt-BR" b="1" dirty="0">
                <a:latin typeface="TimesNewRoman"/>
              </a:rPr>
              <a:t>. 39 - Ao PLOA não poderão ser apresentadas emendas que aumentem o valor de dotações </a:t>
            </a:r>
            <a:r>
              <a:rPr lang="pt-BR" b="1" dirty="0" smtClean="0">
                <a:latin typeface="TimesNewRoman"/>
              </a:rPr>
              <a:t>orçamentárias com </a:t>
            </a:r>
            <a:r>
              <a:rPr lang="pt-BR" b="1" dirty="0">
                <a:latin typeface="TimesNewRoman"/>
              </a:rPr>
              <a:t>recursos </a:t>
            </a:r>
            <a:r>
              <a:rPr lang="pt-BR" b="1" dirty="0" smtClean="0">
                <a:latin typeface="TimesNewRoman"/>
              </a:rPr>
              <a:t>provenientes </a:t>
            </a:r>
            <a:r>
              <a:rPr lang="pt-BR" b="1" dirty="0">
                <a:latin typeface="TimesNewRoman"/>
              </a:rPr>
              <a:t>de</a:t>
            </a:r>
            <a:r>
              <a:rPr lang="pt-BR" b="1" dirty="0" smtClean="0">
                <a:latin typeface="TimesNewRoman"/>
              </a:rPr>
              <a:t>:</a:t>
            </a:r>
          </a:p>
          <a:p>
            <a:pPr algn="just"/>
            <a:endParaRPr lang="pt-BR" b="1" dirty="0">
              <a:latin typeface="TimesNewRoman"/>
            </a:endParaRPr>
          </a:p>
          <a:p>
            <a:pPr marL="363538" algn="just"/>
            <a:r>
              <a:rPr lang="pt-BR" b="1" dirty="0">
                <a:latin typeface="TimesNewRoman"/>
              </a:rPr>
              <a:t>I - recursos </a:t>
            </a:r>
            <a:r>
              <a:rPr lang="pt-BR" sz="2000" b="1" dirty="0">
                <a:solidFill>
                  <a:srgbClr val="FF0000"/>
                </a:solidFill>
                <a:latin typeface="TimesNewRoman"/>
              </a:rPr>
              <a:t>vinculados</a:t>
            </a:r>
            <a:r>
              <a:rPr lang="pt-BR" b="1" dirty="0">
                <a:latin typeface="TimesNewRoman"/>
              </a:rPr>
              <a:t>;</a:t>
            </a:r>
          </a:p>
          <a:p>
            <a:pPr marL="363538" algn="just"/>
            <a:r>
              <a:rPr lang="pt-BR" b="1" dirty="0">
                <a:latin typeface="TimesNewRoman"/>
              </a:rPr>
              <a:t>II - recursos </a:t>
            </a:r>
            <a:r>
              <a:rPr lang="pt-BR" sz="2000" b="1" dirty="0">
                <a:solidFill>
                  <a:srgbClr val="FF0000"/>
                </a:solidFill>
                <a:latin typeface="TimesNewRoman"/>
              </a:rPr>
              <a:t>próprios</a:t>
            </a:r>
            <a:r>
              <a:rPr lang="pt-BR" b="1" dirty="0">
                <a:latin typeface="TimesNewRoman"/>
              </a:rPr>
              <a:t> de entidades da administração indireta;</a:t>
            </a:r>
          </a:p>
          <a:p>
            <a:pPr marL="363538" algn="just"/>
            <a:r>
              <a:rPr lang="pt-BR" b="1" dirty="0">
                <a:latin typeface="TimesNewRoman"/>
              </a:rPr>
              <a:t>III - </a:t>
            </a:r>
            <a:r>
              <a:rPr lang="pt-BR" sz="2000" b="1" dirty="0">
                <a:solidFill>
                  <a:srgbClr val="FF0000"/>
                </a:solidFill>
                <a:latin typeface="TimesNewRoman"/>
              </a:rPr>
              <a:t>contrapartida</a:t>
            </a:r>
            <a:r>
              <a:rPr lang="pt-BR" b="1" dirty="0">
                <a:latin typeface="TimesNewRoman"/>
              </a:rPr>
              <a:t> obrigatória do Tesouro Municipal a recursos transferidos ao Município;</a:t>
            </a:r>
          </a:p>
          <a:p>
            <a:pPr marL="363538" algn="just"/>
            <a:r>
              <a:rPr lang="pt-BR" b="1" dirty="0">
                <a:latin typeface="TimesNewRoman"/>
              </a:rPr>
              <a:t>IV - recursos destinados a pagamento de </a:t>
            </a:r>
            <a:r>
              <a:rPr lang="pt-BR" sz="2000" b="1" dirty="0">
                <a:solidFill>
                  <a:srgbClr val="FF0000"/>
                </a:solidFill>
                <a:latin typeface="TimesNewRoman"/>
              </a:rPr>
              <a:t>precatórios</a:t>
            </a:r>
            <a:r>
              <a:rPr lang="pt-BR" b="1" dirty="0">
                <a:latin typeface="TimesNewRoman"/>
              </a:rPr>
              <a:t> e de </a:t>
            </a:r>
            <a:r>
              <a:rPr lang="pt-BR" sz="2000" b="1" dirty="0">
                <a:solidFill>
                  <a:srgbClr val="FF0000"/>
                </a:solidFill>
                <a:latin typeface="TimesNewRoman"/>
              </a:rPr>
              <a:t>sentenças judiciais</a:t>
            </a:r>
            <a:r>
              <a:rPr lang="pt-BR" b="1" dirty="0">
                <a:latin typeface="TimesNewRoman"/>
              </a:rPr>
              <a:t>;</a:t>
            </a:r>
          </a:p>
          <a:p>
            <a:pPr marL="363538" algn="just"/>
            <a:r>
              <a:rPr lang="pt-BR" b="1" dirty="0">
                <a:latin typeface="TimesNewRoman"/>
              </a:rPr>
              <a:t>V - recursos destinados ao serviço da </a:t>
            </a:r>
            <a:r>
              <a:rPr lang="pt-BR" sz="2000" b="1" dirty="0">
                <a:solidFill>
                  <a:srgbClr val="FF0000"/>
                </a:solidFill>
                <a:latin typeface="TimesNewRoman"/>
              </a:rPr>
              <a:t>dívida</a:t>
            </a:r>
            <a:r>
              <a:rPr lang="pt-BR" b="1" dirty="0">
                <a:latin typeface="TimesNewRoman"/>
              </a:rPr>
              <a:t>, compreendendo amortização e encargos, aos desembolsos </a:t>
            </a:r>
            <a:r>
              <a:rPr lang="pt-BR" b="1" dirty="0" smtClean="0">
                <a:latin typeface="TimesNewRoman"/>
              </a:rPr>
              <a:t>dos recursos </a:t>
            </a:r>
            <a:r>
              <a:rPr lang="pt-BR" b="1" dirty="0">
                <a:latin typeface="TimesNewRoman"/>
              </a:rPr>
              <a:t>relativos aos projetos executados mediante </a:t>
            </a:r>
            <a:r>
              <a:rPr lang="pt-BR" sz="2000" b="1" dirty="0">
                <a:solidFill>
                  <a:srgbClr val="FF0000"/>
                </a:solidFill>
                <a:latin typeface="TimesNewRoman"/>
              </a:rPr>
              <a:t>parcerias público-privadas</a:t>
            </a:r>
            <a:r>
              <a:rPr lang="pt-BR" b="1" dirty="0">
                <a:latin typeface="TimesNewRoman"/>
              </a:rPr>
              <a:t> e às despesas com </a:t>
            </a:r>
            <a:r>
              <a:rPr lang="pt-BR" sz="2000" b="1" dirty="0">
                <a:solidFill>
                  <a:srgbClr val="FF0000"/>
                </a:solidFill>
                <a:latin typeface="TimesNewRoman"/>
              </a:rPr>
              <a:t>pessoal</a:t>
            </a:r>
            <a:r>
              <a:rPr lang="pt-BR" b="1" dirty="0">
                <a:latin typeface="TimesNewRoman"/>
              </a:rPr>
              <a:t> e com </a:t>
            </a:r>
            <a:r>
              <a:rPr lang="pt-BR" b="1" dirty="0" smtClean="0">
                <a:latin typeface="TimesNewRoman"/>
              </a:rPr>
              <a:t>encargos sociais</a:t>
            </a:r>
            <a:r>
              <a:rPr lang="pt-BR" b="1" dirty="0">
                <a:latin typeface="TimesNewRoman"/>
              </a:rPr>
              <a:t>;</a:t>
            </a:r>
          </a:p>
          <a:p>
            <a:pPr marL="363538" algn="just"/>
            <a:r>
              <a:rPr lang="pt-BR" b="1" dirty="0">
                <a:latin typeface="TimesNewRoman"/>
              </a:rPr>
              <a:t>VI - recursos destinados aos </a:t>
            </a:r>
            <a:r>
              <a:rPr lang="pt-BR" sz="2000" b="1" dirty="0">
                <a:solidFill>
                  <a:srgbClr val="FF0000"/>
                </a:solidFill>
                <a:latin typeface="TimesNewRoman"/>
              </a:rPr>
              <a:t>fundos</a:t>
            </a:r>
            <a:r>
              <a:rPr lang="pt-BR" b="1" dirty="0">
                <a:latin typeface="TimesNewRoman"/>
              </a:rPr>
              <a:t> municipais</a:t>
            </a:r>
            <a:r>
              <a:rPr lang="pt-BR" b="1" dirty="0" smtClean="0">
                <a:latin typeface="TimesNewRoman"/>
              </a:rPr>
              <a:t>.</a:t>
            </a:r>
          </a:p>
          <a:p>
            <a:pPr algn="just"/>
            <a:endParaRPr lang="pt-BR" dirty="0">
              <a:latin typeface="TimesNewRoman"/>
            </a:endParaRPr>
          </a:p>
          <a:p>
            <a:pPr algn="ctr"/>
            <a:r>
              <a:rPr lang="pt-BR" dirty="0" smtClean="0">
                <a:latin typeface="TimesNewRoman"/>
              </a:rPr>
              <a:t>(Diretrizes Orçamentárias - Lei nº 10.837/2015)</a:t>
            </a:r>
            <a:endParaRPr lang="pt-BR" sz="1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EMENDAS AO ORÇAMENTO – Limitações legais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196752"/>
            <a:ext cx="81369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prstClr val="black"/>
                </a:solidFill>
                <a:latin typeface="TimesNewRoman"/>
              </a:rPr>
              <a:t>Art</a:t>
            </a:r>
            <a:r>
              <a:rPr lang="pt-BR" sz="2000" b="1" dirty="0">
                <a:solidFill>
                  <a:prstClr val="black"/>
                </a:solidFill>
                <a:latin typeface="TimesNewRoman"/>
              </a:rPr>
              <a:t>. 39 </a:t>
            </a:r>
            <a:r>
              <a:rPr lang="pt-BR" sz="2000" b="1" dirty="0" smtClean="0">
                <a:solidFill>
                  <a:prstClr val="black"/>
                </a:solidFill>
                <a:latin typeface="TimesNewRoman"/>
              </a:rPr>
              <a:t>–</a:t>
            </a:r>
          </a:p>
          <a:p>
            <a:pPr algn="just"/>
            <a:endParaRPr lang="pt-BR" sz="2000" b="1" dirty="0" smtClean="0">
              <a:solidFill>
                <a:prstClr val="black"/>
              </a:solidFill>
              <a:latin typeface="TimesNewRoman"/>
            </a:endParaRPr>
          </a:p>
          <a:p>
            <a:pPr algn="just"/>
            <a:r>
              <a:rPr lang="pt-BR" sz="2000" b="1" dirty="0" smtClean="0">
                <a:solidFill>
                  <a:prstClr val="black"/>
                </a:solidFill>
                <a:latin typeface="TimesNewRoman"/>
              </a:rPr>
              <a:t>(...)</a:t>
            </a:r>
          </a:p>
          <a:p>
            <a:pPr algn="just"/>
            <a:endParaRPr lang="pt-BR" sz="2000" b="1" dirty="0" smtClean="0">
              <a:latin typeface="TimesNewRoman"/>
            </a:endParaRPr>
          </a:p>
          <a:p>
            <a:pPr algn="just"/>
            <a:r>
              <a:rPr lang="pt-BR" sz="2000" b="1" dirty="0" smtClean="0">
                <a:latin typeface="TimesNewRoman"/>
              </a:rPr>
              <a:t>§ </a:t>
            </a:r>
            <a:r>
              <a:rPr lang="pt-BR" sz="2000" b="1" dirty="0">
                <a:latin typeface="TimesNewRoman"/>
              </a:rPr>
              <a:t>1º - As emendas ao PLOA não poderão ser aprovadas se atingido o percentual de </a:t>
            </a:r>
            <a:r>
              <a:rPr lang="pt-BR" sz="2400" b="1" dirty="0">
                <a:solidFill>
                  <a:srgbClr val="FF0000"/>
                </a:solidFill>
                <a:latin typeface="TimesNewRoman"/>
              </a:rPr>
              <a:t>30%</a:t>
            </a:r>
            <a:r>
              <a:rPr lang="pt-BR" sz="2000" b="1" dirty="0">
                <a:latin typeface="TimesNewRoman"/>
              </a:rPr>
              <a:t> (trinta por cento) </a:t>
            </a:r>
            <a:r>
              <a:rPr lang="pt-BR" sz="2000" b="1" dirty="0" smtClean="0">
                <a:latin typeface="TimesNewRoman"/>
              </a:rPr>
              <a:t>da </a:t>
            </a:r>
            <a:r>
              <a:rPr lang="pt-BR" sz="2400" b="1" dirty="0" smtClean="0">
                <a:solidFill>
                  <a:srgbClr val="FF0000"/>
                </a:solidFill>
                <a:latin typeface="TimesNewRoman"/>
              </a:rPr>
              <a:t>dedução </a:t>
            </a:r>
            <a:r>
              <a:rPr lang="pt-BR" sz="2400" b="1" dirty="0">
                <a:solidFill>
                  <a:srgbClr val="FF0000"/>
                </a:solidFill>
                <a:latin typeface="TimesNewRoman"/>
              </a:rPr>
              <a:t>orçamentária</a:t>
            </a:r>
            <a:r>
              <a:rPr lang="pt-BR" sz="2000" b="1" dirty="0">
                <a:latin typeface="TimesNewRoman"/>
              </a:rPr>
              <a:t>, excetuando-se a dotação orçamentária referente a reserva de contingência</a:t>
            </a:r>
            <a:r>
              <a:rPr lang="pt-BR" sz="2000" b="1" dirty="0" smtClean="0">
                <a:latin typeface="TimesNewRoman"/>
              </a:rPr>
              <a:t>.</a:t>
            </a:r>
          </a:p>
          <a:p>
            <a:pPr algn="just"/>
            <a:endParaRPr lang="pt-BR" sz="2000" b="1" dirty="0">
              <a:latin typeface="TimesNewRoman"/>
            </a:endParaRPr>
          </a:p>
          <a:p>
            <a:pPr algn="just"/>
            <a:r>
              <a:rPr lang="pt-BR" sz="2000" b="1" dirty="0">
                <a:latin typeface="TimesNewRoman"/>
              </a:rPr>
              <a:t>§ 2º - As emendas ao PLOA </a:t>
            </a:r>
            <a:r>
              <a:rPr lang="pt-BR" sz="2400" b="1" dirty="0">
                <a:solidFill>
                  <a:srgbClr val="FF0000"/>
                </a:solidFill>
                <a:latin typeface="TimesNewRoman"/>
              </a:rPr>
              <a:t>não</a:t>
            </a:r>
            <a:r>
              <a:rPr lang="pt-BR" sz="2000" b="1" dirty="0">
                <a:latin typeface="TimesNewRoman"/>
              </a:rPr>
              <a:t> poderão ser </a:t>
            </a:r>
            <a:r>
              <a:rPr lang="pt-BR" sz="2400" b="1" dirty="0">
                <a:solidFill>
                  <a:srgbClr val="FF0000"/>
                </a:solidFill>
                <a:latin typeface="TimesNewRoman"/>
              </a:rPr>
              <a:t>destinadas a entidades privadas</a:t>
            </a:r>
            <a:r>
              <a:rPr lang="pt-BR" sz="2000" b="1" dirty="0">
                <a:latin typeface="TimesNewRoman"/>
              </a:rPr>
              <a:t>.</a:t>
            </a:r>
            <a:endParaRPr lang="pt-BR" sz="2000" b="1" dirty="0">
              <a:solidFill>
                <a:prstClr val="black"/>
              </a:solidFill>
              <a:latin typeface="TimesNewRoman"/>
            </a:endParaRPr>
          </a:p>
          <a:p>
            <a:pPr algn="just"/>
            <a:endParaRPr lang="pt-BR" b="1" dirty="0" smtClean="0">
              <a:solidFill>
                <a:prstClr val="black"/>
              </a:solidFill>
              <a:latin typeface="TimesNewRoman"/>
            </a:endParaRPr>
          </a:p>
          <a:p>
            <a:pPr algn="just"/>
            <a:endParaRPr lang="pt-BR" b="1" dirty="0" smtClean="0">
              <a:solidFill>
                <a:prstClr val="black"/>
              </a:solidFill>
              <a:latin typeface="TimesNewRoman"/>
            </a:endParaRPr>
          </a:p>
          <a:p>
            <a:pPr algn="ctr"/>
            <a:r>
              <a:rPr lang="pt-BR" dirty="0" smtClean="0">
                <a:solidFill>
                  <a:prstClr val="black"/>
                </a:solidFill>
                <a:latin typeface="TimesNewRoman"/>
              </a:rPr>
              <a:t>(Diretrizes Orçamentárias - Lei nº 10.837/2015)</a:t>
            </a:r>
            <a:endParaRPr lang="pt-BR" sz="1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280920" cy="3384376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BR" sz="2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recebida sugestão feita em formulário físico que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contiver os dados </a:t>
            </a:r>
            <a:r>
              <a:rPr lang="pt-BR" sz="2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suficientes para apresentação no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formulário eletrônico</a:t>
            </a:r>
            <a:r>
              <a:rPr lang="pt-BR" sz="2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de sugestão de mesma autoria e mesmo assunto, será considerada a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última versão </a:t>
            </a:r>
            <a:r>
              <a:rPr lang="pt-BR" sz="2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sugestão.</a:t>
            </a:r>
            <a:endParaRPr lang="pt-BR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496944" cy="504056"/>
          </a:xfrm>
        </p:spPr>
        <p:txBody>
          <a:bodyPr/>
          <a:lstStyle/>
          <a:p>
            <a:r>
              <a:rPr lang="pt-BR" sz="2500" b="1" dirty="0" smtClean="0">
                <a:solidFill>
                  <a:srgbClr val="FF0000"/>
                </a:solidFill>
              </a:rPr>
              <a:t>SUGESTÕES POPULARES – Critérios da Comissão</a:t>
            </a: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59038" y="297609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</a:rPr>
              <a:t>EDUCAÇÃO </a:t>
            </a:r>
          </a:p>
          <a:p>
            <a:pPr algn="ctr"/>
            <a:r>
              <a:rPr lang="pt-BR" sz="4000" b="1" dirty="0" smtClean="0">
                <a:solidFill>
                  <a:srgbClr val="C00000"/>
                </a:solidFill>
              </a:rPr>
              <a:t>INFANTIL</a:t>
            </a:r>
            <a:endParaRPr lang="pt-BR" sz="4000" b="1" dirty="0">
              <a:solidFill>
                <a:srgbClr val="C0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7291"/>
            <a:ext cx="3227992" cy="30963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46" y="1031488"/>
            <a:ext cx="2160240" cy="37656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90061"/>
            <a:ext cx="3016405" cy="2619804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5" y="1977728"/>
            <a:ext cx="4032448" cy="4553565"/>
          </a:xfrm>
        </p:spPr>
      </p:pic>
    </p:spTree>
    <p:extLst>
      <p:ext uri="{BB962C8B-B14F-4D97-AF65-F5344CB8AC3E}">
        <p14:creationId xmlns:p14="http://schemas.microsoft.com/office/powerpoint/2010/main" val="32453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NACIONAL DE EDUCAÇÃO</a:t>
            </a: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8424936" cy="4608512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META 1</a:t>
            </a:r>
          </a:p>
          <a:p>
            <a:pPr algn="just"/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Universalizar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, até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2016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, a educação infantil na pré-escola para as crianças de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 5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anos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de idade e ampliar a oferta de educação infantil em creches de forma a atender, no mínimo,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50%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das crianças de até </a:t>
            </a:r>
            <a:r>
              <a:rPr lang="pt-BR" sz="3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 anos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até o </a:t>
            </a:r>
            <a:r>
              <a:rPr lang="pt-BR" sz="3500" b="1" dirty="0">
                <a:solidFill>
                  <a:srgbClr val="FF0000"/>
                </a:solidFill>
                <a:latin typeface="Arial" panose="020B0604020202020204" pitchFamily="34" charset="0"/>
              </a:rPr>
              <a:t>final da vigência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 deste PNE.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675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8" y="31171"/>
            <a:ext cx="9022983" cy="6795657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60508" y="1556792"/>
            <a:ext cx="8975988" cy="10081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555776" y="188640"/>
            <a:ext cx="6480720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4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oundonsight.org/wp-content/uploads/2014/04/Batman66-P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97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2051720" y="0"/>
            <a:ext cx="2952328" cy="1700808"/>
          </a:xfrm>
          <a:prstGeom prst="wedgeEllipseCallout">
            <a:avLst>
              <a:gd name="adj1" fmla="val 63564"/>
              <a:gd name="adj2" fmla="val 984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Como fico sabendo das audiências públicas?</a:t>
            </a:r>
          </a:p>
        </p:txBody>
      </p:sp>
      <p:sp>
        <p:nvSpPr>
          <p:cNvPr id="3" name="Texto explicativo em elipse 2"/>
          <p:cNvSpPr/>
          <p:nvPr/>
        </p:nvSpPr>
        <p:spPr>
          <a:xfrm>
            <a:off x="4572000" y="5013176"/>
            <a:ext cx="2376264" cy="1440160"/>
          </a:xfrm>
          <a:prstGeom prst="wedgeEllipseCallout">
            <a:avLst>
              <a:gd name="adj1" fmla="val -56640"/>
              <a:gd name="adj2" fmla="val -6483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Como acompanho a tramitação</a:t>
            </a:r>
            <a:r>
              <a:rPr lang="pt-BR" b="1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89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9" y="188640"/>
            <a:ext cx="9073008" cy="6404848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63679" y="2780928"/>
            <a:ext cx="9080321" cy="12961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23728" y="764704"/>
            <a:ext cx="352839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076056" y="188640"/>
            <a:ext cx="2968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ORÇAMENTO 2015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7491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hopiharionline.com.br/CGI-BIN/VZB764C4667799D1C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hopiharionline.com.br/CGI-BIN/VZB764C4667799D1C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73" y="0"/>
            <a:ext cx="9144000" cy="12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71" y="1620948"/>
            <a:ext cx="8110912" cy="148401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11560" y="2636912"/>
            <a:ext cx="720080" cy="468052"/>
          </a:xfrm>
          <a:prstGeom prst="rect">
            <a:avLst/>
          </a:prstGeom>
          <a:noFill/>
          <a:ln w="57150">
            <a:solidFill>
              <a:srgbClr val="140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431430" y="2636912"/>
            <a:ext cx="808534" cy="4680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771800" y="2636912"/>
            <a:ext cx="720080" cy="46805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524328" y="2636912"/>
            <a:ext cx="432048" cy="468052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7956376" y="2636912"/>
            <a:ext cx="432048" cy="46805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11771" y="4941168"/>
            <a:ext cx="3211135" cy="369332"/>
          </a:xfrm>
          <a:prstGeom prst="rect">
            <a:avLst/>
          </a:prstGeom>
          <a:noFill/>
          <a:ln w="57150">
            <a:solidFill>
              <a:srgbClr val="1403EB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Órgão/Unidade Orçamentária</a:t>
            </a:r>
            <a:endParaRPr lang="pt-BR" dirty="0"/>
          </a:p>
        </p:txBody>
      </p:sp>
      <p:cxnSp>
        <p:nvCxnSpPr>
          <p:cNvPr id="20" name="Conector reto 19"/>
          <p:cNvCxnSpPr>
            <a:stCxn id="13" idx="2"/>
          </p:cNvCxnSpPr>
          <p:nvPr/>
        </p:nvCxnSpPr>
        <p:spPr>
          <a:xfrm>
            <a:off x="971600" y="3104964"/>
            <a:ext cx="0" cy="1836204"/>
          </a:xfrm>
          <a:prstGeom prst="line">
            <a:avLst/>
          </a:prstGeom>
          <a:ln w="57150">
            <a:solidFill>
              <a:srgbClr val="140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465221" y="4365104"/>
            <a:ext cx="2121093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Função/</a:t>
            </a:r>
            <a:r>
              <a:rPr lang="pt-BR" dirty="0" err="1" smtClean="0"/>
              <a:t>Subfunção</a:t>
            </a:r>
            <a:endParaRPr lang="pt-BR" dirty="0"/>
          </a:p>
        </p:txBody>
      </p:sp>
      <p:cxnSp>
        <p:nvCxnSpPr>
          <p:cNvPr id="23" name="Conector reto 22"/>
          <p:cNvCxnSpPr>
            <a:stCxn id="14" idx="2"/>
          </p:cNvCxnSpPr>
          <p:nvPr/>
        </p:nvCxnSpPr>
        <p:spPr>
          <a:xfrm flipH="1">
            <a:off x="1835696" y="3104964"/>
            <a:ext cx="1" cy="12601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339755" y="3851756"/>
            <a:ext cx="119776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cxnSp>
        <p:nvCxnSpPr>
          <p:cNvPr id="31" name="Conector reto 30"/>
          <p:cNvCxnSpPr/>
          <p:nvPr/>
        </p:nvCxnSpPr>
        <p:spPr>
          <a:xfrm>
            <a:off x="2525767" y="3104964"/>
            <a:ext cx="0" cy="746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68" name="CaixaDeTexto 32767"/>
          <p:cNvSpPr txBox="1"/>
          <p:nvPr/>
        </p:nvSpPr>
        <p:spPr>
          <a:xfrm>
            <a:off x="2967375" y="3355575"/>
            <a:ext cx="710451" cy="3693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Ação</a:t>
            </a:r>
            <a:endParaRPr lang="pt-BR" dirty="0"/>
          </a:p>
        </p:txBody>
      </p:sp>
      <p:cxnSp>
        <p:nvCxnSpPr>
          <p:cNvPr id="32773" name="Conector reto 32772"/>
          <p:cNvCxnSpPr>
            <a:stCxn id="15" idx="2"/>
          </p:cNvCxnSpPr>
          <p:nvPr/>
        </p:nvCxnSpPr>
        <p:spPr>
          <a:xfrm>
            <a:off x="3131840" y="3104964"/>
            <a:ext cx="0" cy="25061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CaixaDeTexto 32773"/>
          <p:cNvSpPr txBox="1"/>
          <p:nvPr/>
        </p:nvSpPr>
        <p:spPr>
          <a:xfrm>
            <a:off x="7994176" y="3550368"/>
            <a:ext cx="941283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Origem</a:t>
            </a:r>
            <a:endParaRPr lang="pt-BR" dirty="0"/>
          </a:p>
        </p:txBody>
      </p:sp>
      <p:cxnSp>
        <p:nvCxnSpPr>
          <p:cNvPr id="32776" name="Conector reto 32775"/>
          <p:cNvCxnSpPr>
            <a:stCxn id="17" idx="2"/>
          </p:cNvCxnSpPr>
          <p:nvPr/>
        </p:nvCxnSpPr>
        <p:spPr>
          <a:xfrm>
            <a:off x="8172400" y="3104964"/>
            <a:ext cx="0" cy="43527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CaixaDeTexto 32776"/>
          <p:cNvSpPr txBox="1"/>
          <p:nvPr/>
        </p:nvSpPr>
        <p:spPr>
          <a:xfrm>
            <a:off x="7497886" y="4365104"/>
            <a:ext cx="966931" cy="369332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Destino</a:t>
            </a:r>
            <a:endParaRPr lang="pt-BR" dirty="0"/>
          </a:p>
        </p:txBody>
      </p:sp>
      <p:cxnSp>
        <p:nvCxnSpPr>
          <p:cNvPr id="32779" name="Conector reto 32778"/>
          <p:cNvCxnSpPr>
            <a:stCxn id="16" idx="2"/>
          </p:cNvCxnSpPr>
          <p:nvPr/>
        </p:nvCxnSpPr>
        <p:spPr>
          <a:xfrm>
            <a:off x="7740352" y="3104964"/>
            <a:ext cx="0" cy="1260140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Retângulo 32779"/>
          <p:cNvSpPr/>
          <p:nvPr/>
        </p:nvSpPr>
        <p:spPr>
          <a:xfrm>
            <a:off x="4567227" y="2636912"/>
            <a:ext cx="1156901" cy="4680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599765" y="3596534"/>
            <a:ext cx="1685077" cy="6463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Econômico:</a:t>
            </a:r>
          </a:p>
          <a:p>
            <a:r>
              <a:rPr lang="pt-BR" dirty="0"/>
              <a:t>b</a:t>
            </a:r>
            <a:r>
              <a:rPr lang="pt-BR" dirty="0" smtClean="0"/>
              <a:t>em de capital</a:t>
            </a:r>
            <a:endParaRPr lang="pt-BR" dirty="0"/>
          </a:p>
        </p:txBody>
      </p:sp>
      <p:cxnSp>
        <p:nvCxnSpPr>
          <p:cNvPr id="4" name="Conector reto 3"/>
          <p:cNvCxnSpPr>
            <a:stCxn id="32780" idx="2"/>
          </p:cNvCxnSpPr>
          <p:nvPr/>
        </p:nvCxnSpPr>
        <p:spPr>
          <a:xfrm flipH="1">
            <a:off x="5145677" y="3104964"/>
            <a:ext cx="1" cy="44540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6490641" y="2636912"/>
            <a:ext cx="516609" cy="468052"/>
          </a:xfrm>
          <a:prstGeom prst="ellipse">
            <a:avLst/>
          </a:prstGeom>
          <a:noFill/>
          <a:ln w="57150">
            <a:solidFill>
              <a:srgbClr val="16A2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372200" y="5003884"/>
            <a:ext cx="787395" cy="369332"/>
          </a:xfrm>
          <a:prstGeom prst="rect">
            <a:avLst/>
          </a:prstGeom>
          <a:noFill/>
          <a:ln w="57150">
            <a:solidFill>
              <a:srgbClr val="16A259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Fiscal</a:t>
            </a:r>
            <a:endParaRPr lang="pt-BR" dirty="0"/>
          </a:p>
        </p:txBody>
      </p:sp>
      <p:cxnSp>
        <p:nvCxnSpPr>
          <p:cNvPr id="19" name="Conector reto 18"/>
          <p:cNvCxnSpPr>
            <a:stCxn id="6" idx="4"/>
          </p:cNvCxnSpPr>
          <p:nvPr/>
        </p:nvCxnSpPr>
        <p:spPr>
          <a:xfrm flipH="1">
            <a:off x="6748945" y="3104964"/>
            <a:ext cx="1" cy="1908212"/>
          </a:xfrm>
          <a:prstGeom prst="line">
            <a:avLst/>
          </a:prstGeom>
          <a:ln w="57150">
            <a:solidFill>
              <a:srgbClr val="16A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124744"/>
            <a:ext cx="863528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___________________________.   03.  00</a:t>
            </a:r>
          </a:p>
          <a:p>
            <a:pPr marL="0" indent="0">
              <a:buNone/>
            </a:pPr>
            <a:r>
              <a:rPr lang="pt-BR" dirty="0" smtClean="0"/>
              <a:t>___________________________.   04.  00</a:t>
            </a:r>
          </a:p>
          <a:p>
            <a:pPr marL="0" indent="0">
              <a:buNone/>
            </a:pPr>
            <a:r>
              <a:rPr lang="pt-BR" dirty="0" smtClean="0"/>
              <a:t>___________________________.   14.  00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Desde que: </a:t>
            </a:r>
            <a:r>
              <a:rPr lang="pt-BR" dirty="0" smtClean="0"/>
              <a:t>não seja de fundo, sentenças e precatórios; respeite as reservas para educação (30%) e saúde (15%); não deduza mais do que 30% do valor do crédito orçamentário.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 ORÇAMENTÁRIO DEDUTÍVEL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03546" y="156221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o</a:t>
            </a:r>
            <a:r>
              <a:rPr lang="pt-BR" sz="2400" dirty="0" smtClean="0"/>
              <a:t>rigem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6527875" y="2037707"/>
            <a:ext cx="481767" cy="127391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938611" y="2040423"/>
            <a:ext cx="481767" cy="12546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171905" y="1556728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destino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38507" y="1243803"/>
            <a:ext cx="252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(</a:t>
            </a:r>
            <a:r>
              <a:rPr lang="pt-BR" sz="1200" b="1" dirty="0" smtClean="0"/>
              <a:t>03) </a:t>
            </a:r>
            <a:r>
              <a:rPr lang="pt-BR" sz="1200" b="1" dirty="0" smtClean="0"/>
              <a:t>Outras </a:t>
            </a:r>
            <a:r>
              <a:rPr lang="pt-BR" sz="1200" b="1" dirty="0" smtClean="0"/>
              <a:t>despesas correntes</a:t>
            </a:r>
            <a:endParaRPr lang="pt-BR" sz="1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933" y="1433069"/>
            <a:ext cx="206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(04) Despesas </a:t>
            </a:r>
            <a:r>
              <a:rPr lang="pt-BR" sz="1200" b="1" dirty="0" smtClean="0"/>
              <a:t>de capital</a:t>
            </a:r>
            <a:endParaRPr lang="pt-BR" sz="1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78924" y="1594749"/>
            <a:ext cx="242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(14) Reserva </a:t>
            </a:r>
            <a:r>
              <a:rPr lang="pt-BR" sz="1200" b="1" dirty="0" smtClean="0"/>
              <a:t>de contingência</a:t>
            </a:r>
            <a:endParaRPr lang="pt-BR" sz="1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454126" y="1340735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Recursos </a:t>
            </a:r>
            <a:r>
              <a:rPr lang="pt-BR" sz="1200" b="1" dirty="0" smtClean="0"/>
              <a:t>Ordinários</a:t>
            </a:r>
          </a:p>
          <a:p>
            <a:r>
              <a:rPr lang="pt-BR" sz="1200" b="1" dirty="0" smtClean="0"/>
              <a:t>do </a:t>
            </a:r>
            <a:r>
              <a:rPr lang="pt-BR" sz="1200" b="1" dirty="0" smtClean="0"/>
              <a:t>Tesouro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5682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ORIGEM DA FONTE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1577" y="1465004"/>
            <a:ext cx="8241208" cy="41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45586" y="1643411"/>
            <a:ext cx="8013190" cy="378707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DESTINO DOS RECURSOS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323528" y="2276872"/>
            <a:ext cx="8424936" cy="2232248"/>
          </a:xfrm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b="1" dirty="0">
                <a:solidFill>
                  <a:schemeClr val="bg1"/>
                </a:solidFill>
                <a:latin typeface="Bookman Old Style"/>
                <a:ea typeface="+mj-ea"/>
                <a:cs typeface="+mj-cs"/>
              </a:rPr>
              <a:t>COMO </a:t>
            </a:r>
            <a:endParaRPr lang="pt-BR" sz="5400" b="1" dirty="0" smtClean="0">
              <a:solidFill>
                <a:schemeClr val="bg1"/>
              </a:solidFill>
              <a:latin typeface="Bookman Old Style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pt-BR" sz="5400" b="1" dirty="0" smtClean="0">
                <a:solidFill>
                  <a:schemeClr val="bg1"/>
                </a:solidFill>
                <a:latin typeface="Bookman Old Style"/>
                <a:ea typeface="+mj-ea"/>
                <a:cs typeface="+mj-cs"/>
              </a:rPr>
              <a:t>APRESENTAR?</a:t>
            </a:r>
            <a:endParaRPr lang="pt-B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424936" cy="3168352"/>
          </a:xfrm>
        </p:spPr>
        <p:txBody>
          <a:bodyPr/>
          <a:lstStyle/>
          <a:p>
            <a:endParaRPr lang="pt-BR" dirty="0" smtClean="0"/>
          </a:p>
          <a:p>
            <a:pPr>
              <a:buNone/>
            </a:pPr>
            <a:r>
              <a:rPr lang="pt-BR" sz="3600" b="1" dirty="0" smtClean="0"/>
              <a:t>   </a:t>
            </a:r>
            <a:r>
              <a:rPr lang="pt-BR" sz="3200" b="1" dirty="0" smtClean="0"/>
              <a:t>- PÁGINA DA TRAMITAÇÃO;</a:t>
            </a:r>
          </a:p>
          <a:p>
            <a:pPr>
              <a:buNone/>
            </a:pPr>
            <a:endParaRPr lang="pt-BR" sz="3200" b="1" dirty="0" smtClean="0"/>
          </a:p>
          <a:p>
            <a:pPr>
              <a:buNone/>
            </a:pPr>
            <a:r>
              <a:rPr lang="pt-BR" sz="3200" b="1" dirty="0" smtClean="0"/>
              <a:t>   - FORMULÁRIO ELETRÔNICO.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188640"/>
            <a:ext cx="499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PORTAL DA CÂMARA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827584" y="1268760"/>
            <a:ext cx="7488832" cy="3816424"/>
          </a:xfrm>
        </p:spPr>
        <p:txBody>
          <a:bodyPr/>
          <a:lstStyle/>
          <a:p>
            <a:r>
              <a:rPr lang="pt-BR" b="1" dirty="0" smtClean="0"/>
              <a:t>ALTERAÇÃO NO TEXTO DO PROJETO</a:t>
            </a:r>
          </a:p>
          <a:p>
            <a:endParaRPr lang="pt-BR" b="1" dirty="0" smtClean="0"/>
          </a:p>
          <a:p>
            <a:pPr>
              <a:buNone/>
            </a:pPr>
            <a:r>
              <a:rPr lang="pt-BR" b="1" dirty="0" smtClean="0"/>
              <a:t>1. Qual parte do texto deve ser alterada?</a:t>
            </a:r>
          </a:p>
          <a:p>
            <a:endParaRPr lang="pt-BR" b="1" dirty="0" smtClean="0"/>
          </a:p>
          <a:p>
            <a:pPr>
              <a:buNone/>
            </a:pPr>
            <a:r>
              <a:rPr lang="pt-BR" b="1" dirty="0" smtClean="0"/>
              <a:t>2. Qual alteração deve ser feita?</a:t>
            </a:r>
          </a:p>
          <a:p>
            <a:pPr marL="898525" indent="-273050">
              <a:buFont typeface="Arial" pitchFamily="34" charset="0"/>
              <a:buChar char="•"/>
            </a:pPr>
            <a:r>
              <a:rPr lang="pt-BR" b="1" dirty="0" smtClean="0">
                <a:solidFill>
                  <a:srgbClr val="C00000"/>
                </a:solidFill>
              </a:rPr>
              <a:t>Acrescentar</a:t>
            </a:r>
            <a:r>
              <a:rPr lang="pt-BR" b="1" dirty="0" smtClean="0"/>
              <a:t> conteúdo?</a:t>
            </a:r>
          </a:p>
          <a:p>
            <a:pPr marL="898525" indent="-273050">
              <a:buFont typeface="Arial" pitchFamily="34" charset="0"/>
              <a:buChar char="•"/>
            </a:pPr>
            <a:r>
              <a:rPr lang="pt-BR" b="1" dirty="0" smtClean="0">
                <a:solidFill>
                  <a:srgbClr val="C00000"/>
                </a:solidFill>
              </a:rPr>
              <a:t>Excluir</a:t>
            </a:r>
            <a:r>
              <a:rPr lang="pt-BR" b="1" dirty="0" smtClean="0"/>
              <a:t> conteúdo?</a:t>
            </a:r>
          </a:p>
          <a:p>
            <a:pPr marL="898525" indent="-273050">
              <a:buFont typeface="Arial" pitchFamily="34" charset="0"/>
              <a:buChar char="•"/>
            </a:pPr>
            <a:r>
              <a:rPr lang="pt-BR" b="1" dirty="0" smtClean="0">
                <a:solidFill>
                  <a:srgbClr val="C00000"/>
                </a:solidFill>
              </a:rPr>
              <a:t>Reescrever </a:t>
            </a:r>
            <a:r>
              <a:rPr lang="pt-BR" b="1" dirty="0" smtClean="0"/>
              <a:t>um conteúdo que já existe?</a:t>
            </a: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PASSO-A-PASSO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424936" cy="482453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t-BR" sz="2900" b="1" dirty="0" smtClean="0"/>
              <a:t>PROJETO DE LEI Nº 748/2013, Lei do Orçamento Anual 2014: </a:t>
            </a:r>
          </a:p>
          <a:p>
            <a:pPr algn="just">
              <a:buNone/>
            </a:pPr>
            <a:endParaRPr lang="pt-BR" dirty="0" smtClean="0"/>
          </a:p>
          <a:p>
            <a:pPr marL="273050" indent="-1588" algn="just">
              <a:buNone/>
            </a:pPr>
            <a:r>
              <a:rPr lang="pt-BR" sz="2700" dirty="0" smtClean="0"/>
              <a:t>Art. 4º - Para ajustes na programação orçamentária, fica o Executivo autorizado a abrir créditos suplementares até o limite de </a:t>
            </a:r>
            <a:r>
              <a:rPr lang="pt-BR" sz="2700" b="1" dirty="0" smtClean="0">
                <a:solidFill>
                  <a:srgbClr val="C00000"/>
                </a:solidFill>
              </a:rPr>
              <a:t>15% (quinze por cento) </a:t>
            </a:r>
            <a:r>
              <a:rPr lang="pt-BR" sz="2700" dirty="0" smtClean="0"/>
              <a:t>do valor total do Orçamento, nos termos do art. 43 da Lei Federal nº 4.320, de 17 de março de 1964.</a:t>
            </a:r>
          </a:p>
          <a:p>
            <a:pPr marL="273050" indent="-1588" algn="just">
              <a:buNone/>
            </a:pPr>
            <a:r>
              <a:rPr lang="pt-BR" sz="2700" dirty="0" smtClean="0"/>
              <a:t> </a:t>
            </a:r>
          </a:p>
          <a:p>
            <a:pPr marL="273050" indent="-1588" algn="just">
              <a:buNone/>
            </a:pPr>
            <a:r>
              <a:rPr lang="pt-BR" sz="2700" dirty="0" smtClean="0">
                <a:solidFill>
                  <a:srgbClr val="009900"/>
                </a:solidFill>
              </a:rPr>
              <a:t>Parágrafo único - Não oneram o limite estabelecido no caput deste artigo:</a:t>
            </a:r>
          </a:p>
          <a:p>
            <a:pPr marL="273050" indent="-1588" algn="just">
              <a:buNone/>
            </a:pPr>
            <a:r>
              <a:rPr lang="pt-BR" sz="2700" dirty="0" smtClean="0">
                <a:solidFill>
                  <a:srgbClr val="009900"/>
                </a:solidFill>
              </a:rPr>
              <a:t>I - as suplementações para pessoal e encargos sociais, limitadas ao percentual estabelecido no caput deste artigo sobre o total do crédito aprovado no grupo de despesa Pessoal e Encargos Sociais, código 01, do orçamento vigente, a fim de preservar a apropriação do gasto nos centros de custos das unidades administrativas;</a:t>
            </a:r>
          </a:p>
          <a:p>
            <a:pPr marL="273050" indent="-1588" algn="just">
              <a:buNone/>
            </a:pPr>
            <a:r>
              <a:rPr lang="pt-BR" sz="2700" dirty="0" smtClean="0">
                <a:solidFill>
                  <a:srgbClr val="009900"/>
                </a:solidFill>
              </a:rPr>
              <a:t>II - as suplementações ao Fundo Municipal de Saúde, limitadas ao percentual estabelecido no presente artigo sobre o crédito orçamentário aprovado para o referido fundo, objetivando adequar as fontes de financiamento ao efetivo processamento das ações programadas da área de Saúde;</a:t>
            </a:r>
          </a:p>
          <a:p>
            <a:pPr marL="273050" indent="-1588" algn="just">
              <a:buNone/>
            </a:pPr>
            <a:r>
              <a:rPr lang="pt-BR" sz="2700" dirty="0" smtClean="0">
                <a:solidFill>
                  <a:srgbClr val="009900"/>
                </a:solidFill>
              </a:rPr>
              <a:t>III - as suplementações para o Serviço da Dívida, código 15, limitadas a R$305.000.000,00 (trezentos e cinco milhões de reais), a fim de adequar o processamento do crédito orçamentário aprovado à reestruturação da dívida do Município com o governo federal, nos termos da Lei nº 10.363, de 29 de dezembro de 2011.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PASSO-A-PASSO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424936" cy="460851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4200" b="1" dirty="0" smtClean="0">
                <a:latin typeface="+mj-lt"/>
              </a:rPr>
              <a:t>ALTERAÇÃO NO  ANEXO (VALOR)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900" b="1" dirty="0" smtClean="0">
              <a:latin typeface="+mj-lt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3800" b="1" dirty="0" smtClean="0">
                <a:latin typeface="+mj-lt"/>
              </a:rPr>
              <a:t>1. Onde deve ser </a:t>
            </a:r>
            <a:r>
              <a:rPr lang="pt-BR" sz="3800" b="1" dirty="0" smtClean="0">
                <a:solidFill>
                  <a:srgbClr val="C00000"/>
                </a:solidFill>
                <a:latin typeface="+mj-lt"/>
              </a:rPr>
              <a:t>INSERIDA</a:t>
            </a:r>
            <a:r>
              <a:rPr lang="pt-BR" sz="3800" b="1" dirty="0" smtClean="0">
                <a:latin typeface="+mj-lt"/>
              </a:rPr>
              <a:t> a demanda?</a:t>
            </a:r>
          </a:p>
          <a:p>
            <a:pPr marL="627063" indent="-187325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3600" b="1" dirty="0" smtClean="0">
                <a:latin typeface="+mj-lt"/>
              </a:rPr>
              <a:t>Em qual </a:t>
            </a:r>
            <a:r>
              <a:rPr lang="pt-BR" sz="3600" b="1" dirty="0" smtClean="0">
                <a:solidFill>
                  <a:srgbClr val="C00000"/>
                </a:solidFill>
                <a:latin typeface="+mj-lt"/>
              </a:rPr>
              <a:t>ÁREA DE RESULTADO </a:t>
            </a:r>
            <a:r>
              <a:rPr lang="pt-BR" sz="3600" b="1" dirty="0" smtClean="0">
                <a:latin typeface="+mj-lt"/>
              </a:rPr>
              <a:t>se insere a demanda?</a:t>
            </a:r>
          </a:p>
          <a:p>
            <a:pPr marL="627063" indent="-187325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3600" b="1" dirty="0" smtClean="0">
                <a:latin typeface="+mj-lt"/>
              </a:rPr>
              <a:t>Qual </a:t>
            </a:r>
            <a:r>
              <a:rPr lang="pt-BR" sz="3600" b="1" dirty="0" smtClean="0">
                <a:solidFill>
                  <a:srgbClr val="C00000"/>
                </a:solidFill>
                <a:latin typeface="+mj-lt"/>
              </a:rPr>
              <a:t>PROGRAMA</a:t>
            </a:r>
            <a:r>
              <a:rPr lang="pt-BR" sz="3600" b="1" dirty="0" smtClean="0">
                <a:latin typeface="+mj-lt"/>
              </a:rPr>
              <a:t> objetiva resolver a demanda?</a:t>
            </a:r>
          </a:p>
          <a:p>
            <a:pPr marL="627063" indent="-187325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3600" b="1" dirty="0" smtClean="0">
                <a:latin typeface="+mj-lt"/>
              </a:rPr>
              <a:t>Qual </a:t>
            </a:r>
            <a:r>
              <a:rPr lang="pt-BR" sz="3600" b="1" dirty="0" smtClean="0">
                <a:solidFill>
                  <a:srgbClr val="C00000"/>
                </a:solidFill>
                <a:latin typeface="+mj-lt"/>
              </a:rPr>
              <a:t>AÇÃO</a:t>
            </a:r>
            <a:r>
              <a:rPr lang="pt-BR" sz="3600" b="1" dirty="0" smtClean="0">
                <a:latin typeface="+mj-lt"/>
              </a:rPr>
              <a:t> contempla a demanda?</a:t>
            </a:r>
          </a:p>
          <a:p>
            <a:pPr marL="627063" indent="-187325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3600" b="1" dirty="0" smtClean="0">
                <a:latin typeface="+mj-lt"/>
              </a:rPr>
              <a:t>Qual </a:t>
            </a:r>
            <a:r>
              <a:rPr lang="pt-BR" sz="3600" b="1" dirty="0" smtClean="0">
                <a:solidFill>
                  <a:srgbClr val="C00000"/>
                </a:solidFill>
                <a:latin typeface="+mj-lt"/>
              </a:rPr>
              <a:t>SUB-AÇÃO</a:t>
            </a:r>
            <a:r>
              <a:rPr lang="pt-BR" sz="3600" b="1" dirty="0" smtClean="0">
                <a:latin typeface="+mj-lt"/>
              </a:rPr>
              <a:t> entrega o resultado que satisfaz a demanda? Ou é necessário criar </a:t>
            </a:r>
            <a:r>
              <a:rPr lang="pt-BR" sz="3600" b="1" dirty="0" smtClean="0">
                <a:solidFill>
                  <a:srgbClr val="C00000"/>
                </a:solidFill>
                <a:latin typeface="+mj-lt"/>
              </a:rPr>
              <a:t>NOVA SUB-AÇÃO</a:t>
            </a:r>
            <a:r>
              <a:rPr lang="pt-BR" sz="3600" b="1" dirty="0" smtClean="0">
                <a:latin typeface="+mj-lt"/>
              </a:rPr>
              <a:t>?</a:t>
            </a:r>
          </a:p>
          <a:p>
            <a:pPr marL="627063" indent="-187325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3600" b="1" dirty="0" smtClean="0">
                <a:latin typeface="+mj-lt"/>
              </a:rPr>
              <a:t>Qual alteração na </a:t>
            </a:r>
            <a:r>
              <a:rPr lang="pt-BR" sz="3600" b="1" dirty="0" smtClean="0">
                <a:solidFill>
                  <a:srgbClr val="C00000"/>
                </a:solidFill>
                <a:latin typeface="+mj-lt"/>
              </a:rPr>
              <a:t>META FÍSICA</a:t>
            </a:r>
            <a:r>
              <a:rPr lang="pt-BR" sz="3600" b="1" dirty="0" smtClean="0">
                <a:latin typeface="+mj-lt"/>
              </a:rPr>
              <a:t>? Quanto custa a alteração na </a:t>
            </a:r>
            <a:r>
              <a:rPr lang="pt-BR" sz="3600" b="1" dirty="0" smtClean="0">
                <a:solidFill>
                  <a:srgbClr val="C00000"/>
                </a:solidFill>
                <a:latin typeface="+mj-lt"/>
              </a:rPr>
              <a:t>META FÍSICA</a:t>
            </a:r>
            <a:r>
              <a:rPr lang="pt-BR" sz="3600" b="1" dirty="0" smtClean="0">
                <a:latin typeface="+mj-lt"/>
              </a:rPr>
              <a:t>?</a:t>
            </a:r>
          </a:p>
          <a:p>
            <a:pPr>
              <a:buNone/>
            </a:pPr>
            <a:endParaRPr lang="pt-BR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PASSO-A-PASSO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notiminuto.com/site/assets/files/9618/mafal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80892"/>
            <a:ext cx="437448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retangular com cantos arredondados 2"/>
          <p:cNvSpPr/>
          <p:nvPr/>
        </p:nvSpPr>
        <p:spPr>
          <a:xfrm>
            <a:off x="179512" y="260648"/>
            <a:ext cx="4248472" cy="5472608"/>
          </a:xfrm>
          <a:prstGeom prst="wedgeRoundRectCallout">
            <a:avLst>
              <a:gd name="adj1" fmla="val 70705"/>
              <a:gd name="adj2" fmla="val 20438"/>
              <a:gd name="adj3" fmla="val 1666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Como posso participar das discussões </a:t>
            </a:r>
            <a:r>
              <a:rPr lang="pt-BR" sz="3200" b="1" dirty="0" smtClean="0">
                <a:solidFill>
                  <a:prstClr val="black"/>
                </a:solidFill>
              </a:rPr>
              <a:t>e das decisões do Plano Plurianual, da Lei de Diretrizes Orçamentárias e do Orçamento?</a:t>
            </a:r>
            <a:endParaRPr lang="pt-B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88740" y="1052736"/>
            <a:ext cx="8064896" cy="48245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300" b="1" dirty="0" smtClean="0">
                <a:latin typeface="+mj-lt"/>
              </a:rPr>
              <a:t>ALTERAÇÃO NO  ANEXO (VALOR)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2400" b="1" dirty="0" smtClean="0">
              <a:latin typeface="+mj-lt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200" b="1" dirty="0" smtClean="0">
                <a:latin typeface="+mj-lt"/>
              </a:rPr>
              <a:t>2. Onde vou realizar o </a:t>
            </a:r>
            <a:r>
              <a:rPr lang="pt-BR" sz="2200" b="1" dirty="0" smtClean="0">
                <a:solidFill>
                  <a:srgbClr val="C00000"/>
                </a:solidFill>
                <a:latin typeface="+mj-lt"/>
              </a:rPr>
              <a:t>CORTE DE RECURSOS </a:t>
            </a:r>
            <a:r>
              <a:rPr lang="pt-BR" sz="2200" b="1" dirty="0" smtClean="0">
                <a:latin typeface="+mj-lt"/>
              </a:rPr>
              <a:t>para realizar a demanda proposta? </a:t>
            </a:r>
          </a:p>
          <a:p>
            <a:pPr marL="812800" indent="0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2200" b="1" dirty="0" smtClean="0">
                <a:latin typeface="+mj-lt"/>
              </a:rPr>
              <a:t> Em qual </a:t>
            </a:r>
            <a:r>
              <a:rPr lang="pt-BR" sz="2200" b="1" dirty="0" smtClean="0">
                <a:solidFill>
                  <a:srgbClr val="C00000"/>
                </a:solidFill>
                <a:latin typeface="+mj-lt"/>
              </a:rPr>
              <a:t>ÁREA DE RESULTADO</a:t>
            </a:r>
            <a:r>
              <a:rPr lang="pt-BR" sz="2200" b="1" dirty="0" smtClean="0">
                <a:latin typeface="+mj-lt"/>
              </a:rPr>
              <a:t>?</a:t>
            </a:r>
          </a:p>
          <a:p>
            <a:pPr marL="812800" indent="0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2200" b="1" dirty="0" smtClean="0">
                <a:latin typeface="+mj-lt"/>
              </a:rPr>
              <a:t> Em qual </a:t>
            </a:r>
            <a:r>
              <a:rPr lang="pt-BR" sz="2200" b="1" dirty="0" smtClean="0">
                <a:solidFill>
                  <a:srgbClr val="C00000"/>
                </a:solidFill>
                <a:latin typeface="+mj-lt"/>
              </a:rPr>
              <a:t>PROGRAMA</a:t>
            </a:r>
            <a:r>
              <a:rPr lang="pt-BR" sz="2200" b="1" dirty="0" smtClean="0">
                <a:latin typeface="+mj-lt"/>
              </a:rPr>
              <a:t>?</a:t>
            </a:r>
          </a:p>
          <a:p>
            <a:pPr marL="812800" indent="0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2200" b="1" dirty="0" smtClean="0">
                <a:latin typeface="+mj-lt"/>
              </a:rPr>
              <a:t> Em qual </a:t>
            </a:r>
            <a:r>
              <a:rPr lang="pt-BR" sz="2200" b="1" dirty="0" smtClean="0">
                <a:solidFill>
                  <a:srgbClr val="C00000"/>
                </a:solidFill>
                <a:latin typeface="+mj-lt"/>
              </a:rPr>
              <a:t>AÇÃO</a:t>
            </a:r>
            <a:r>
              <a:rPr lang="pt-BR" sz="2200" b="1" dirty="0" smtClean="0">
                <a:latin typeface="+mj-lt"/>
              </a:rPr>
              <a:t>?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t-BR" sz="2200" b="1" dirty="0" smtClean="0">
              <a:solidFill>
                <a:prstClr val="black"/>
              </a:solidFill>
              <a:latin typeface="Bookman Old Style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200" b="1" dirty="0" smtClean="0">
                <a:solidFill>
                  <a:prstClr val="black"/>
                </a:solidFill>
                <a:latin typeface="Bookman Old Style"/>
              </a:rPr>
              <a:t>3</a:t>
            </a:r>
            <a:r>
              <a:rPr lang="pt-BR" sz="2200" b="1" dirty="0">
                <a:solidFill>
                  <a:prstClr val="black"/>
                </a:solidFill>
                <a:latin typeface="Bookman Old Style"/>
              </a:rPr>
              <a:t>. Qual a </a:t>
            </a:r>
            <a:r>
              <a:rPr lang="pt-BR" sz="2200" b="1" dirty="0">
                <a:solidFill>
                  <a:srgbClr val="C00000"/>
                </a:solidFill>
                <a:latin typeface="Bookman Old Style"/>
              </a:rPr>
              <a:t>JUSTIFICATIVA</a:t>
            </a:r>
            <a:r>
              <a:rPr lang="pt-BR" sz="2200" b="1" dirty="0">
                <a:solidFill>
                  <a:prstClr val="black"/>
                </a:solidFill>
                <a:latin typeface="Bookman Old Style"/>
              </a:rPr>
              <a:t> da alteração proposta</a:t>
            </a:r>
            <a:r>
              <a:rPr lang="pt-BR" sz="2200" b="1" dirty="0" smtClean="0">
                <a:solidFill>
                  <a:prstClr val="black"/>
                </a:solidFill>
                <a:latin typeface="Bookman Old Style"/>
              </a:rPr>
              <a:t>?</a:t>
            </a:r>
            <a:endParaRPr lang="pt-BR" sz="3000" b="1" dirty="0" smtClean="0">
              <a:latin typeface="+mj-lt"/>
            </a:endParaRPr>
          </a:p>
          <a:p>
            <a:pPr>
              <a:buNone/>
            </a:pPr>
            <a:endParaRPr lang="pt-BR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PASSO-A-PASSO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rgbClr val="C00000"/>
                </a:solidFill>
              </a:rPr>
              <a:t>COMO APRESENTAR SUGESTÕES?</a:t>
            </a:r>
            <a:endParaRPr lang="pt-BR" sz="2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683568" y="1268760"/>
          <a:ext cx="8136706" cy="365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90"/>
                <a:gridCol w="5544616"/>
              </a:tblGrid>
              <a:tr h="1902832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DEMANDA</a:t>
                      </a:r>
                    </a:p>
                    <a:p>
                      <a:r>
                        <a:rPr kumimoji="0"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(Sugestão  82  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</a:p>
                    <a:p>
                      <a:r>
                        <a:rPr kumimoji="0" lang="pt-BR" sz="1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PLs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748 e 749/2013)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2300" b="1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Pelo menos 20% da meta de alunos matriculados na Educação Infantil seja destinada ao atendimento em tempo integral para crianças de 4 e 5 anos</a:t>
                      </a:r>
                      <a:endParaRPr lang="pt-BR" sz="23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758211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SUGESTÃO AO </a:t>
                      </a:r>
                    </a:p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PPAG</a:t>
                      </a:r>
                      <a:r>
                        <a:rPr lang="pt-BR" sz="2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 LOA</a:t>
                      </a:r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Sim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576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COMO FAZER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BR" sz="23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Inserir no formulário eletrônico, emenda de valor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4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rgbClr val="C00000"/>
                </a:solidFill>
              </a:rPr>
              <a:t>COMO APRESENTAR SUGESTÕES?</a:t>
            </a:r>
            <a:endParaRPr lang="pt-BR" sz="2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683766" y="1340768"/>
          <a:ext cx="8136706" cy="408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90"/>
                <a:gridCol w="5544616"/>
              </a:tblGrid>
              <a:tr h="2161270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DEMANDA</a:t>
                      </a:r>
                    </a:p>
                    <a:p>
                      <a:r>
                        <a:rPr kumimoji="0"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(Sugestão 40 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</a:p>
                    <a:p>
                      <a:r>
                        <a:rPr kumimoji="0" lang="pt-BR" sz="1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PLs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748 e 749/2013)</a:t>
                      </a:r>
                    </a:p>
                    <a:p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BR" sz="23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Qualificação permanente dos profissionais que atuam direta e indiretamente em programas de acolhimento institucional e destinados à colocação familiar de crianças e adolescentes.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770560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SUGESTÃO AO </a:t>
                      </a:r>
                    </a:p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PPAG</a:t>
                      </a:r>
                      <a:r>
                        <a:rPr lang="pt-BR" sz="2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 LOA</a:t>
                      </a:r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Sim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0617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COMO FAZER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BR" sz="23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Inserir no formulário eletrônico, emenda de valor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8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rgbClr val="C00000"/>
                </a:solidFill>
              </a:rPr>
              <a:t>COMO APRESENTAR SUGESTÕES?</a:t>
            </a:r>
            <a:endParaRPr lang="pt-BR" sz="2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755774" y="1485006"/>
          <a:ext cx="8136706" cy="338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90"/>
                <a:gridCol w="5544616"/>
              </a:tblGrid>
              <a:tr h="1296070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DEMANDA</a:t>
                      </a:r>
                    </a:p>
                    <a:p>
                      <a:r>
                        <a:rPr kumimoji="0"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(Sugestão  68 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</a:p>
                    <a:p>
                      <a:r>
                        <a:rPr kumimoji="0" lang="pt-BR" sz="1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PLs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748 e 749/2013)</a:t>
                      </a:r>
                    </a:p>
                    <a:p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BR" sz="23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Campanha permanente, em centros de saúde, para prevenção da Leishmaniose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791940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SUGESTÃO AO </a:t>
                      </a:r>
                    </a:p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PPAG</a:t>
                      </a:r>
                      <a:r>
                        <a:rPr lang="pt-BR" sz="2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 LOA</a:t>
                      </a:r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Sim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070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COMO FAZER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BR" sz="23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Inserir no formulário eletrônico, emenda de valor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3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rgbClr val="C00000"/>
                </a:solidFill>
              </a:rPr>
              <a:t>COMO APRESENTAR SUGESTÕES?</a:t>
            </a:r>
            <a:endParaRPr lang="pt-BR" sz="2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755774" y="1268760"/>
          <a:ext cx="8136706" cy="344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90"/>
                <a:gridCol w="5544616"/>
              </a:tblGrid>
              <a:tr h="108012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DEMANDA</a:t>
                      </a:r>
                    </a:p>
                    <a:p>
                      <a:r>
                        <a:rPr kumimoji="0"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(Sugestão  74 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</a:p>
                    <a:p>
                      <a:r>
                        <a:rPr kumimoji="0" lang="pt-BR" sz="1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PLs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748 e 749/2013)</a:t>
                      </a:r>
                    </a:p>
                    <a:p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BR" sz="23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Criação de três unidades móveis de castração para atuação em campanhas nas comunidades carentes</a:t>
                      </a:r>
                      <a:endParaRPr kumimoji="0" lang="pt-BR" sz="23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78561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SUGESTÃO AO </a:t>
                      </a:r>
                    </a:p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PPAG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 LOA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Sim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8607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COMO FAZER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Inserir no formulário eletrônico, emenda de valor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3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rgbClr val="C00000"/>
                </a:solidFill>
              </a:rPr>
              <a:t>COMO APRESENTAR SUGESTÕES?</a:t>
            </a:r>
            <a:endParaRPr lang="pt-BR" sz="2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83766" y="1241648"/>
          <a:ext cx="813670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42"/>
                <a:gridCol w="5976664"/>
              </a:tblGrid>
              <a:tr h="1008112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DEMANDA</a:t>
                      </a:r>
                    </a:p>
                    <a:p>
                      <a:r>
                        <a:rPr kumimoji="0"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(Sugestão  88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r>
                        <a:rPr kumimoji="0" lang="pt-BR" sz="1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PLs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748 e 749/2013)</a:t>
                      </a:r>
                    </a:p>
                    <a:p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Limitar a 5% do valor total do Orçamento os valores passíveis de remanejamento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1148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SUGESTÃO AO </a:t>
                      </a:r>
                    </a:p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PPAG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 LOA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Sim.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905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COMO FAZER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Inserir no formulário eletrônico, emenda de texto,</a:t>
                      </a:r>
                      <a:r>
                        <a:rPr kumimoji="0" lang="pt-B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dando nova redação ao art. 4º do Projeto de Lei Orçamentária Anual:</a:t>
                      </a:r>
                    </a:p>
                    <a:p>
                      <a:pPr marL="84138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Art. 4° - Para ajustes na programação orçamentária, fica o executivo autorizado a abrir créditos suplementares até o limite de </a:t>
                      </a:r>
                      <a:r>
                        <a:rPr kumimoji="0" lang="pt-B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5% (cinco por cento)</a:t>
                      </a: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valor total do Orçamento, nos termos do art. 43 da Lei Federal n° 4.320, de 17 de março de 1964.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7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600" b="1" dirty="0" smtClean="0">
                <a:solidFill>
                  <a:srgbClr val="C00000"/>
                </a:solidFill>
              </a:rPr>
              <a:t>COMO APRESENTAR SUGESTÕES?</a:t>
            </a:r>
            <a:endParaRPr lang="pt-BR" sz="2600" dirty="0">
              <a:solidFill>
                <a:srgbClr val="C00000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47176667"/>
              </p:ext>
            </p:extLst>
          </p:nvPr>
        </p:nvGraphicFramePr>
        <p:xfrm>
          <a:off x="683568" y="1340768"/>
          <a:ext cx="8136706" cy="3948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74"/>
                <a:gridCol w="5688632"/>
              </a:tblGrid>
              <a:tr h="936104">
                <a:tc>
                  <a:txBody>
                    <a:bodyPr/>
                    <a:lstStyle/>
                    <a:p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DEMANDA</a:t>
                      </a:r>
                    </a:p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(Sugestão 50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– </a:t>
                      </a:r>
                    </a:p>
                    <a:p>
                      <a:r>
                        <a:rPr lang="pt-BR" sz="16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PLs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748 e 749/2013)</a:t>
                      </a:r>
                    </a:p>
                    <a:p>
                      <a:endParaRPr lang="pt-BR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Pagamento de subvenções às Escolas de Samba e Blocos Caricatos.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96070">
                <a:tc>
                  <a:txBody>
                    <a:bodyPr/>
                    <a:lstStyle/>
                    <a:p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SUGESTÃO </a:t>
                      </a:r>
                    </a:p>
                    <a:p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AO </a:t>
                      </a:r>
                    </a:p>
                    <a:p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PPAG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 LOA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  <a:endParaRPr lang="pt-BR" sz="2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Não.  O repasse de recursos a entidades  privadas na forma de subvenções está em oposição ao §2° do art. 39 da Lei de Diretrizes Orçamentárias</a:t>
                      </a:r>
                      <a:r>
                        <a:rPr kumimoji="0" lang="pt-BR" sz="2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pt-BR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2016 que veda a transferência de recursos a entidades privadas por meio de emendas ao Projeto de Lei do Orçamento Anual.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9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rgbClr val="C00000"/>
                </a:solidFill>
              </a:rPr>
              <a:t>COMO APRESENTAR SUGESTÕES?</a:t>
            </a:r>
            <a:endParaRPr lang="pt-BR" sz="2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899592" y="1412776"/>
          <a:ext cx="7632848" cy="388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577"/>
                <a:gridCol w="5201271"/>
              </a:tblGrid>
              <a:tr h="165618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DEMANDA</a:t>
                      </a:r>
                    </a:p>
                    <a:p>
                      <a:r>
                        <a:rPr kumimoji="0"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(Sugestão 71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r>
                        <a:rPr kumimoji="0" lang="pt-BR" sz="1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PLs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748 e 749/2013)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BR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Capacitação da guarda municipal para atuar em parceria com a Delegacia de Defesa Animal no atendimento a denúncias de maus tratos e abandono de animais.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76408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SUGESTÃO AO </a:t>
                      </a:r>
                    </a:p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PPAG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 LOA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Não. Essa atuação não é competência da guarda. O art. 144, § 8º,</a:t>
                      </a:r>
                      <a:r>
                        <a:rPr kumimoji="0" lang="pt-BR" sz="20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da Constituição Federal prevê que “</a:t>
                      </a:r>
                      <a:r>
                        <a:rPr lang="pt-BR" sz="2000" b="1" dirty="0" smtClean="0"/>
                        <a:t>Os Municípios poderão constituir guardas municipais destinadas à proteção de seus bens, serviços e instalações, conforme dispuser a lei”.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7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rgbClr val="C00000"/>
                </a:solidFill>
              </a:rPr>
              <a:t>COMO APRESENTAR SUGESTÕES?</a:t>
            </a:r>
            <a:endParaRPr lang="pt-BR" sz="2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683766" y="1412776"/>
          <a:ext cx="813670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/>
                <a:gridCol w="5760640"/>
              </a:tblGrid>
              <a:tr h="2509429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DEMANDA</a:t>
                      </a:r>
                    </a:p>
                    <a:p>
                      <a:r>
                        <a:rPr kumimoji="0"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(Sugestão  17 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r>
                        <a:rPr kumimoji="0" lang="pt-BR" sz="1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PLs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748 e 749/2013)</a:t>
                      </a:r>
                    </a:p>
                    <a:p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BR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Incluir na classe de Agentes de Combate às Endemias a atribuição de realizar ações de proteção</a:t>
                      </a:r>
                      <a:r>
                        <a:rPr kumimoji="0" lang="pt-BR" sz="2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kumimoji="0" lang="pt-BR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acias hidrográficas e nascentes, vigilância, prevenção e controle de doenças e promoção da saúde.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306995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SUGESTÃO AO </a:t>
                      </a:r>
                    </a:p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PPAG</a:t>
                      </a:r>
                      <a:r>
                        <a:rPr lang="pt-BR" sz="2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 LOA</a:t>
                      </a:r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BR" sz="2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Não. A criação de cargo ou a alteração de atribuição deve ser feita por lei específica.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6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 smtClean="0">
                <a:solidFill>
                  <a:srgbClr val="C00000"/>
                </a:solidFill>
              </a:rPr>
              <a:t>COMO APRESENTAR SUGESTÕES?</a:t>
            </a:r>
            <a:endParaRPr lang="pt-BR" sz="2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683568" y="1484784"/>
          <a:ext cx="8136706" cy="384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90"/>
                <a:gridCol w="5544616"/>
              </a:tblGrid>
              <a:tr h="1296070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DEMANDA</a:t>
                      </a:r>
                    </a:p>
                    <a:p>
                      <a:r>
                        <a:rPr kumimoji="0"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(Sugestão  22 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r>
                        <a:rPr kumimoji="0" lang="pt-BR" sz="1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PLs</a:t>
                      </a:r>
                      <a:r>
                        <a:rPr kumimoji="0" lang="pt-B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748 e 749/2013)</a:t>
                      </a:r>
                    </a:p>
                    <a:p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Alinhamento entre administração municipal e</a:t>
                      </a:r>
                      <a:r>
                        <a:rPr kumimoji="0" lang="pt-BR" sz="2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sistema de segurança pública: a cada território administrativo do Município deve corresponder uma unidade da d</a:t>
                      </a:r>
                      <a:r>
                        <a:rPr kumimoji="0" lang="pt-BR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elegacia civil e uma companhia da Polícia</a:t>
                      </a:r>
                      <a:r>
                        <a:rPr kumimoji="0" lang="pt-BR" sz="2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Militar.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96070">
                <a:tc>
                  <a:txBody>
                    <a:bodyPr/>
                    <a:lstStyle/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SUGESTÃO AO </a:t>
                      </a:r>
                    </a:p>
                    <a:p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PPAG</a:t>
                      </a:r>
                      <a:r>
                        <a:rPr lang="pt-BR" sz="2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 LOA</a:t>
                      </a:r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?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Não. Esse tipo</a:t>
                      </a:r>
                      <a:r>
                        <a:rPr lang="pt-BR" sz="2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de alinhamento deve ser buscado no campo político-administrativo.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3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64" y="1646582"/>
            <a:ext cx="5076056" cy="5211418"/>
          </a:xfrm>
          <a:prstGeom prst="rect">
            <a:avLst/>
          </a:prstGeom>
        </p:spPr>
      </p:pic>
      <p:sp>
        <p:nvSpPr>
          <p:cNvPr id="2" name="Texto explicativo em elipse 1"/>
          <p:cNvSpPr/>
          <p:nvPr/>
        </p:nvSpPr>
        <p:spPr>
          <a:xfrm>
            <a:off x="3672408" y="150040"/>
            <a:ext cx="5364088" cy="3422976"/>
          </a:xfrm>
          <a:prstGeom prst="wedgeEllipseCallout">
            <a:avLst>
              <a:gd name="adj1" fmla="val -43739"/>
              <a:gd name="adj2" fmla="val 4422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Como fico sabendo se o Orçamento está sendo </a:t>
            </a:r>
            <a:r>
              <a:rPr lang="pt-BR" sz="2800" b="1" dirty="0" smtClean="0">
                <a:solidFill>
                  <a:prstClr val="black"/>
                </a:solidFill>
              </a:rPr>
              <a:t>executado direito e gerando os resultados pretendidos?</a:t>
            </a:r>
            <a:endParaRPr lang="pt-B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08" y="-72008"/>
            <a:ext cx="9266328" cy="69573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aixaDeTexto 4"/>
          <p:cNvSpPr txBox="1"/>
          <p:nvPr/>
        </p:nvSpPr>
        <p:spPr>
          <a:xfrm>
            <a:off x="3923928" y="5373216"/>
            <a:ext cx="513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</a:rPr>
              <a:t>  PROCESSO:  </a:t>
            </a:r>
          </a:p>
          <a:p>
            <a:pPr algn="ctr"/>
            <a:r>
              <a:rPr lang="pt-BR" sz="3600" b="1" dirty="0" smtClean="0">
                <a:solidFill>
                  <a:srgbClr val="C00000"/>
                </a:solidFill>
              </a:rPr>
              <a:t>JOGO DEMOCRÁTICO</a:t>
            </a:r>
            <a:endParaRPr lang="pt-B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339" y="1625603"/>
            <a:ext cx="3973170" cy="4589479"/>
          </a:xfrm>
          <a:prstGeom prst="rect">
            <a:avLst/>
          </a:prstGeom>
        </p:spPr>
      </p:pic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3699619" y="2998790"/>
            <a:ext cx="2322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 rot="-988536">
            <a:off x="1356084" y="3240225"/>
            <a:ext cx="28221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FFFFFF"/>
                </a:solidFill>
              </a:rPr>
              <a:t>MUNICÍPIO</a:t>
            </a:r>
          </a:p>
          <a:p>
            <a:pPr algn="ctr"/>
            <a:r>
              <a:rPr lang="pt-BR" sz="2400" dirty="0">
                <a:solidFill>
                  <a:srgbClr val="FFFFFF"/>
                </a:solidFill>
              </a:rPr>
              <a:t>DE BELO HORIZONTE</a:t>
            </a:r>
          </a:p>
          <a:p>
            <a:pPr algn="ctr"/>
            <a:endParaRPr lang="pt-BR" sz="2400" dirty="0">
              <a:solidFill>
                <a:srgbClr val="FFFFFF"/>
              </a:solidFill>
            </a:endParaRPr>
          </a:p>
          <a:p>
            <a:pPr algn="ctr"/>
            <a:r>
              <a:rPr lang="pt-BR" sz="2400" dirty="0">
                <a:solidFill>
                  <a:srgbClr val="FFFFFF"/>
                </a:solidFill>
              </a:rPr>
              <a:t>Promulgada em 21/03/90</a:t>
            </a:r>
          </a:p>
          <a:p>
            <a:pPr algn="ctr"/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6" name="CaixaDeTexto 13"/>
          <p:cNvSpPr txBox="1">
            <a:spLocks noChangeArrowheads="1"/>
          </p:cNvSpPr>
          <p:nvPr/>
        </p:nvSpPr>
        <p:spPr bwMode="auto">
          <a:xfrm rot="-914653">
            <a:off x="903365" y="2160854"/>
            <a:ext cx="2382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FFFFFF"/>
                </a:solidFill>
              </a:rPr>
              <a:t>LEI ORGÂNICA</a:t>
            </a: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359" y="1355712"/>
            <a:ext cx="3973169" cy="458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10"/>
          <p:cNvSpPr txBox="1">
            <a:spLocks noChangeArrowheads="1"/>
          </p:cNvSpPr>
          <p:nvPr/>
        </p:nvSpPr>
        <p:spPr bwMode="auto">
          <a:xfrm rot="-902849">
            <a:off x="4920913" y="1732121"/>
            <a:ext cx="2383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REGIMENTO INTERNO</a:t>
            </a:r>
          </a:p>
        </p:txBody>
      </p:sp>
      <p:sp>
        <p:nvSpPr>
          <p:cNvPr id="9" name="CaixaDeTexto 11"/>
          <p:cNvSpPr txBox="1">
            <a:spLocks noChangeArrowheads="1"/>
          </p:cNvSpPr>
          <p:nvPr/>
        </p:nvSpPr>
        <p:spPr bwMode="auto">
          <a:xfrm rot="-1055329">
            <a:off x="5793982" y="3028056"/>
            <a:ext cx="19402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CÂMARA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 MUNICIPAL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DE BELO HORIZONTE</a:t>
            </a:r>
          </a:p>
          <a:p>
            <a:pPr algn="ctr"/>
            <a:endParaRPr lang="pt-BR" sz="2000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Resolução nº 1.480/1990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785320" y="162018"/>
            <a:ext cx="7787208" cy="59079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REGRAS DE PROCESSO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631641042"/>
              </p:ext>
            </p:extLst>
          </p:nvPr>
        </p:nvGraphicFramePr>
        <p:xfrm>
          <a:off x="432048" y="-171400"/>
          <a:ext cx="9036496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6970929" y="620688"/>
            <a:ext cx="1993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pt-BR" sz="1400" b="1" dirty="0" smtClean="0"/>
              <a:t>Apresentação até </a:t>
            </a:r>
          </a:p>
          <a:p>
            <a:pPr lvl="0" algn="ctr">
              <a:defRPr/>
            </a:pPr>
            <a:r>
              <a:rPr lang="pt-BR" sz="1400" b="1" dirty="0" smtClean="0"/>
              <a:t>30/9/2015</a:t>
            </a:r>
          </a:p>
          <a:p>
            <a:pPr lvl="0" algn="ctr">
              <a:defRPr/>
            </a:pPr>
            <a:endParaRPr lang="pt-BR" sz="1400" b="1" dirty="0" smtClean="0"/>
          </a:p>
          <a:p>
            <a:pPr lvl="0"/>
            <a:r>
              <a:rPr lang="pt-BR" sz="1200" b="1" dirty="0"/>
              <a:t>Art. 68 do </a:t>
            </a:r>
            <a:r>
              <a:rPr lang="pt-BR" sz="1200" b="1" dirty="0" smtClean="0"/>
              <a:t>ADCT, CE/MG</a:t>
            </a:r>
            <a:endParaRPr lang="pt-BR" sz="1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922235" y="4653136"/>
            <a:ext cx="224131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pt-BR" sz="1400" b="1" dirty="0" smtClean="0">
                <a:cs typeface="Arial" panose="020B0604020202020204" pitchFamily="34" charset="0"/>
              </a:rPr>
              <a:t>Devolução </a:t>
            </a:r>
            <a:r>
              <a:rPr lang="pt-BR" sz="1400" b="1" smtClean="0">
                <a:cs typeface="Arial" panose="020B0604020202020204" pitchFamily="34" charset="0"/>
              </a:rPr>
              <a:t>p/ Executivo </a:t>
            </a:r>
            <a:endParaRPr lang="pt-BR" sz="1400" b="1" dirty="0" smtClean="0"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pt-BR" sz="1400" b="1" dirty="0" smtClean="0">
                <a:cs typeface="Arial" panose="020B0604020202020204" pitchFamily="34" charset="0"/>
              </a:rPr>
              <a:t>até 31/12/2015, senão</a:t>
            </a:r>
          </a:p>
          <a:p>
            <a:pPr lvl="0" algn="ctr">
              <a:defRPr/>
            </a:pPr>
            <a:r>
              <a:rPr lang="pt-BR" sz="1400" b="1" dirty="0" smtClean="0">
                <a:cs typeface="Arial" panose="020B0604020202020204" pitchFamily="34" charset="0"/>
              </a:rPr>
              <a:t>a Câmara não entra em </a:t>
            </a:r>
          </a:p>
          <a:p>
            <a:pPr lvl="0" algn="ctr">
              <a:defRPr/>
            </a:pPr>
            <a:r>
              <a:rPr lang="pt-BR" sz="1400" b="1" dirty="0">
                <a:cs typeface="Arial" panose="020B0604020202020204" pitchFamily="34" charset="0"/>
              </a:rPr>
              <a:t>r</a:t>
            </a:r>
            <a:r>
              <a:rPr lang="pt-BR" sz="1400" b="1" dirty="0" smtClean="0">
                <a:cs typeface="Arial" panose="020B0604020202020204" pitchFamily="34" charset="0"/>
              </a:rPr>
              <a:t>ecesso em janeiro!!!</a:t>
            </a:r>
          </a:p>
          <a:p>
            <a:pPr lvl="0" algn="ctr"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53, §2º, </a:t>
            </a:r>
            <a:r>
              <a:rPr lang="pt-B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CE/MG</a:t>
            </a:r>
            <a:endParaRPr lang="pt-B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2267580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AUDIÊNCIA PÚBLICA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48418" y="376419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EMENDA</a:t>
            </a:r>
            <a:endParaRPr lang="pt-BR" b="1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07504" y="3356992"/>
            <a:ext cx="27363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5496" y="298766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SUGESTÃO POPULAR</a:t>
            </a:r>
            <a:endParaRPr lang="pt-BR" b="1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07504" y="4119794"/>
            <a:ext cx="27363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107504" y="2636912"/>
            <a:ext cx="27363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4512" y="188640"/>
            <a:ext cx="8229600" cy="620688"/>
          </a:xfrm>
        </p:spPr>
        <p:txBody>
          <a:bodyPr>
            <a:no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</a:rPr>
              <a:t>COMISSÃO DE ORÇAMENTO E FINANÇAS</a:t>
            </a:r>
            <a:endParaRPr lang="pt-BR" sz="26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8496944" cy="4896544"/>
          </a:xfrm>
        </p:spPr>
        <p:txBody>
          <a:bodyPr>
            <a:normAutofit lnSpcReduction="10000"/>
          </a:bodyPr>
          <a:lstStyle/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latin typeface="+mj-lt"/>
              </a:rPr>
              <a:t>Realiza audiências </a:t>
            </a:r>
            <a:r>
              <a:rPr lang="pt-BR" sz="2400" b="1" dirty="0">
                <a:latin typeface="+mj-lt"/>
              </a:rPr>
              <a:t>públicas </a:t>
            </a:r>
            <a:endParaRPr lang="pt-BR" sz="2400" b="1" dirty="0" smtClean="0">
              <a:latin typeface="+mj-lt"/>
            </a:endParaRP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latin typeface="+mj-lt"/>
              </a:rPr>
              <a:t>Recebe sugestões populares e emite parecer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latin typeface="+mj-lt"/>
              </a:rPr>
              <a:t>Emite emendas e emite parecer sobre emendas e projeto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latin typeface="+mj-lt"/>
              </a:rPr>
              <a:t>Acompanha a execução orçamentária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latin typeface="+mj-lt"/>
              </a:rPr>
              <a:t>Elabora projeto de resolução que julga as contas do chefe do Executivo.</a:t>
            </a:r>
          </a:p>
          <a:p>
            <a:pPr marL="266700" indent="0" algn="just">
              <a:buNone/>
            </a:pPr>
            <a:endParaRPr lang="pt-BR" sz="2400" dirty="0"/>
          </a:p>
          <a:p>
            <a:pPr marL="266700" indent="0" algn="ctr">
              <a:buNone/>
            </a:pPr>
            <a:r>
              <a:rPr lang="pt-BR" sz="2200" dirty="0" smtClean="0">
                <a:latin typeface="Bookman Old Style" pitchFamily="18" charset="0"/>
                <a:cs typeface="Arial" panose="020B0604020202020204" pitchFamily="34" charset="0"/>
              </a:rPr>
              <a:t>(art. 132, § 1º, LOMBH, e </a:t>
            </a:r>
            <a:r>
              <a:rPr lang="pt-BR" sz="2200" dirty="0" err="1" smtClean="0">
                <a:latin typeface="Bookman Old Style" pitchFamily="18" charset="0"/>
                <a:cs typeface="Arial" panose="020B0604020202020204" pitchFamily="34" charset="0"/>
              </a:rPr>
              <a:t>arts</a:t>
            </a:r>
            <a:r>
              <a:rPr lang="pt-BR" sz="2200" dirty="0" smtClean="0">
                <a:latin typeface="Bookman Old Style" pitchFamily="18" charset="0"/>
                <a:cs typeface="Arial" panose="020B0604020202020204" pitchFamily="34" charset="0"/>
              </a:rPr>
              <a:t>. 120, 121, 125, do RI)</a:t>
            </a:r>
            <a:endParaRPr lang="pt-BR" sz="2200" dirty="0">
              <a:latin typeface="Bookman Old Style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2"/>
          <p:cNvSpPr>
            <a:spLocks noChangeArrowheads="1"/>
          </p:cNvSpPr>
          <p:nvPr/>
        </p:nvSpPr>
        <p:spPr bwMode="auto">
          <a:xfrm>
            <a:off x="1997504" y="943998"/>
            <a:ext cx="2016223" cy="657418"/>
          </a:xfrm>
          <a:prstGeom prst="flowChartDocumen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83151" y="1897696"/>
            <a:ext cx="2016223" cy="59057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</a:t>
            </a:r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audiência pública pela</a:t>
            </a: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Orçamento  </a:t>
            </a:r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925496" y="2820182"/>
            <a:ext cx="2016222" cy="5048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Recebimento </a:t>
            </a:r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Projeto pelo</a:t>
            </a:r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da </a:t>
            </a:r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</a:t>
            </a:r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402171" y="799982"/>
            <a:ext cx="1719374" cy="60801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</a:t>
            </a: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Legislação e Justiça</a:t>
            </a: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aprecia recurso</a:t>
            </a:r>
          </a:p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253264" y="5336486"/>
            <a:ext cx="1204690" cy="790247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79"/>
          <p:cNvSpPr>
            <a:spLocks noChangeShapeType="1"/>
          </p:cNvSpPr>
          <p:nvPr/>
        </p:nvSpPr>
        <p:spPr bwMode="auto">
          <a:xfrm flipH="1">
            <a:off x="2861600" y="2456166"/>
            <a:ext cx="0" cy="3587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Grp="1" noChangeArrowheads="1"/>
          </p:cNvSpPr>
          <p:nvPr/>
        </p:nvSpPr>
        <p:spPr bwMode="auto">
          <a:xfrm>
            <a:off x="1945786" y="4553120"/>
            <a:ext cx="2016224" cy="5333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Recebimento  de emendas</a:t>
            </a:r>
          </a:p>
          <a:p>
            <a:pPr marL="0" indent="0" algn="ctr">
              <a:buFontTx/>
              <a:buNone/>
            </a:pPr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Presidente da Comissão </a:t>
            </a:r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402170" y="1809540"/>
            <a:ext cx="1719374" cy="684213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Orçamento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</a:t>
            </a:r>
            <a:r>
              <a:rPr lang="pt-BR" sz="1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parecer sobre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e emendas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402170" y="2854115"/>
            <a:ext cx="1719374" cy="504825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Plenário aprecia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e emendas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72"/>
          <p:cNvSpPr>
            <a:spLocks noChangeShapeType="1"/>
          </p:cNvSpPr>
          <p:nvPr/>
        </p:nvSpPr>
        <p:spPr bwMode="auto">
          <a:xfrm>
            <a:off x="6157720" y="3357353"/>
            <a:ext cx="0" cy="361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73"/>
          <p:cNvSpPr>
            <a:spLocks noChangeShapeType="1"/>
          </p:cNvSpPr>
          <p:nvPr/>
        </p:nvSpPr>
        <p:spPr bwMode="auto">
          <a:xfrm flipV="1">
            <a:off x="4573047" y="1088014"/>
            <a:ext cx="82912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74"/>
          <p:cNvSpPr>
            <a:spLocks noChangeShapeType="1"/>
          </p:cNvSpPr>
          <p:nvPr/>
        </p:nvSpPr>
        <p:spPr bwMode="auto">
          <a:xfrm>
            <a:off x="6157720" y="2493753"/>
            <a:ext cx="0" cy="35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76"/>
          <p:cNvSpPr>
            <a:spLocks noChangeShapeType="1"/>
          </p:cNvSpPr>
          <p:nvPr/>
        </p:nvSpPr>
        <p:spPr bwMode="auto">
          <a:xfrm>
            <a:off x="6157720" y="4291186"/>
            <a:ext cx="0" cy="361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367526" y="3717715"/>
            <a:ext cx="1800200" cy="575381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Legislação e Justiça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aprecia </a:t>
            </a:r>
            <a:r>
              <a:rPr lang="pt-BR" sz="1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redação final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89"/>
          <p:cNvSpPr>
            <a:spLocks noChangeShapeType="1"/>
          </p:cNvSpPr>
          <p:nvPr/>
        </p:nvSpPr>
        <p:spPr bwMode="auto">
          <a:xfrm flipV="1">
            <a:off x="2861601" y="6477658"/>
            <a:ext cx="17114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90"/>
          <p:cNvSpPr>
            <a:spLocks noChangeShapeType="1"/>
          </p:cNvSpPr>
          <p:nvPr/>
        </p:nvSpPr>
        <p:spPr bwMode="auto">
          <a:xfrm flipH="1">
            <a:off x="4556484" y="1088014"/>
            <a:ext cx="33307" cy="53896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5402170" y="4616406"/>
            <a:ext cx="1719373" cy="5048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Envio </a:t>
            </a:r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Prefeito</a:t>
            </a:r>
          </a:p>
          <a:p>
            <a:pPr algn="ctr"/>
            <a:endParaRPr lang="pt-BR" sz="1000" b="1" u="sng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5439534" y="5514118"/>
            <a:ext cx="1713838" cy="386873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Sanção ou veto </a:t>
            </a: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Prefeito</a:t>
            </a:r>
          </a:p>
        </p:txBody>
      </p:sp>
      <p:sp>
        <p:nvSpPr>
          <p:cNvPr id="32" name="Line 79"/>
          <p:cNvSpPr>
            <a:spLocks noChangeShapeType="1"/>
          </p:cNvSpPr>
          <p:nvPr/>
        </p:nvSpPr>
        <p:spPr bwMode="auto">
          <a:xfrm>
            <a:off x="6180852" y="5130359"/>
            <a:ext cx="0" cy="35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"/>
          <p:cNvSpPr txBox="1"/>
          <p:nvPr/>
        </p:nvSpPr>
        <p:spPr>
          <a:xfrm>
            <a:off x="269312" y="3089541"/>
            <a:ext cx="144226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  para  apresentação</a:t>
            </a:r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emendas pelos vereadores</a:t>
            </a:r>
          </a:p>
        </p:txBody>
      </p:sp>
      <p:sp>
        <p:nvSpPr>
          <p:cNvPr id="35" name="Line 74"/>
          <p:cNvSpPr>
            <a:spLocks noChangeShapeType="1"/>
          </p:cNvSpPr>
          <p:nvPr/>
        </p:nvSpPr>
        <p:spPr bwMode="auto">
          <a:xfrm flipH="1">
            <a:off x="6180852" y="1407995"/>
            <a:ext cx="0" cy="40154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9"/>
          <p:cNvSpPr txBox="1"/>
          <p:nvPr/>
        </p:nvSpPr>
        <p:spPr>
          <a:xfrm>
            <a:off x="251520" y="1376046"/>
            <a:ext cx="144226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 para apresentação</a:t>
            </a:r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sugestões</a:t>
            </a:r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populares</a:t>
            </a:r>
          </a:p>
        </p:txBody>
      </p:sp>
      <p:cxnSp>
        <p:nvCxnSpPr>
          <p:cNvPr id="39" name="Conector reto 38"/>
          <p:cNvCxnSpPr>
            <a:stCxn id="38" idx="3"/>
            <a:endCxn id="7" idx="1"/>
          </p:cNvCxnSpPr>
          <p:nvPr/>
        </p:nvCxnSpPr>
        <p:spPr>
          <a:xfrm>
            <a:off x="1693788" y="1729989"/>
            <a:ext cx="289363" cy="46299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77"/>
          <p:cNvSpPr>
            <a:spLocks noChangeShapeType="1"/>
          </p:cNvSpPr>
          <p:nvPr/>
        </p:nvSpPr>
        <p:spPr bwMode="auto">
          <a:xfrm>
            <a:off x="2852901" y="5086506"/>
            <a:ext cx="1453" cy="2565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1961594" y="3613039"/>
            <a:ext cx="2016223" cy="58949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</a:t>
            </a:r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</a:t>
            </a: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emite parecer</a:t>
            </a:r>
          </a:p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sugestões populares</a:t>
            </a:r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onector de seta reta 53"/>
          <p:cNvCxnSpPr/>
          <p:nvPr/>
        </p:nvCxnSpPr>
        <p:spPr>
          <a:xfrm>
            <a:off x="2861600" y="3325007"/>
            <a:ext cx="1" cy="2893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utoShape 52"/>
          <p:cNvSpPr>
            <a:spLocks noChangeArrowheads="1"/>
          </p:cNvSpPr>
          <p:nvPr/>
        </p:nvSpPr>
        <p:spPr bwMode="auto">
          <a:xfrm>
            <a:off x="5439534" y="6200582"/>
            <a:ext cx="1656184" cy="468778"/>
          </a:xfrm>
          <a:prstGeom prst="flowChartDocumen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</a:p>
        </p:txBody>
      </p:sp>
      <p:cxnSp>
        <p:nvCxnSpPr>
          <p:cNvPr id="71" name="Conector de seta reta 70"/>
          <p:cNvCxnSpPr/>
          <p:nvPr/>
        </p:nvCxnSpPr>
        <p:spPr>
          <a:xfrm>
            <a:off x="6173968" y="5900991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39"/>
          <p:cNvSpPr txBox="1"/>
          <p:nvPr/>
        </p:nvSpPr>
        <p:spPr>
          <a:xfrm>
            <a:off x="254958" y="2082914"/>
            <a:ext cx="1426460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duração do prazo é definida pela Comissão</a:t>
            </a:r>
          </a:p>
        </p:txBody>
      </p:sp>
      <p:cxnSp>
        <p:nvCxnSpPr>
          <p:cNvPr id="4" name="Conector reto 3"/>
          <p:cNvCxnSpPr>
            <a:stCxn id="33" idx="3"/>
            <a:endCxn id="8" idx="1"/>
          </p:cNvCxnSpPr>
          <p:nvPr/>
        </p:nvCxnSpPr>
        <p:spPr>
          <a:xfrm flipV="1">
            <a:off x="1711580" y="3072595"/>
            <a:ext cx="213916" cy="3708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861600" y="4202538"/>
            <a:ext cx="0" cy="3505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2861600" y="1557953"/>
            <a:ext cx="0" cy="3242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>
            <a:stCxn id="12" idx="2"/>
            <a:endCxn id="28" idx="0"/>
          </p:cNvCxnSpPr>
          <p:nvPr/>
        </p:nvCxnSpPr>
        <p:spPr>
          <a:xfrm>
            <a:off x="2855609" y="6126733"/>
            <a:ext cx="5992" cy="350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1115616" y="87015"/>
            <a:ext cx="667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LEGISLATIVO ORÇAMENTÁRIO</a:t>
            </a:r>
            <a:endParaRPr lang="pt-B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79"/>
          <p:cNvSpPr txBox="1"/>
          <p:nvPr/>
        </p:nvSpPr>
        <p:spPr>
          <a:xfrm>
            <a:off x="7380312" y="2720209"/>
            <a:ext cx="1635894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Sobrestamento da pauta</a:t>
            </a:r>
          </a:p>
          <a:p>
            <a:pPr algn="ctr"/>
            <a:r>
              <a:rPr lang="pt-BR" sz="10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partir da</a:t>
            </a:r>
          </a:p>
          <a:p>
            <a:pPr algn="ctr"/>
            <a:r>
              <a:rPr lang="pt-BR" sz="10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2ª reunião de junho</a:t>
            </a:r>
            <a:endParaRPr lang="pt-BR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/>
          <p:cNvCxnSpPr>
            <a:stCxn id="37" idx="1"/>
            <a:endCxn id="20" idx="3"/>
          </p:cNvCxnSpPr>
          <p:nvPr/>
        </p:nvCxnSpPr>
        <p:spPr>
          <a:xfrm flipH="1">
            <a:off x="7121544" y="3089541"/>
            <a:ext cx="258768" cy="1698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22076"/>
            <a:ext cx="7632848" cy="57246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6" name="CaixaDeTexto 5"/>
          <p:cNvSpPr txBox="1"/>
          <p:nvPr/>
        </p:nvSpPr>
        <p:spPr>
          <a:xfrm>
            <a:off x="1352208" y="0"/>
            <a:ext cx="6439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Importância da figura do relator e </a:t>
            </a:r>
            <a:endParaRPr lang="pt-BR" sz="28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da </a:t>
            </a:r>
            <a:r>
              <a:rPr lang="pt-BR" sz="2800" b="1" dirty="0">
                <a:solidFill>
                  <a:srgbClr val="C00000"/>
                </a:solidFill>
              </a:rPr>
              <a:t>votação do parecer na Comissão </a:t>
            </a:r>
          </a:p>
        </p:txBody>
      </p:sp>
    </p:spTree>
    <p:extLst>
      <p:ext uri="{BB962C8B-B14F-4D97-AF65-F5344CB8AC3E}">
        <p14:creationId xmlns:p14="http://schemas.microsoft.com/office/powerpoint/2010/main" val="18493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8136904" cy="38164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/>
              <a:t>Na apreciação das </a:t>
            </a:r>
            <a:r>
              <a:rPr lang="pt-BR" sz="2400" b="1" dirty="0" smtClean="0">
                <a:solidFill>
                  <a:srgbClr val="FF0000"/>
                </a:solidFill>
              </a:rPr>
              <a:t>sugestões populares </a:t>
            </a:r>
            <a:r>
              <a:rPr lang="pt-BR" sz="2400" b="1" dirty="0" smtClean="0"/>
              <a:t>e </a:t>
            </a:r>
            <a:r>
              <a:rPr lang="pt-BR" sz="2400" b="1" dirty="0" smtClean="0">
                <a:solidFill>
                  <a:srgbClr val="FF0000"/>
                </a:solidFill>
              </a:rPr>
              <a:t>emendas parlamentares</a:t>
            </a:r>
            <a:r>
              <a:rPr lang="pt-BR" sz="2400" b="1" dirty="0"/>
              <a:t> </a:t>
            </a:r>
            <a:r>
              <a:rPr lang="pt-BR" sz="2400" b="1" dirty="0" smtClean="0"/>
              <a:t>são feitos juízos de:</a:t>
            </a:r>
          </a:p>
          <a:p>
            <a:pPr marL="711200" indent="-34607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/>
              <a:t>FORMA (admissibilidade): tempestividade, clareza e técnica legislativa; (art. 99, RI)</a:t>
            </a:r>
          </a:p>
          <a:p>
            <a:pPr marL="711200" indent="-34607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/>
              <a:t>CONTEÚDO (mérito):  conveniência, oportunidade,  exequibilidade.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PARECER DA COMISSÃO: LEIAM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4464496" cy="55098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PLENÁRIO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> </a:t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2700" b="1" dirty="0" smtClean="0">
                <a:solidFill>
                  <a:srgbClr val="C00000"/>
                </a:solidFill>
              </a:rPr>
              <a:t> </a:t>
            </a:r>
            <a:r>
              <a:rPr lang="pt-BR" sz="2700" b="1" dirty="0" smtClean="0">
                <a:solidFill>
                  <a:srgbClr val="FF0000"/>
                </a:solidFill>
              </a:rPr>
              <a:t/>
            </a:r>
            <a:br>
              <a:rPr lang="pt-BR" sz="27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1800" b="1" dirty="0" smtClean="0">
                <a:solidFill>
                  <a:srgbClr val="FF0000"/>
                </a:solidFill>
              </a:rPr>
              <a:t/>
            </a:r>
            <a:br>
              <a:rPr lang="pt-BR" sz="1800" b="1" dirty="0" smtClean="0">
                <a:solidFill>
                  <a:srgbClr val="FF0000"/>
                </a:solidFill>
              </a:rPr>
            </a:br>
            <a:r>
              <a:rPr lang="pt-BR" sz="3100" b="1" dirty="0" smtClean="0">
                <a:solidFill>
                  <a:srgbClr val="FF0000"/>
                </a:solidFill>
              </a:rPr>
              <a:t/>
            </a:r>
            <a:br>
              <a:rPr lang="pt-BR" sz="3100" b="1" dirty="0" smtClean="0">
                <a:solidFill>
                  <a:srgbClr val="FF0000"/>
                </a:solidFill>
              </a:rPr>
            </a:br>
            <a:endParaRPr lang="pt-BR" sz="31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347864" y="1484784"/>
            <a:ext cx="5643562" cy="41044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+mj-lt"/>
              </a:rPr>
              <a:t>Quórum: maioria simples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+mj-lt"/>
              </a:rPr>
              <a:t>Votação: simbólica</a:t>
            </a:r>
            <a:endParaRPr lang="pt-BR" sz="2400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+mj-lt"/>
              </a:rPr>
              <a:t>Requerimento para votação do parecer da Comissão, com ressalva de destaque</a:t>
            </a:r>
          </a:p>
        </p:txBody>
      </p:sp>
      <p:pic>
        <p:nvPicPr>
          <p:cNvPr id="43010" name="Picture 2" descr="http://leonardomattos.com.br/wp-content/uploads/2011/11/23.11-Reuni%C3%A3o-Extraordin%C3%A1ria-Plen%C3%A1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2570058" cy="4376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7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C00000"/>
                </a:solidFill>
                <a:latin typeface="Calibri"/>
              </a:rPr>
              <a:t>PROCESSO </a:t>
            </a:r>
            <a:r>
              <a:rPr lang="pt-BR" sz="3600" b="1" dirty="0" smtClean="0">
                <a:solidFill>
                  <a:srgbClr val="C00000"/>
                </a:solidFill>
                <a:latin typeface="Calibri"/>
              </a:rPr>
              <a:t>NOMINAL  </a:t>
            </a:r>
            <a:r>
              <a:rPr lang="pt-BR" b="1" dirty="0">
                <a:solidFill>
                  <a:srgbClr val="C00000"/>
                </a:solidFill>
                <a:latin typeface="Calibri"/>
              </a:rPr>
              <a:t>(art. 136, IX, RI)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88740" y="1484784"/>
            <a:ext cx="8064896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2800" b="1" smtClean="0">
                <a:solidFill>
                  <a:sysClr val="windowText" lastClr="000000"/>
                </a:solidFill>
                <a:latin typeface="Calibri"/>
              </a:rPr>
              <a:t>- Em regra, os projetos são apreciados pelo processo de votação simbólico.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2800" b="1" smtClean="0">
                <a:solidFill>
                  <a:sysClr val="windowText" lastClr="000000"/>
                </a:solidFill>
                <a:latin typeface="Calibri"/>
              </a:rPr>
              <a:t>- Nesses casos, pode ser requerida votação pelo processo nominal: aquele no qual fica registrado, na folha de votação, o voto de cada vereador.</a:t>
            </a:r>
            <a:endParaRPr lang="pt-BR" sz="28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FOLHA DE VOTAÇÃO SIMBÓLICA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944562" cy="4525963"/>
          </a:xfrm>
        </p:spPr>
      </p:pic>
    </p:spTree>
    <p:extLst>
      <p:ext uri="{BB962C8B-B14F-4D97-AF65-F5344CB8AC3E}">
        <p14:creationId xmlns:p14="http://schemas.microsoft.com/office/powerpoint/2010/main" val="36106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http://veja.abril.com.br/blog/reinaldo/files/2014/09/Odor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0208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3419872" y="0"/>
            <a:ext cx="2631304" cy="2060848"/>
          </a:xfrm>
          <a:prstGeom prst="wedgeEllipseCallout">
            <a:avLst>
              <a:gd name="adj1" fmla="val -49745"/>
              <a:gd name="adj2" fmla="val 6227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E se o Prefeito não executar o </a:t>
            </a:r>
            <a:r>
              <a:rPr lang="pt-BR" b="1" dirty="0" smtClean="0">
                <a:solidFill>
                  <a:prstClr val="black"/>
                </a:solidFill>
              </a:rPr>
              <a:t>orçamento...</a:t>
            </a:r>
            <a:endParaRPr lang="pt-B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2060848"/>
            <a:ext cx="3744416" cy="187220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FOLHA DE </a:t>
            </a:r>
            <a:br>
              <a:rPr lang="pt-BR" b="1" dirty="0" smtClean="0"/>
            </a:br>
            <a:r>
              <a:rPr lang="pt-BR" b="1" dirty="0" smtClean="0"/>
              <a:t>VOTAÇÃO</a:t>
            </a:r>
            <a:br>
              <a:rPr lang="pt-BR" b="1" dirty="0" smtClean="0"/>
            </a:br>
            <a:r>
              <a:rPr lang="pt-BR" b="1" dirty="0" smtClean="0"/>
              <a:t> NOMINAL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276457" cy="6858000"/>
          </a:xfrm>
        </p:spPr>
      </p:pic>
    </p:spTree>
    <p:extLst>
      <p:ext uri="{BB962C8B-B14F-4D97-AF65-F5344CB8AC3E}">
        <p14:creationId xmlns:p14="http://schemas.microsoft.com/office/powerpoint/2010/main" val="3133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16624" cy="121014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</a:rPr>
              <a:t>VOTAÇÃO DE PARECER</a:t>
            </a:r>
            <a:r>
              <a:rPr lang="pt-BR" b="1" dirty="0" smtClean="0">
                <a:solidFill>
                  <a:srgbClr val="C00000"/>
                </a:solidFill>
              </a:rPr>
              <a:t/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sz="2400" b="1" dirty="0" smtClean="0">
                <a:solidFill>
                  <a:srgbClr val="C00000"/>
                </a:solidFill>
              </a:rPr>
              <a:t>(art. 135, XXVI, RI)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2498" y="2708920"/>
            <a:ext cx="4752528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/>
              <a:t>Plenário vota SIM ou NÃO à conclusão do parecer.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Pergaminho vertical 3"/>
          <p:cNvSpPr/>
          <p:nvPr/>
        </p:nvSpPr>
        <p:spPr>
          <a:xfrm>
            <a:off x="87387" y="1700808"/>
            <a:ext cx="3908549" cy="453650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87731" y="2348880"/>
            <a:ext cx="215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Comissão de Orçamento</a:t>
            </a:r>
          </a:p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Parecer ao PL nº 373/2013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13" name="Texto Explicativo 1 12"/>
          <p:cNvSpPr/>
          <p:nvPr/>
        </p:nvSpPr>
        <p:spPr>
          <a:xfrm>
            <a:off x="565497" y="4725144"/>
            <a:ext cx="2952328" cy="1152128"/>
          </a:xfrm>
          <a:prstGeom prst="borderCallout1">
            <a:avLst>
              <a:gd name="adj1" fmla="val 93"/>
              <a:gd name="adj2" fmla="val 97917"/>
              <a:gd name="adj3" fmla="val -2947"/>
              <a:gd name="adj4" fmla="val 10016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Conclusão</a:t>
            </a:r>
          </a:p>
          <a:p>
            <a:pPr algn="just"/>
            <a:r>
              <a:rPr lang="pt-BR" sz="1500" b="1" dirty="0" smtClean="0">
                <a:solidFill>
                  <a:prstClr val="black"/>
                </a:solidFill>
              </a:rPr>
              <a:t>- aprovação emendas 3</a:t>
            </a:r>
            <a:r>
              <a:rPr lang="pt-BR" sz="1500" b="1" dirty="0">
                <a:solidFill>
                  <a:prstClr val="black"/>
                </a:solidFill>
              </a:rPr>
              <a:t>, 4, </a:t>
            </a:r>
            <a:r>
              <a:rPr lang="pt-BR" sz="1500" b="1" dirty="0" smtClean="0">
                <a:solidFill>
                  <a:prstClr val="black"/>
                </a:solidFill>
              </a:rPr>
              <a:t>7, (...);</a:t>
            </a:r>
            <a:endParaRPr lang="pt-BR" sz="1500" b="1" dirty="0">
              <a:solidFill>
                <a:prstClr val="black"/>
              </a:solidFill>
            </a:endParaRPr>
          </a:p>
          <a:p>
            <a:pPr algn="just"/>
            <a:r>
              <a:rPr lang="pt-BR" sz="1500" b="1" dirty="0">
                <a:solidFill>
                  <a:prstClr val="black"/>
                </a:solidFill>
              </a:rPr>
              <a:t>- </a:t>
            </a:r>
            <a:r>
              <a:rPr lang="pt-BR" sz="1500" b="1" dirty="0" smtClean="0">
                <a:solidFill>
                  <a:prstClr val="black"/>
                </a:solidFill>
              </a:rPr>
              <a:t>rejeição  emendas 1</a:t>
            </a:r>
            <a:r>
              <a:rPr lang="pt-BR" sz="1500" b="1" dirty="0">
                <a:solidFill>
                  <a:prstClr val="black"/>
                </a:solidFill>
              </a:rPr>
              <a:t>, 6, 8</a:t>
            </a:r>
            <a:r>
              <a:rPr lang="pt-BR" sz="1500" b="1" dirty="0" smtClean="0">
                <a:solidFill>
                  <a:prstClr val="black"/>
                </a:solidFill>
              </a:rPr>
              <a:t>,  (...).</a:t>
            </a:r>
            <a:endParaRPr lang="pt-BR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16624" cy="1210146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DESTAQUE - EMENDA</a:t>
            </a:r>
            <a:br>
              <a:rPr lang="pt-BR" sz="4000" b="1" dirty="0">
                <a:solidFill>
                  <a:srgbClr val="C00000"/>
                </a:solidFill>
              </a:rPr>
            </a:br>
            <a:r>
              <a:rPr lang="pt-BR" sz="2400" b="1" dirty="0">
                <a:solidFill>
                  <a:srgbClr val="C00000"/>
                </a:solidFill>
              </a:rPr>
              <a:t>(art. 135, XXVIII, RI)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5936" y="2683520"/>
            <a:ext cx="4752528" cy="2113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/>
              <a:t>Caso seja votado o parecer, o Plenário vota, separadamente,  emenda </a:t>
            </a:r>
            <a:r>
              <a:rPr lang="pt-BR" b="1" dirty="0"/>
              <a:t>ou </a:t>
            </a:r>
            <a:r>
              <a:rPr lang="pt-BR" b="1" dirty="0" smtClean="0"/>
              <a:t>dispositivo</a:t>
            </a:r>
            <a:r>
              <a:rPr lang="pt-BR" dirty="0" smtClean="0"/>
              <a:t>.</a:t>
            </a:r>
          </a:p>
        </p:txBody>
      </p:sp>
      <p:sp>
        <p:nvSpPr>
          <p:cNvPr id="4" name="Pergaminho vertical 3"/>
          <p:cNvSpPr/>
          <p:nvPr/>
        </p:nvSpPr>
        <p:spPr>
          <a:xfrm>
            <a:off x="87387" y="1844824"/>
            <a:ext cx="3908549" cy="453650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prstClr val="white"/>
              </a:solidFill>
            </a:endParaRPr>
          </a:p>
          <a:p>
            <a:pPr algn="ctr"/>
            <a:endParaRPr lang="pt-BR" dirty="0">
              <a:solidFill>
                <a:prstClr val="white"/>
              </a:solidFill>
            </a:endParaRPr>
          </a:p>
          <a:p>
            <a:pPr algn="ctr"/>
            <a:endParaRPr lang="pt-BR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endParaRPr lang="pt-BR" dirty="0" smtClean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  <a:p>
            <a:pPr algn="ctr"/>
            <a:r>
              <a:rPr lang="pt-BR" b="1" dirty="0" smtClean="0">
                <a:solidFill>
                  <a:prstClr val="black"/>
                </a:solidFill>
              </a:rPr>
              <a:t>CONCLUSÃO</a:t>
            </a:r>
          </a:p>
          <a:p>
            <a:pPr algn="ctr"/>
            <a:endParaRPr lang="pt-BR" b="1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500" b="1" dirty="0" smtClean="0">
                <a:solidFill>
                  <a:prstClr val="black"/>
                </a:solidFill>
              </a:rPr>
              <a:t>- </a:t>
            </a:r>
            <a:r>
              <a:rPr lang="pt-BR" sz="1500" b="1" dirty="0">
                <a:solidFill>
                  <a:prstClr val="black"/>
                </a:solidFill>
              </a:rPr>
              <a:t>aprovação emendas 3, 4, 7, (...);</a:t>
            </a:r>
          </a:p>
          <a:p>
            <a:pPr algn="just">
              <a:lnSpc>
                <a:spcPct val="150000"/>
              </a:lnSpc>
            </a:pPr>
            <a:r>
              <a:rPr lang="pt-BR" sz="1500" b="1" dirty="0" smtClean="0">
                <a:solidFill>
                  <a:prstClr val="black"/>
                </a:solidFill>
              </a:rPr>
              <a:t>- </a:t>
            </a:r>
            <a:r>
              <a:rPr lang="pt-BR" sz="1500" b="1" dirty="0">
                <a:solidFill>
                  <a:prstClr val="black"/>
                </a:solidFill>
              </a:rPr>
              <a:t>rejeição  emendas 1</a:t>
            </a:r>
            <a:r>
              <a:rPr lang="pt-BR" sz="1500" b="1" dirty="0" smtClean="0">
                <a:solidFill>
                  <a:prstClr val="black"/>
                </a:solidFill>
              </a:rPr>
              <a:t>,        , 8</a:t>
            </a:r>
            <a:r>
              <a:rPr lang="pt-BR" sz="1500" b="1" dirty="0">
                <a:solidFill>
                  <a:prstClr val="black"/>
                </a:solidFill>
              </a:rPr>
              <a:t>, </a:t>
            </a:r>
            <a:r>
              <a:rPr lang="pt-BR" sz="1500" b="1" dirty="0" smtClean="0">
                <a:solidFill>
                  <a:prstClr val="black"/>
                </a:solidFill>
              </a:rPr>
              <a:t>(...).</a:t>
            </a:r>
            <a:endParaRPr lang="pt-BR" sz="1500" b="1" dirty="0">
              <a:solidFill>
                <a:prstClr val="black"/>
              </a:solidFill>
            </a:endParaRPr>
          </a:p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87731" y="2348880"/>
            <a:ext cx="215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Comissão de Orçamento</a:t>
            </a:r>
          </a:p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Parecer ao PL nº 373/2013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11760" y="5517232"/>
            <a:ext cx="288032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prstClr val="black"/>
                </a:solidFill>
              </a:rPr>
              <a:t>6</a:t>
            </a:r>
            <a:endParaRPr lang="pt-BR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2304256" cy="531440"/>
          </a:xfrm>
        </p:spPr>
        <p:txBody>
          <a:bodyPr>
            <a:noAutofit/>
          </a:bodyPr>
          <a:lstStyle/>
          <a:p>
            <a:r>
              <a:rPr lang="pt-BR" sz="2600" b="1" dirty="0" smtClean="0">
                <a:solidFill>
                  <a:srgbClr val="C00000"/>
                </a:solidFill>
              </a:rPr>
              <a:t>E ACABOU?</a:t>
            </a:r>
            <a:r>
              <a:rPr lang="pt-BR" sz="2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9552" y="98072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+mj-lt"/>
              </a:rPr>
              <a:t>Estamos no CICLO DAS POLÍTICAS PÚBLICAS:</a:t>
            </a:r>
          </a:p>
          <a:p>
            <a:pPr marL="447675" lvl="0" indent="-447675" algn="just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447675" lvl="0" indent="-447675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 emenda foi vetada pelo Prefeito? </a:t>
            </a:r>
          </a:p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2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Uma vez no orçamento: a emenda foi executada?</a:t>
            </a:r>
          </a:p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2400" b="1" dirty="0" smtClean="0">
                <a:latin typeface="+mj-lt"/>
                <a:ea typeface="+mj-ea"/>
                <a:cs typeface="+mj-cs"/>
              </a:rPr>
              <a:t> Uma vez executada: as metas e os objetivos do programa foram atingidos em termos de eficiência, eficácia e efetividade?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75856" y="260648"/>
            <a:ext cx="35060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>
                <a:solidFill>
                  <a:srgbClr val="C00000"/>
                </a:solidFill>
                <a:latin typeface="+mj-lt"/>
              </a:rPr>
              <a:t>CLARO QUE NÃO!!!</a:t>
            </a:r>
            <a:endParaRPr lang="pt-BR" sz="26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053"/>
            <a:ext cx="6453336" cy="5790211"/>
          </a:xfrm>
          <a:prstGeom prst="rect">
            <a:avLst/>
          </a:prstGeo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5496" y="5517232"/>
            <a:ext cx="504056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400" dirty="0">
              <a:solidFill>
                <a:sysClr val="window" lastClr="FFFFFF"/>
              </a:solidFill>
              <a:latin typeface="Calibri"/>
            </a:endParaRPr>
          </a:p>
          <a:p>
            <a:pPr marL="635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Gisela Palmieri Torquato</a:t>
            </a:r>
          </a:p>
          <a:p>
            <a:pPr marL="635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gisela@cmbh.mg.gov.br</a:t>
            </a:r>
          </a:p>
          <a:p>
            <a:pPr marL="635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Divisão de Assessoramento ao Plenário e às Comissões (DIVAPC)</a:t>
            </a:r>
          </a:p>
          <a:p>
            <a:pPr marL="635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500" dirty="0" smtClean="0">
                <a:solidFill>
                  <a:sysClr val="window" lastClr="FFFFFF"/>
                </a:solidFill>
                <a:latin typeface="Calibri"/>
              </a:rPr>
              <a:t>Câmara Municipal de Belo Horizonte</a:t>
            </a: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35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3555-1116/1319</a:t>
            </a: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8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08720" y="1556792"/>
            <a:ext cx="8424936" cy="39604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Conhecer o ciclo das políticas públicas.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Situar-se no ciclo: em que fase estamos agora?</a:t>
            </a:r>
          </a:p>
          <a:p>
            <a:pPr marL="457200" indent="-457200" algn="just">
              <a:lnSpc>
                <a:spcPct val="150000"/>
              </a:lnSpc>
              <a:buFont typeface="Wingdings 3"/>
              <a:buAutoNum type="arabicPeriod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tipo de alteração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será proposta por meio de sugestão popular.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Saber como interferir na elaboração do Plano Plurianual e do Orçamento: regras do jogo.</a:t>
            </a:r>
          </a:p>
          <a:p>
            <a:pPr marL="457200" indent="-457200" algn="just">
              <a:buAutoNum type="arabicPeriod"/>
            </a:pPr>
            <a:endParaRPr lang="pt-BR" sz="24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6904" cy="504056"/>
          </a:xfrm>
        </p:spPr>
        <p:txBody>
          <a:bodyPr/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6600"/>
              </a:buClr>
              <a:buSzPct val="76000"/>
            </a:pP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ORÇAMENTÁRIO NA CÂMARA</a:t>
            </a:r>
            <a:endParaRPr lang="pt-B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7" y="182375"/>
            <a:ext cx="4608512" cy="988118"/>
          </a:xfrm>
        </p:spPr>
        <p:txBody>
          <a:bodyPr>
            <a:noAutofit/>
          </a:bodyPr>
          <a:lstStyle/>
          <a:p>
            <a:pPr>
              <a:tabLst>
                <a:tab pos="3581400" algn="l"/>
              </a:tabLst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CICLO (ESPIRAL) DAS </a:t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POLÍTICAS PÚBLICAS</a:t>
            </a:r>
            <a:endParaRPr lang="pt-BR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Ciclo orçamentá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247" y="1700808"/>
            <a:ext cx="7163843" cy="412432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014478" y="5877271"/>
            <a:ext cx="30963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Monitoramento previsto em lei ou decorrente da ação parlamentar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06167" y="4653135"/>
            <a:ext cx="29289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Revisão do PPA</a:t>
            </a:r>
          </a:p>
          <a:p>
            <a:pPr>
              <a:buFontTx/>
              <a:buChar char="-"/>
            </a:pP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Julgamento das Contas: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Legalidade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Economicidade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Eficiência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Eficácia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Efetividade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436096" y="476672"/>
            <a:ext cx="36559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Plano Diretor</a:t>
            </a:r>
          </a:p>
          <a:p>
            <a:pPr algn="just">
              <a:buFontTx/>
              <a:buChar char="-"/>
            </a:pP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Planos específicos: educação, cultura, mobilidade urbana, saneamento, resíduos sólidos, </a:t>
            </a:r>
            <a:r>
              <a:rPr lang="pt-BR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pt-BR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Plano Plurianual</a:t>
            </a:r>
          </a:p>
          <a:p>
            <a:pPr algn="just"/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Diretrizes Orçamentárias</a:t>
            </a:r>
          </a:p>
          <a:p>
            <a:pPr algn="just"/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Orçamento</a:t>
            </a:r>
            <a:endParaRPr lang="pt-BR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26846" y="4797152"/>
            <a:ext cx="28536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Audiências públicas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Sugestões populares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Emendas parlamentares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Parecer Comissão Orçamento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Decisão do Plenário</a:t>
            </a:r>
          </a:p>
          <a:p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Sanção/Veto</a:t>
            </a:r>
            <a:endParaRPr lang="pt-BR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Personalizada 2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4778</TotalTime>
  <Words>2851</Words>
  <Application>Microsoft Office PowerPoint</Application>
  <PresentationFormat>Apresentação na tela (4:3)</PresentationFormat>
  <Paragraphs>563</Paragraphs>
  <Slides>74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87" baseType="lpstr">
      <vt:lpstr>Arial</vt:lpstr>
      <vt:lpstr>Bookman Old Style</vt:lpstr>
      <vt:lpstr>Calibri</vt:lpstr>
      <vt:lpstr>Georgia</vt:lpstr>
      <vt:lpstr>Gill Sans MT</vt:lpstr>
      <vt:lpstr>Times New Roman</vt:lpstr>
      <vt:lpstr>TimesNewRoman</vt:lpstr>
      <vt:lpstr>Wingdings</vt:lpstr>
      <vt:lpstr>Wingdings 3</vt:lpstr>
      <vt:lpstr>Origem</vt:lpstr>
      <vt:lpstr>1_Origem</vt:lpstr>
      <vt:lpstr>Tema do Office</vt:lpstr>
      <vt:lpstr>CorelDRAW</vt:lpstr>
      <vt:lpstr>Orçamento Público e Mecanismos de Participação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PROCESSO ORÇAMENTÁRIO NA CÂMARA</vt:lpstr>
      <vt:lpstr>CICLO (ESPIRAL) DAS  POLÍTICAS PÚBLICAS</vt:lpstr>
      <vt:lpstr>Espiral das Políticas Públicas</vt:lpstr>
      <vt:lpstr>Apresentação do PowerPoint</vt:lpstr>
      <vt:lpstr>Apresentação do PowerPoint</vt:lpstr>
      <vt:lpstr>INICIATIVA PRIVATIVA DO EXECUTIVO</vt:lpstr>
      <vt:lpstr>Apresentação do PowerPoint</vt:lpstr>
      <vt:lpstr>PARTICIPAÇÃO POPULAR</vt:lpstr>
      <vt:lpstr>PARTICIPAÇÃO POPULAR </vt:lpstr>
      <vt:lpstr>Apresentação do PowerPoint</vt:lpstr>
      <vt:lpstr>AUDIÊNCIAS PÚBLICAS</vt:lpstr>
      <vt:lpstr>SUGESTÕES POPULARES</vt:lpstr>
      <vt:lpstr>QUEM PODE APRESENTAR?</vt:lpstr>
      <vt:lpstr>Apresentação do PowerPoint</vt:lpstr>
      <vt:lpstr> </vt:lpstr>
      <vt:lpstr>Apresentação do PowerPoint</vt:lpstr>
      <vt:lpstr>SUGESTÕES POPULARES</vt:lpstr>
      <vt:lpstr>Apresentação do PowerPoint</vt:lpstr>
      <vt:lpstr>Apresentação do PowerPoint</vt:lpstr>
      <vt:lpstr>PRAZO: APRESENTAÇÃO SUGESTÃO</vt:lpstr>
      <vt:lpstr> RESTRIÇÕES   </vt:lpstr>
      <vt:lpstr>EMENDAS AO ORÇAMENTO – Limitações constitucionais</vt:lpstr>
      <vt:lpstr>EMENDAS AO ORÇAMENTO – Limitações constitucionais</vt:lpstr>
      <vt:lpstr>EMENDAS AO ORÇAMENTO – Limitações legais</vt:lpstr>
      <vt:lpstr>EMENDAS AO ORÇAMENTO – Limitações legais</vt:lpstr>
      <vt:lpstr>EMENDAS AO ORÇAMENTO – Limitações legais</vt:lpstr>
      <vt:lpstr>EMENDAS AO ORÇAMENTO – Limitações legais</vt:lpstr>
      <vt:lpstr>EMENDAS AO ORÇAMENTO – Limitações legais</vt:lpstr>
      <vt:lpstr>SUGESTÕES POPULARES – Critérios da Comissão</vt:lpstr>
      <vt:lpstr>Apresentação do PowerPoint</vt:lpstr>
      <vt:lpstr>PLANO NACIONAL DE EDUCAÇÃO</vt:lpstr>
      <vt:lpstr>Apresentação do PowerPoint</vt:lpstr>
      <vt:lpstr>Apresentação do PowerPoint</vt:lpstr>
      <vt:lpstr>Apresentação do PowerPoint</vt:lpstr>
      <vt:lpstr>CRÉDITO ORÇAMENTÁRIO DEDUTÍVEL</vt:lpstr>
      <vt:lpstr>ORIGEM DA FONTE</vt:lpstr>
      <vt:lpstr>DESTINO DOS RECURSOS</vt:lpstr>
      <vt:lpstr>Apresentação do PowerPoint</vt:lpstr>
      <vt:lpstr>Apresentação do PowerPoint</vt:lpstr>
      <vt:lpstr>PASSO-A-PASSO</vt:lpstr>
      <vt:lpstr>PASSO-A-PASSO</vt:lpstr>
      <vt:lpstr>PASSO-A-PASSO</vt:lpstr>
      <vt:lpstr>PASSO-A-PASSO</vt:lpstr>
      <vt:lpstr>COMO APRESENTAR SUGESTÕES?</vt:lpstr>
      <vt:lpstr>COMO APRESENTAR SUGESTÕES?</vt:lpstr>
      <vt:lpstr>COMO APRESENTAR SUGESTÕES?</vt:lpstr>
      <vt:lpstr>COMO APRESENTAR SUGESTÕES?</vt:lpstr>
      <vt:lpstr>COMO APRESENTAR SUGESTÕES?</vt:lpstr>
      <vt:lpstr>COMO APRESENTAR SUGESTÕES?</vt:lpstr>
      <vt:lpstr>COMO APRESENTAR SUGESTÕES?</vt:lpstr>
      <vt:lpstr>COMO APRESENTAR SUGESTÕES?</vt:lpstr>
      <vt:lpstr>COMO APRESENTAR SUGESTÕES?</vt:lpstr>
      <vt:lpstr>Apresentação do PowerPoint</vt:lpstr>
      <vt:lpstr>REGRAS DE PROCESSO</vt:lpstr>
      <vt:lpstr>Apresentação do PowerPoint</vt:lpstr>
      <vt:lpstr>COMISSÃO DE ORÇAMENTO E FINANÇAS</vt:lpstr>
      <vt:lpstr>Apresentação do PowerPoint</vt:lpstr>
      <vt:lpstr>Apresentação do PowerPoint</vt:lpstr>
      <vt:lpstr>PARECER DA COMISSÃO: LEIAM</vt:lpstr>
      <vt:lpstr>PLENÁRIO                 </vt:lpstr>
      <vt:lpstr>PROCESSO NOMINAL  (art. 136, IX, RI)</vt:lpstr>
      <vt:lpstr>FOLHA DE VOTAÇÃO SIMBÓLICA</vt:lpstr>
      <vt:lpstr>FOLHA DE  VOTAÇÃO  NOMINAL</vt:lpstr>
      <vt:lpstr>VOTAÇÃO DE PARECER (art. 135, XXVI, RI)</vt:lpstr>
      <vt:lpstr>DESTAQUE - EMENDA (art. 135, XXVIII, RI)</vt:lpstr>
      <vt:lpstr>E ACABOU?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 e Mecanismos de Participação</dc:title>
  <dc:creator>helenabaladon</dc:creator>
  <cp:lastModifiedBy>Gisela Palmieri Torquato</cp:lastModifiedBy>
  <cp:revision>630</cp:revision>
  <dcterms:created xsi:type="dcterms:W3CDTF">2013-09-16T16:41:07Z</dcterms:created>
  <dcterms:modified xsi:type="dcterms:W3CDTF">2015-10-06T09:40:01Z</dcterms:modified>
</cp:coreProperties>
</file>