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61" r:id="rId4"/>
    <p:sldId id="28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9" r:id="rId21"/>
    <p:sldId id="288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339933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54" autoAdjust="0"/>
    <p:restoredTop sz="81041" autoAdjust="0"/>
  </p:normalViewPr>
  <p:slideViewPr>
    <p:cSldViewPr>
      <p:cViewPr>
        <p:scale>
          <a:sx n="52" d="100"/>
          <a:sy n="52" d="100"/>
        </p:scale>
        <p:origin x="-180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9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9FF89-AD68-4FA6-86A1-2E3A3AFC64D6}" type="datetimeFigureOut">
              <a:rPr lang="pt-BR" smtClean="0"/>
              <a:t>22/10/2015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3970D-CF8D-43E1-98FD-3F60CC79348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54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970D-CF8D-43E1-98FD-3F60CC79348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79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foi construído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Estado brasileiro.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Brasil já teve 8 Constituições. Alguns doutrinadores não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reconhecem a Carta de 1969, mas, ela existiu.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primeira foi a do império, outorgada em 1924. Uma característica dessa constituição foi a criação de um quarto poder estatal. O poder moderador.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1891 tivemos nossa primeira constituição promulgada. Discutida e aprovada por uma assembleia constituinte.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 tivemos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outras constituições promulgadas em: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1934 e 1946 uma característic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desta última foi a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transferência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capital federal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Brasília.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tivemos outras constituições outorgadas: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carta de 1937 tinha um apelo autoritário e fascista, inspirada na constituição polonesa, por isso ficou conhecida como a Polaca,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 1967 e 1969.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2527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Constituição atual promulgada em 1988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9645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414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Aqui uma imagem histórica</a:t>
            </a:r>
            <a:r>
              <a:rPr lang="pt-BR" baseline="0" dirty="0" smtClean="0"/>
              <a:t> quando Ulisses Guimarães apresentou a “Constituição Cidadã”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75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ver algumas características da Constituição da República de 1988. Do núcleo da CR. Mais especificamente dos artigos 1º ao 3º.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Nossa atual Constituição, também conhecida como “Constituição Cidadã” traz em seu artigo primeiro os princípios fundamentais.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artigo primeiro da CR diz: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Art. 1º A República Federativa do Brasil, formada pela união indissolúvel dos Estados e Municípios e do Distrito Federal, constitui-se em Estado Democrático de Direito e tem como fundamentos: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- a soberania;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 Brasil é soberano em relação aos demais Estados. É a independência do Estado, no plano interno e externo).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 - a cidadania;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(Participação dos afetados nas tomadas de decisão).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 - a dignidade da pessoa humana;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(Aqui temos o núcleo dos núcleos. É o fundamento que dá embasamento aos diversos direitos fundamentais garantidos no texto constitucional, principalmente no artigo quinto (direitos e garantias fundamentais) como também no artigo 12 (direito à nacionalidade)).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 - os valores sociais do trabalho e da livre iniciativa;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 inciso quatro, temos a manifestação da opção do poder constituinte pelo sistema econômico capitalista. Todavia, o capitalismo foi contido pelo poder constituinte originário como podemos ver nos artigos 6º, 7º (Direitos Sociais), dentre outros. Um exemplo é a garantia de direitos sociais aos trabalhadores urbanos e rurais).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- o pluralismo político.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(Privilegia a proteção à ideologia).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39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é o titular do poder no Brasil? Quem tem o poder?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resposta está no parágrafo único do artigo primeiro.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44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o princípio da Soberania Popular.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247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Já vimos no texto do art. 1º que o Brasil é um Estado Democrático</a:t>
            </a:r>
            <a:r>
              <a:rPr lang="pt-BR" baseline="0" dirty="0" smtClean="0"/>
              <a:t> de Direito.</a:t>
            </a:r>
          </a:p>
          <a:p>
            <a:r>
              <a:rPr lang="pt-BR" baseline="0" dirty="0" smtClean="0"/>
              <a:t>A democracia pode ser dividida em 3 formas:</a:t>
            </a:r>
          </a:p>
          <a:p>
            <a:r>
              <a:rPr lang="pt-BR" baseline="0" dirty="0" smtClean="0"/>
              <a:t>Democracia Direta, Indireta e Semidireta ou Participativa.</a:t>
            </a:r>
          </a:p>
          <a:p>
            <a:r>
              <a:rPr lang="pt-BR" baseline="0" dirty="0" smtClean="0"/>
              <a:t>Atualmente é praticamente impossível ter uma democracia direta. Imaginem 200 milhões de pessoas, cada um elaborando a sua própria política.</a:t>
            </a:r>
          </a:p>
          <a:p>
            <a:r>
              <a:rPr lang="pt-BR" baseline="0" dirty="0" smtClean="0"/>
              <a:t>Na Democracia Indireta, apenas os representantes elaboram as políticas públicas.</a:t>
            </a:r>
          </a:p>
          <a:p>
            <a:r>
              <a:rPr lang="pt-BR" baseline="0" dirty="0" smtClean="0"/>
              <a:t>No Brasil temos um misto dessas duas. A DEMOCRACIA PARTICIPATIVA.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970D-CF8D-43E1-98FD-3F60CC79348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7127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artigo 2º temos a separação funcional dos poderes, a doutrina dos freios e contrapesos,  o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checks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balances.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independentes em suas funções típicas. (O legislativo cria as leis; o judiciário resolve os conflitos de interesses; e o executivo aplica de ofício as leis)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harmônicos em suas funções atípicas. (O legislativo tem como função típica a criação de leis, mas também, pode julgar como o judiciário. Cabe ao Senado Federal o julgamento do Presidente da República nos crimes de responsabilidade).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 executivo que tem com função típica a aplicação das leis também pode criá-las, como exemplo, as medidas provisórias. Mas não é sua função principal)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642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Veja aqui que o poder constituinte não quis erradicar as desigualdades sociais e regionais, porque se essa fosse a vontade do constituinte não caberia é termo “REDUZIR”. Será que seria possível erradicar as desigualdades?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61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Olá, bom dia!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Meu nome é Leonardo Rezende, sou graduado em Processamento de Dados pela UNA em 2001.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fui servidor público do município de Belo Horizonte e posteriormente de Itabira. Em Belo Horizonte atuei dentro de uma secretária escolar e em Itabira como Analista de Sistemas.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Deixei o serviço público em 2006 quando fui chamado para ser gerente administrador da rede de computadores em uma empresa de engenharia ambiental em Belo Horizonte até o início deste ano, quando me tornei novamente servidor público. Desta vez no Ministério da Fazenda em exercício na ESAF/MG. Atuo na área de educação a distância e fiscal.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Passei todo esse meu currículo para vocês perceberem que não sou da área orçamentária ou jurídica. E, assim como eu, todos vocês também podem aprender e serem disseminadores do conhecimento que iremos adquirir durante este curso.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Hoje vamos falar sobre Cidadania e Educação Fiscal.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é Educação Fiscal?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970D-CF8D-43E1-98FD-3F60CC79348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08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próximo assunto é o financiamento</a:t>
            </a:r>
            <a:r>
              <a:rPr lang="pt-BR" baseline="0" dirty="0" smtClean="0"/>
              <a:t> do Estado, mas, antes, gostaria de passar um vídeo que fala um pouco de ética, corrupção, cidadania, democracia.</a:t>
            </a:r>
          </a:p>
          <a:p>
            <a:r>
              <a:rPr lang="pt-BR" baseline="0" dirty="0" smtClean="0"/>
              <a:t>O entrevistado é o professor e filósofo Mário Sérgio </a:t>
            </a:r>
            <a:r>
              <a:rPr lang="pt-BR" baseline="0" dirty="0" err="1" smtClean="0"/>
              <a:t>Cortella</a:t>
            </a:r>
            <a:r>
              <a:rPr lang="pt-BR" baseline="0" dirty="0" smtClean="0"/>
              <a:t>.</a:t>
            </a:r>
          </a:p>
          <a:p>
            <a:r>
              <a:rPr lang="pt-BR" baseline="0" dirty="0" smtClean="0"/>
              <a:t>Vamos ver...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3970D-CF8D-43E1-98FD-3F60CC79348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7841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que vimos uma breve introdução dos princípios e objetivos fundamentais, passemos para uma das formas de financiamento do Estado: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impostos.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impostos são uma espécie do gênero tributo.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comecemos pelos tributos.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são?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acordo com a lei 5.172 de 25 de outubro de 1966 (CTN – Código Tributário Nacional), a definição de tributo é: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59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Tributo é compulsório, cogente, obrigatório. É uma obrigação de dar. De entregar uma quantia em dinheiro ao fisco. Não pode ser pago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natura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tributo é diferente da multa, nasce da prática de um ato lícito, conhecido como fato gerador.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Nullum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Tributum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sine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praevia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lege (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há tributo sem lei anterior). A cobrança do tributo é uma atividade que não comporta oportunidade e conveniência, margem de liberdade. Não há discricionariedade na cobrança do tributo.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993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dito antes, tributo é gênero. São cinco as espécies tributárias.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acordo com o CTN são: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Impostos;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Taxas;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 de melhoria;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Empréstimo compulsório;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Contribuições especiais.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falar especificamente dos impostos.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878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imposto é o tributo que não tem destinação específica. É pago porque o contribuinte praticou um fato gerador. O Estado não tem que dar nada em troca para o contribuinte. Basta praticar o fato gerador que a obrigação está definida.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exemplo: IPVA (imposto Estadual)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pago o IPVA e o governo tem obrigação de consertar as ruas estradas, correto?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ERRADO!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paga IPVA porque você tem a propriedade de veículo automotor. O Estado não tem que fazer nada.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contrário das taxas. As taxas são cobradas pelo exercício do poder de polícia (fiscalização) ou pela utilização de serviço público.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9082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Federal:</a:t>
            </a:r>
            <a:r>
              <a:rPr lang="pt-BR" baseline="0" dirty="0" smtClean="0"/>
              <a:t> Importação, Exportação, Renda e Proventos de Qualquer Natureza, Produtos Industrializados, Operações Financeiras (crédito, câmbio e seguro, ou relativas a títulos ou valores mobiliários) e sobre o ouro quando definido em lei como ativo financeiro ou instrumento cambial, Propriedade Rural e Grades Fortunas;</a:t>
            </a:r>
          </a:p>
          <a:p>
            <a:r>
              <a:rPr lang="pt-BR" baseline="0" dirty="0" smtClean="0"/>
              <a:t>Estadual: Transmissão Causa Mortis e Doação, Operações relativas à circulação de mercadorias e sobre prestações de serviços de transporte interestadual e intermunicipal e de comunicação, Propriedade de veículos automotores;</a:t>
            </a:r>
          </a:p>
          <a:p>
            <a:r>
              <a:rPr lang="pt-BR" baseline="0" dirty="0" smtClean="0"/>
              <a:t>Municipal: Propriedade Predial e Territorial Urbana, Transmissão “</a:t>
            </a:r>
            <a:r>
              <a:rPr lang="pt-BR" baseline="0" dirty="0" err="1" smtClean="0"/>
              <a:t>inter</a:t>
            </a:r>
            <a:r>
              <a:rPr lang="pt-BR" baseline="0" dirty="0" smtClean="0"/>
              <a:t> vivos” de Bens Imóveis e Serviços de Qualquer Natureza.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803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 texto constitucional</a:t>
            </a:r>
            <a:r>
              <a:rPr lang="pt-BR" baseline="0" dirty="0" smtClean="0"/>
              <a:t> temos diversas formas de proteger o contribuinte contra a ferocidade do fisco.</a:t>
            </a:r>
          </a:p>
          <a:p>
            <a:r>
              <a:rPr lang="pt-BR" baseline="0" dirty="0" smtClean="0"/>
              <a:t>O sistema tributário nacional é descrito no Título VI da Constituição e começa no artigo 145. No artigo 150, temos as limitações do poder de tributar.</a:t>
            </a:r>
          </a:p>
          <a:p>
            <a:r>
              <a:rPr lang="pt-BR" baseline="0" dirty="0" smtClean="0"/>
              <a:t>Vejamos algumas dessas limitações.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8322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Estamos aqui</a:t>
            </a:r>
            <a:r>
              <a:rPr lang="pt-BR" baseline="0" dirty="0" smtClean="0"/>
              <a:t> tentando plantar mais algumas sementes.</a:t>
            </a:r>
          </a:p>
          <a:p>
            <a:r>
              <a:rPr lang="pt-BR" baseline="0" dirty="0" smtClean="0"/>
              <a:t>Agradeço a atenção de todos.</a:t>
            </a:r>
          </a:p>
          <a:p>
            <a:r>
              <a:rPr lang="pt-BR" baseline="0" dirty="0" smtClean="0"/>
              <a:t>Obrigado.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34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falamos em fiscal, o que vem à cabeça?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direito tributário,  o termo FISCAL refere-se à exação, à cobrança de tributos não pagos, inscrição em dívida ativa. Então poderíamos pensar em: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Fisco -&gt; Fazenda -&gt; Arrecadação!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Correto?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Errado!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estamos numa aula de direito tributário, estamos num curso de mecanismos de participação.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401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falamos em educação fiscal, em mecanismos de participação,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Deveríamos pensar em: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Fiscal -&gt; Fiscalidade -&gt; Fiscalização!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 fiscal, deve ser cada um de nós.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Fiscal é o cidadão exercendo seu direito, (mais do que seu direito), seu dever de cobrar, de fiscalizar a utilização dos recursos públicos pelos gestores públicos.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nós pagamos tributos. Então todos nós temos que fiscalizar a utilização correta do nosso dinheiro.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“dinheiro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público” não é um dinheiro sem dono. É um dinheiro de todos nós, portanto, temos que cuidar do que é nosso. Temos que cobrar. Temos que FISCALIZAR!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79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o curso “Orçamento Público e Mecanismos de Participação” falaremos: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o momento da idealização do que fazer e como fazer para movimentar a máquina pública, até a justificativa de porque foi feito, sendo transparente para a população que quer ver seu dinheiro bem empregado.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Planejamento (PPA, LDO e LOA);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Arrecadação (tributária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não);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Gasto (processo de compras públicas);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Controle (Interno, Externo e Social).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com o controle surge um conceito conhecido como </a:t>
            </a:r>
            <a:r>
              <a:rPr lang="pt-BR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Accountability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Um termo sem tradução para o português, mas que remete à prestação de contas, transparência e RESPONSABILIZAÇÃO.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gestor público deve prestar contas e deve ser responsabilizado pelo mau uso dos recursos públicos.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97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Como o cidadão</a:t>
            </a:r>
            <a:r>
              <a:rPr lang="pt-BR" baseline="0" dirty="0" smtClean="0"/>
              <a:t> pode participar das políticas públicas?</a:t>
            </a:r>
          </a:p>
          <a:p>
            <a:r>
              <a:rPr lang="pt-BR" baseline="0" dirty="0" smtClean="0"/>
              <a:t>Através da participação em conselhos e colegiados, examinando as contas públicas e denunciando irregularidades, por audiências públicas, orçamento participativo.</a:t>
            </a:r>
          </a:p>
          <a:p>
            <a:r>
              <a:rPr lang="pt-BR" baseline="0" dirty="0" smtClean="0"/>
              <a:t>Temos algumas formas garantidas no texto constitucional para a participação do povo: Ação Popular,</a:t>
            </a:r>
          </a:p>
          <a:p>
            <a:r>
              <a:rPr lang="pt-BR" baseline="0" dirty="0" smtClean="0"/>
              <a:t>O que é o sufrágio e o que é o voto? Sufrágio é o direito em abstrato. O voto é o direito em concreto.</a:t>
            </a:r>
          </a:p>
          <a:p>
            <a:r>
              <a:rPr lang="pt-BR" baseline="0" dirty="0" smtClean="0"/>
              <a:t>Plebiscito (consulta prévia), referendo (consulta posterior), projetos de lei de iniciativa popular (capacidade do povo propor projeto de lei diretamente à Casa Legislativa).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514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156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Qual a diferença entre contrabando e descaminho?</a:t>
            </a:r>
          </a:p>
          <a:p>
            <a:r>
              <a:rPr lang="pt-BR" dirty="0" smtClean="0"/>
              <a:t>Contrabando é a entrada</a:t>
            </a:r>
            <a:r>
              <a:rPr lang="pt-BR" baseline="0" dirty="0" smtClean="0"/>
              <a:t> ou saída de produto proibido do país.</a:t>
            </a:r>
          </a:p>
          <a:p>
            <a:r>
              <a:rPr lang="pt-BR" baseline="0" dirty="0" smtClean="0"/>
              <a:t>Já o descaminho é a entrada ou saída de produto permitido, mas que não passou pelos tramites tributários devidos.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175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falar um pouco das constituições brasileiras.</a:t>
            </a:r>
          </a:p>
          <a:p>
            <a:r>
              <a:rPr lang="pt-BR" dirty="0" smtClean="0"/>
              <a:t>O que é uma constituição?</a:t>
            </a:r>
          </a:p>
          <a:p>
            <a:r>
              <a:rPr lang="pt-BR" dirty="0" smtClean="0"/>
              <a:t>Constituição é uma norma superior de uma comunidade política. Ela estabelece direitos fundamentais dos indivíduos</a:t>
            </a:r>
            <a:r>
              <a:rPr lang="pt-BR" baseline="0" dirty="0" smtClean="0"/>
              <a:t> e a organização estrutural do Estado.</a:t>
            </a:r>
          </a:p>
          <a:p>
            <a:r>
              <a:rPr lang="pt-BR" baseline="0" dirty="0" smtClean="0"/>
              <a:t>Algumas constituições com a brasileira tem mais normas em seu texto do que apenas os direitos fundamentais e a organização do Estado. Mas, todo constituição tem em seu texto pelo menos essas regras.</a:t>
            </a:r>
          </a:p>
          <a:p>
            <a:r>
              <a:rPr lang="pt-BR" baseline="0" dirty="0" smtClean="0"/>
              <a:t>As Constituições outorgadas são impostas, são produtos de uma elite. São de cima para baixo.</a:t>
            </a:r>
          </a:p>
          <a:p>
            <a:r>
              <a:rPr lang="pt-BR" baseline="0" dirty="0" smtClean="0"/>
              <a:t>As Constituições promulgadas são democráticas, populares. São produtos da participação de toda a comunidade política. São de baixo para cima.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C7AB2-0703-6A4C-8EC8-647E430DB0B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67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1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17761" b="50000"/>
          <a:stretch>
            <a:fillRect/>
          </a:stretch>
        </p:blipFill>
        <p:spPr>
          <a:xfrm>
            <a:off x="0" y="1772817"/>
            <a:ext cx="9144000" cy="4248472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ctrTitle" hasCustomPrompt="1"/>
          </p:nvPr>
        </p:nvSpPr>
        <p:spPr>
          <a:xfrm>
            <a:off x="421830" y="357014"/>
            <a:ext cx="8539223" cy="55170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400" baseline="0">
                <a:solidFill>
                  <a:srgbClr val="006600"/>
                </a:solidFill>
              </a:defRPr>
            </a:lvl1pPr>
          </a:lstStyle>
          <a:p>
            <a:r>
              <a:rPr kumimoji="0" lang="pt-BR" dirty="0" smtClean="0"/>
              <a:t>Orçamento Público e Mecanismos de Participação</a:t>
            </a:r>
            <a:endParaRPr kumimoji="0" lang="en-US" dirty="0"/>
          </a:p>
        </p:txBody>
      </p:sp>
      <p:sp>
        <p:nvSpPr>
          <p:cNvPr id="9" name="Subtítulo 8"/>
          <p:cNvSpPr>
            <a:spLocks noGrp="1"/>
          </p:cNvSpPr>
          <p:nvPr>
            <p:ph type="subTitle" idx="1" hasCustomPrompt="1"/>
          </p:nvPr>
        </p:nvSpPr>
        <p:spPr>
          <a:xfrm>
            <a:off x="412305" y="1163216"/>
            <a:ext cx="8539223" cy="533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dirty="0" smtClean="0"/>
              <a:t>Módulo 1: Cidadania Fiscal e Participação Popular</a:t>
            </a:r>
          </a:p>
          <a:p>
            <a:endParaRPr kumimoji="0" lang="en-US" dirty="0"/>
          </a:p>
        </p:txBody>
      </p:sp>
      <p:sp>
        <p:nvSpPr>
          <p:cNvPr id="21" name="Retângulo 20"/>
          <p:cNvSpPr/>
          <p:nvPr/>
        </p:nvSpPr>
        <p:spPr>
          <a:xfrm>
            <a:off x="107504" y="118890"/>
            <a:ext cx="8928992" cy="933847"/>
          </a:xfrm>
          <a:prstGeom prst="rect">
            <a:avLst/>
          </a:prstGeom>
          <a:noFill/>
          <a:ln w="6350" cap="rnd" cmpd="sng" algn="ctr">
            <a:solidFill>
              <a:srgbClr val="0066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ângulo 32"/>
          <p:cNvSpPr/>
          <p:nvPr/>
        </p:nvSpPr>
        <p:spPr>
          <a:xfrm>
            <a:off x="107504" y="1087016"/>
            <a:ext cx="8928992" cy="685800"/>
          </a:xfrm>
          <a:prstGeom prst="rect">
            <a:avLst/>
          </a:prstGeom>
          <a:noFill/>
          <a:ln w="6350" cap="rnd" cmpd="sng" algn="ctr">
            <a:solidFill>
              <a:srgbClr val="0080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ângulo 21"/>
          <p:cNvSpPr/>
          <p:nvPr/>
        </p:nvSpPr>
        <p:spPr>
          <a:xfrm>
            <a:off x="107505" y="118890"/>
            <a:ext cx="284641" cy="933847"/>
          </a:xfrm>
          <a:prstGeom prst="rect">
            <a:avLst/>
          </a:prstGeom>
          <a:solidFill>
            <a:srgbClr val="0066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>
            <a:off x="107505" y="1087016"/>
            <a:ext cx="284641" cy="685800"/>
          </a:xfrm>
          <a:prstGeom prst="rect">
            <a:avLst/>
          </a:prstGeom>
          <a:solidFill>
            <a:srgbClr val="008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1" name="Imagem 10" descr="edfiscal.jpg"/>
          <p:cNvPicPr>
            <a:picLocks noChangeAspect="1"/>
          </p:cNvPicPr>
          <p:nvPr userDrawn="1"/>
        </p:nvPicPr>
        <p:blipFill>
          <a:blip r:embed="rId3" cstate="print"/>
          <a:srcRect l="13043" r="17391"/>
          <a:stretch>
            <a:fillRect/>
          </a:stretch>
        </p:blipFill>
        <p:spPr>
          <a:xfrm>
            <a:off x="8028384" y="6204268"/>
            <a:ext cx="565011" cy="537101"/>
          </a:xfrm>
          <a:prstGeom prst="rect">
            <a:avLst/>
          </a:prstGeom>
        </p:spPr>
      </p:pic>
      <p:pic>
        <p:nvPicPr>
          <p:cNvPr id="12" name="Imagem 11" descr="esaf.jpg"/>
          <p:cNvPicPr>
            <a:picLocks noChangeAspect="1"/>
          </p:cNvPicPr>
          <p:nvPr userDrawn="1"/>
        </p:nvPicPr>
        <p:blipFill>
          <a:blip r:embed="rId4" cstate="print"/>
          <a:srcRect l="25636" r="24600"/>
          <a:stretch>
            <a:fillRect/>
          </a:stretch>
        </p:blipFill>
        <p:spPr>
          <a:xfrm>
            <a:off x="6588225" y="6309321"/>
            <a:ext cx="1165332" cy="433391"/>
          </a:xfrm>
          <a:prstGeom prst="rect">
            <a:avLst/>
          </a:prstGeom>
        </p:spPr>
      </p:pic>
      <p:pic>
        <p:nvPicPr>
          <p:cNvPr id="13" name="Imagem 12" descr="cmbh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51520" y="6309321"/>
            <a:ext cx="1149603" cy="360040"/>
          </a:xfrm>
          <a:prstGeom prst="rect">
            <a:avLst/>
          </a:prstGeom>
        </p:spPr>
      </p:pic>
      <p:pic>
        <p:nvPicPr>
          <p:cNvPr id="14" name="Imagem 13" descr="logo_ESCOLA2 HD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1691681" y="6139664"/>
            <a:ext cx="854351" cy="529697"/>
          </a:xfrm>
          <a:prstGeom prst="rect">
            <a:avLst/>
          </a:prstGeom>
        </p:spPr>
      </p:pic>
      <p:sp>
        <p:nvSpPr>
          <p:cNvPr id="15" name="Subtítulo 8"/>
          <p:cNvSpPr txBox="1">
            <a:spLocks/>
          </p:cNvSpPr>
          <p:nvPr userDrawn="1"/>
        </p:nvSpPr>
        <p:spPr>
          <a:xfrm>
            <a:off x="179512" y="5949280"/>
            <a:ext cx="8730208" cy="2880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Realização:                                                                                                                                          Parceria: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8" name="Grupo 17"/>
          <p:cNvGrpSpPr/>
          <p:nvPr userDrawn="1"/>
        </p:nvGrpSpPr>
        <p:grpSpPr>
          <a:xfrm>
            <a:off x="2987824" y="6065912"/>
            <a:ext cx="3024336" cy="792088"/>
            <a:chOff x="323528" y="5877272"/>
            <a:chExt cx="3024336" cy="792088"/>
          </a:xfrm>
        </p:grpSpPr>
        <p:pic>
          <p:nvPicPr>
            <p:cNvPr id="19" name="Imagem 18" descr="download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3528" y="5877272"/>
              <a:ext cx="792088" cy="648072"/>
            </a:xfrm>
            <a:prstGeom prst="rect">
              <a:avLst/>
            </a:prstGeom>
          </p:spPr>
        </p:pic>
        <p:pic>
          <p:nvPicPr>
            <p:cNvPr id="20" name="Imagem 19" descr="download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03648" y="5949280"/>
              <a:ext cx="936104" cy="720080"/>
            </a:xfrm>
            <a:prstGeom prst="rect">
              <a:avLst/>
            </a:prstGeom>
          </p:spPr>
        </p:pic>
        <p:pic>
          <p:nvPicPr>
            <p:cNvPr id="23" name="Imagem 22" descr="download (1)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71800" y="6021288"/>
              <a:ext cx="576064" cy="576064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424936" cy="4680520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4176464" cy="4680520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776213" y="1196753"/>
            <a:ext cx="4188275" cy="4677472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4104456" cy="72008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rgbClr val="00660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16016" y="1196752"/>
            <a:ext cx="4248472" cy="72008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rgbClr val="006600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539552" y="1988840"/>
            <a:ext cx="4104456" cy="3888432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720208" y="1988840"/>
            <a:ext cx="4244280" cy="3888432"/>
          </a:xfrm>
          <a:solidFill>
            <a:schemeClr val="bg1">
              <a:alpha val="75000"/>
            </a:schemeClr>
          </a:solidFill>
        </p:spPr>
        <p:txBody>
          <a:bodyPr/>
          <a:lstStyle>
            <a:lvl1pPr>
              <a:buClr>
                <a:srgbClr val="006600"/>
              </a:buClr>
              <a:defRPr/>
            </a:lvl1pPr>
            <a:lvl2pPr>
              <a:buClr>
                <a:srgbClr val="006600"/>
              </a:buClr>
              <a:defRPr/>
            </a:lvl2pPr>
            <a:lvl3pPr>
              <a:buClr>
                <a:srgbClr val="006600"/>
              </a:buClr>
              <a:defRPr/>
            </a:lvl3pPr>
            <a:lvl4pPr>
              <a:buClr>
                <a:srgbClr val="006600"/>
              </a:buClr>
              <a:defRPr/>
            </a:lvl4pPr>
            <a:lvl5pPr>
              <a:buClr>
                <a:srgbClr val="006600"/>
              </a:buClr>
              <a:defRPr/>
            </a:lvl5pPr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21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87208" cy="50405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6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107504" y="980728"/>
            <a:ext cx="8856984" cy="496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  <a:p>
            <a:pPr lvl="1" eaLnBrk="1" latinLnBrk="0" hangingPunct="1"/>
            <a:r>
              <a:rPr kumimoji="0" lang="pt-BR" dirty="0" smtClean="0"/>
              <a:t>Segundo nível</a:t>
            </a:r>
          </a:p>
          <a:p>
            <a:pPr lvl="2" eaLnBrk="1" latinLnBrk="0" hangingPunct="1"/>
            <a:r>
              <a:rPr kumimoji="0" lang="pt-BR" dirty="0" smtClean="0"/>
              <a:t>Terceiro nível</a:t>
            </a:r>
          </a:p>
          <a:p>
            <a:pPr lvl="3" eaLnBrk="1" latinLnBrk="0" hangingPunct="1"/>
            <a:r>
              <a:rPr kumimoji="0" lang="pt-BR" dirty="0" smtClean="0"/>
              <a:t>Quarto nível</a:t>
            </a:r>
          </a:p>
          <a:p>
            <a:pPr lvl="4" eaLnBrk="1" latinLnBrk="0" hangingPunct="1"/>
            <a:r>
              <a:rPr kumimoji="0" lang="pt-BR" dirty="0" smtClean="0"/>
              <a:t>Quinto nível</a:t>
            </a:r>
            <a:endParaRPr kumimoji="0" lang="en-US" dirty="0"/>
          </a:p>
        </p:txBody>
      </p:sp>
      <p:sp>
        <p:nvSpPr>
          <p:cNvPr id="21" name="Retângulo 20"/>
          <p:cNvSpPr/>
          <p:nvPr userDrawn="1"/>
        </p:nvSpPr>
        <p:spPr>
          <a:xfrm>
            <a:off x="107504" y="116632"/>
            <a:ext cx="8856984" cy="720080"/>
          </a:xfrm>
          <a:prstGeom prst="rect">
            <a:avLst/>
          </a:prstGeom>
          <a:noFill/>
          <a:ln w="6350" cap="rnd" cmpd="sng" algn="ctr">
            <a:solidFill>
              <a:srgbClr val="006600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 userDrawn="1"/>
        </p:nvSpPr>
        <p:spPr>
          <a:xfrm>
            <a:off x="107504" y="116632"/>
            <a:ext cx="268573" cy="720080"/>
          </a:xfrm>
          <a:prstGeom prst="rect">
            <a:avLst/>
          </a:prstGeom>
          <a:solidFill>
            <a:srgbClr val="008000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30" name="Imagem 29" descr="edfiscal.jpg"/>
          <p:cNvPicPr>
            <a:picLocks noChangeAspect="1"/>
          </p:cNvPicPr>
          <p:nvPr userDrawn="1"/>
        </p:nvPicPr>
        <p:blipFill>
          <a:blip r:embed="rId8" cstate="print"/>
          <a:srcRect l="13043" r="17391"/>
          <a:stretch>
            <a:fillRect/>
          </a:stretch>
        </p:blipFill>
        <p:spPr>
          <a:xfrm>
            <a:off x="8028384" y="6204268"/>
            <a:ext cx="565011" cy="537101"/>
          </a:xfrm>
          <a:prstGeom prst="rect">
            <a:avLst/>
          </a:prstGeom>
        </p:spPr>
      </p:pic>
      <p:pic>
        <p:nvPicPr>
          <p:cNvPr id="31" name="Imagem 30" descr="esaf.jpg"/>
          <p:cNvPicPr>
            <a:picLocks noChangeAspect="1"/>
          </p:cNvPicPr>
          <p:nvPr userDrawn="1"/>
        </p:nvPicPr>
        <p:blipFill>
          <a:blip r:embed="rId9" cstate="print"/>
          <a:srcRect l="25636" r="24600"/>
          <a:stretch>
            <a:fillRect/>
          </a:stretch>
        </p:blipFill>
        <p:spPr>
          <a:xfrm>
            <a:off x="6588225" y="6309321"/>
            <a:ext cx="1165332" cy="433391"/>
          </a:xfrm>
          <a:prstGeom prst="rect">
            <a:avLst/>
          </a:prstGeom>
        </p:spPr>
      </p:pic>
      <p:pic>
        <p:nvPicPr>
          <p:cNvPr id="32" name="Imagem 31" descr="cmbh_logo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251520" y="6309321"/>
            <a:ext cx="1149603" cy="360040"/>
          </a:xfrm>
          <a:prstGeom prst="rect">
            <a:avLst/>
          </a:prstGeom>
        </p:spPr>
      </p:pic>
      <p:pic>
        <p:nvPicPr>
          <p:cNvPr id="33" name="Imagem 32" descr="logo_ESCOLA2 HD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1691681" y="6139664"/>
            <a:ext cx="854351" cy="529697"/>
          </a:xfrm>
          <a:prstGeom prst="rect">
            <a:avLst/>
          </a:prstGeom>
        </p:spPr>
      </p:pic>
      <p:sp>
        <p:nvSpPr>
          <p:cNvPr id="34" name="Subtítulo 8"/>
          <p:cNvSpPr txBox="1">
            <a:spLocks/>
          </p:cNvSpPr>
          <p:nvPr userDrawn="1"/>
        </p:nvSpPr>
        <p:spPr>
          <a:xfrm>
            <a:off x="179512" y="5949280"/>
            <a:ext cx="8730208" cy="28803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Realização:                                                                                                                                          Parceria: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upo 9"/>
          <p:cNvGrpSpPr/>
          <p:nvPr userDrawn="1"/>
        </p:nvGrpSpPr>
        <p:grpSpPr>
          <a:xfrm>
            <a:off x="3059832" y="6065912"/>
            <a:ext cx="3024336" cy="792088"/>
            <a:chOff x="323528" y="5877272"/>
            <a:chExt cx="3024336" cy="792088"/>
          </a:xfrm>
        </p:grpSpPr>
        <p:pic>
          <p:nvPicPr>
            <p:cNvPr id="11" name="Imagem 10" descr="download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3528" y="5877272"/>
              <a:ext cx="792088" cy="648072"/>
            </a:xfrm>
            <a:prstGeom prst="rect">
              <a:avLst/>
            </a:prstGeom>
          </p:spPr>
        </p:pic>
        <p:pic>
          <p:nvPicPr>
            <p:cNvPr id="12" name="Imagem 11" descr="download.jp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03648" y="5949280"/>
              <a:ext cx="936104" cy="720080"/>
            </a:xfrm>
            <a:prstGeom prst="rect">
              <a:avLst/>
            </a:prstGeom>
          </p:spPr>
        </p:pic>
        <p:pic>
          <p:nvPicPr>
            <p:cNvPr id="14" name="Imagem 13" descr="download (1).jpg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71800" y="6021288"/>
              <a:ext cx="576064" cy="57606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rgbClr val="006600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rgbClr val="006600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rgbClr val="006600"/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rgbClr val="006600"/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rgbClr val="006600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Orçamento Público e Mecanismos de Participação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0" y="1052736"/>
            <a:ext cx="914400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395536" y="1052736"/>
            <a:ext cx="864096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006600"/>
                </a:solidFill>
              </a:rPr>
              <a:t>História das Constituições Brasileiras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88" y="980728"/>
            <a:ext cx="6553200" cy="4913313"/>
          </a:xfrm>
        </p:spPr>
      </p:pic>
      <p:sp>
        <p:nvSpPr>
          <p:cNvPr id="3" name="CaixaDeTexto 2"/>
          <p:cNvSpPr txBox="1"/>
          <p:nvPr/>
        </p:nvSpPr>
        <p:spPr>
          <a:xfrm>
            <a:off x="3563888" y="5661248"/>
            <a:ext cx="2592288" cy="2327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590425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34" y="2348880"/>
            <a:ext cx="3359108" cy="223123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88" y="2348880"/>
            <a:ext cx="3357554" cy="22302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188" y="2347848"/>
            <a:ext cx="3357554" cy="2230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006600"/>
                </a:solidFill>
              </a:rPr>
              <a:t>Constituição da República</a:t>
            </a:r>
            <a:endParaRPr lang="pt-B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92" y="1619250"/>
            <a:ext cx="4935592" cy="3278386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vistaepoca.globo.com/Revista/Epoca/foto/0,,15480660,0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12" y="2577562"/>
            <a:ext cx="1476317" cy="210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-sfGxMKw0mIY/TX4iVDglH_I/AAAAAAAAAP4/zrOJYOr4wbw/s1600/cf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72" y="1318859"/>
            <a:ext cx="4938542" cy="35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6791" cy="4498799"/>
          </a:xfrm>
        </p:spPr>
        <p:txBody>
          <a:bodyPr>
            <a:noAutofit/>
          </a:bodyPr>
          <a:lstStyle/>
          <a:p>
            <a:pPr algn="just"/>
            <a:r>
              <a:rPr lang="pt-BR" sz="2000" b="1" dirty="0">
                <a:latin typeface="+mj-lt"/>
              </a:rPr>
              <a:t>Art. 1º A República Federativa do Brasil, formada pela união indissolúvel dos Estados e Municípios e do Distrito Federal, constitui-se em Estado Democrático de Direito e tem como fundamentos:</a:t>
            </a:r>
            <a:endParaRPr lang="pt-BR" sz="2000" dirty="0">
              <a:latin typeface="+mj-lt"/>
            </a:endParaRP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a soberania;</a:t>
            </a: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a cidadania;</a:t>
            </a: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a dignidade da pessoa humana;</a:t>
            </a: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os valores sociais do trabalho e da livre iniciativa;</a:t>
            </a: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o pluralismo político.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006600"/>
                </a:solidFill>
              </a:rPr>
              <a:t>Constituição da República de 1988</a:t>
            </a:r>
            <a:endParaRPr lang="pt-B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001" y="2867769"/>
            <a:ext cx="6447501" cy="90860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600" dirty="0">
                <a:latin typeface="+mj-lt"/>
              </a:rPr>
              <a:t>Quem tem o poder?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6600"/>
                </a:solidFill>
              </a:rPr>
              <a:t>Constituição da República de 1988</a:t>
            </a:r>
          </a:p>
        </p:txBody>
      </p:sp>
    </p:spTree>
    <p:extLst>
      <p:ext uri="{BB962C8B-B14F-4D97-AF65-F5344CB8AC3E}">
        <p14:creationId xmlns:p14="http://schemas.microsoft.com/office/powerpoint/2010/main" val="31488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6791" cy="4500000"/>
          </a:xfrm>
        </p:spPr>
        <p:txBody>
          <a:bodyPr>
            <a:noAutofit/>
          </a:bodyPr>
          <a:lstStyle/>
          <a:p>
            <a:pPr algn="just"/>
            <a:r>
              <a:rPr lang="pt-BR" sz="2000" b="1" dirty="0">
                <a:latin typeface="+mj-lt"/>
              </a:rPr>
              <a:t>Art. 1º A República Federativa do Brasil, formada pela união indissolúvel dos Estados e Municípios e do Distrito Federal, constitui-se em Estado Democrático de Direito e tem como fundamentos:</a:t>
            </a:r>
            <a:endParaRPr lang="pt-BR" sz="2000" dirty="0">
              <a:latin typeface="+mj-lt"/>
            </a:endParaRP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a soberania;</a:t>
            </a: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a cidadania;</a:t>
            </a: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a dignidade da pessoa humana;</a:t>
            </a: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os valores sociais do trabalho e da livre iniciativa;</a:t>
            </a:r>
          </a:p>
          <a:p>
            <a:pPr marL="642938" lvl="1" indent="-300038">
              <a:buFont typeface="+mj-lt"/>
              <a:buAutoNum type="romanUcPeriod"/>
            </a:pPr>
            <a:r>
              <a:rPr lang="pt-BR" sz="2000" dirty="0">
                <a:latin typeface="+mj-lt"/>
              </a:rPr>
              <a:t>o pluralismo político.</a:t>
            </a:r>
          </a:p>
          <a:p>
            <a:pPr algn="just"/>
            <a:r>
              <a:rPr lang="pt-BR" sz="2000" b="1" dirty="0">
                <a:latin typeface="+mj-lt"/>
              </a:rPr>
              <a:t>Parágrafo único. Todo o poder emana do povo, que o exerce por meio de representantes eleitos ou diretamente, nos termos desta Constituição.</a:t>
            </a:r>
            <a:endParaRPr lang="pt-BR" sz="2000" dirty="0">
              <a:latin typeface="+mj-lt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6600"/>
                </a:solidFill>
              </a:rPr>
              <a:t>Constituição da República de 1988</a:t>
            </a:r>
          </a:p>
        </p:txBody>
      </p:sp>
    </p:spTree>
    <p:extLst>
      <p:ext uri="{BB962C8B-B14F-4D97-AF65-F5344CB8AC3E}">
        <p14:creationId xmlns:p14="http://schemas.microsoft.com/office/powerpoint/2010/main" val="25221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2776"/>
            <a:ext cx="8106791" cy="45000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solidFill>
                  <a:schemeClr val="tx1"/>
                </a:solidFill>
                <a:latin typeface="+mj-lt"/>
              </a:rPr>
              <a:t>Democracia </a:t>
            </a:r>
            <a:r>
              <a:rPr lang="pt-BR" dirty="0">
                <a:solidFill>
                  <a:schemeClr val="tx1"/>
                </a:solidFill>
                <a:latin typeface="+mj-lt"/>
              </a:rPr>
              <a:t>Direta: onde o povo participa diretamente, ou seja, o próprio povo elabora as políticas públicas. Esse tipo de democracia é típica da Grécia antiga e é inviável nos dias de </a:t>
            </a:r>
            <a:r>
              <a:rPr lang="pt-BR" dirty="0" smtClean="0">
                <a:solidFill>
                  <a:schemeClr val="tx1"/>
                </a:solidFill>
                <a:latin typeface="+mj-lt"/>
              </a:rPr>
              <a:t>hoje.</a:t>
            </a:r>
          </a:p>
          <a:p>
            <a:pPr algn="just"/>
            <a:r>
              <a:rPr lang="pt-BR" dirty="0" smtClean="0">
                <a:solidFill>
                  <a:srgbClr val="0070C0"/>
                </a:solidFill>
                <a:latin typeface="+mj-lt"/>
              </a:rPr>
              <a:t>Indireta</a:t>
            </a:r>
            <a:r>
              <a:rPr lang="pt-BR" dirty="0">
                <a:solidFill>
                  <a:srgbClr val="0070C0"/>
                </a:solidFill>
                <a:latin typeface="+mj-lt"/>
              </a:rPr>
              <a:t>: onde o povo elege os representantes e estes elaboram as políticas públicas</a:t>
            </a:r>
            <a:r>
              <a:rPr lang="pt-BR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pPr algn="just"/>
            <a:r>
              <a:rPr lang="pt-BR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Semidireta </a:t>
            </a: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ou participativa: é um misto da democracia direta e da indireta. Nela, o povo elege os representantes e estes elaboram as políticas públicas. Complementarmente, existem mecanismos para que o povo também participe dessa elaboração. Assim, a regra é participação indireta, combinada com alguns meios de exercício direto do povo. Esse é o modelo adotado pelo Brasil. </a:t>
            </a:r>
          </a:p>
          <a:p>
            <a:endParaRPr lang="pt-BR" dirty="0">
              <a:latin typeface="+mj-lt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006600"/>
                </a:solidFill>
              </a:rPr>
              <a:t>Democracia</a:t>
            </a:r>
            <a:endParaRPr lang="pt-B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05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Autofit/>
          </a:bodyPr>
          <a:lstStyle/>
          <a:p>
            <a:pPr algn="just"/>
            <a:r>
              <a:rPr lang="pt-BR" sz="2400" b="1" dirty="0">
                <a:latin typeface="+mj-lt"/>
              </a:rPr>
              <a:t>Art. 2º São Poderes da União, independentes e harmônicos entre si, o Legislativo, o Executivo e o Judiciário</a:t>
            </a:r>
          </a:p>
          <a:p>
            <a:pPr algn="just"/>
            <a:endParaRPr lang="pt-BR" sz="2400" b="1" dirty="0">
              <a:latin typeface="+mj-lt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Independentes em suas funções típicas.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Harmônicos em suas funções atípicas.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6600"/>
                </a:solidFill>
              </a:rPr>
              <a:t>Constituição da República de 1988</a:t>
            </a:r>
          </a:p>
        </p:txBody>
      </p:sp>
    </p:spTree>
    <p:extLst>
      <p:ext uri="{BB962C8B-B14F-4D97-AF65-F5344CB8AC3E}">
        <p14:creationId xmlns:p14="http://schemas.microsoft.com/office/powerpoint/2010/main" val="355205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Autofit/>
          </a:bodyPr>
          <a:lstStyle/>
          <a:p>
            <a:pPr algn="just"/>
            <a:r>
              <a:rPr lang="pt-BR" sz="2000" b="1" dirty="0">
                <a:latin typeface="+mj-lt"/>
              </a:rPr>
              <a:t>Art. 3º Constituem objetivos fundamentais da República federativa do Brasil:</a:t>
            </a:r>
          </a:p>
          <a:p>
            <a:pPr marL="685800" lvl="1" indent="-385763" algn="just">
              <a:buFont typeface="+mj-lt"/>
              <a:buAutoNum type="romanUcPeriod"/>
            </a:pPr>
            <a:r>
              <a:rPr lang="pt-BR" sz="2000" b="1" dirty="0">
                <a:latin typeface="+mj-lt"/>
              </a:rPr>
              <a:t>Construir uma sociedade livre, justa e solidária;</a:t>
            </a:r>
          </a:p>
          <a:p>
            <a:pPr marL="685800" lvl="1" indent="-385763" algn="just">
              <a:buFont typeface="+mj-lt"/>
              <a:buAutoNum type="romanUcPeriod"/>
            </a:pPr>
            <a:r>
              <a:rPr lang="pt-BR" sz="2000" b="1" dirty="0">
                <a:latin typeface="+mj-lt"/>
              </a:rPr>
              <a:t>Garantir o desenvolvimento nacional;</a:t>
            </a:r>
          </a:p>
          <a:p>
            <a:pPr marL="685800" lvl="1" indent="-385763" algn="just">
              <a:buFont typeface="+mj-lt"/>
              <a:buAutoNum type="romanUcPeriod"/>
            </a:pPr>
            <a:r>
              <a:rPr lang="pt-BR" sz="2000" b="1" dirty="0">
                <a:solidFill>
                  <a:srgbClr val="0070C0"/>
                </a:solidFill>
                <a:latin typeface="+mj-lt"/>
              </a:rPr>
              <a:t>Erradicar</a:t>
            </a:r>
            <a:r>
              <a:rPr lang="pt-BR" sz="2000" b="1" dirty="0">
                <a:latin typeface="+mj-lt"/>
              </a:rPr>
              <a:t> a pobreza e a marginalização e </a:t>
            </a:r>
            <a:r>
              <a:rPr lang="pt-BR" sz="2000" b="1" dirty="0">
                <a:solidFill>
                  <a:srgbClr val="0070C0"/>
                </a:solidFill>
                <a:latin typeface="+mj-lt"/>
              </a:rPr>
              <a:t>reduzir</a:t>
            </a:r>
            <a:r>
              <a:rPr lang="pt-BR" sz="2000" b="1" dirty="0">
                <a:latin typeface="+mj-lt"/>
              </a:rPr>
              <a:t> as desigualdades sociais e regionais;</a:t>
            </a:r>
          </a:p>
          <a:p>
            <a:pPr marL="685800" lvl="1" indent="-385763" algn="just">
              <a:buFont typeface="+mj-lt"/>
              <a:buAutoNum type="romanUcPeriod"/>
            </a:pPr>
            <a:r>
              <a:rPr lang="pt-BR" sz="2000" b="1" dirty="0">
                <a:latin typeface="+mj-lt"/>
              </a:rPr>
              <a:t>Promover o bem de todos, sem preconceitos de origem, raça, sexo, cor, idade e quaisquer outras formas de discriminação.</a:t>
            </a:r>
            <a:endParaRPr lang="pt-BR" sz="2000" dirty="0">
              <a:latin typeface="+mj-lt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006600"/>
                </a:solidFill>
              </a:rPr>
              <a:t>Constituição da República de 1988</a:t>
            </a:r>
          </a:p>
        </p:txBody>
      </p:sp>
    </p:spTree>
    <p:extLst>
      <p:ext uri="{BB962C8B-B14F-4D97-AF65-F5344CB8AC3E}">
        <p14:creationId xmlns:p14="http://schemas.microsoft.com/office/powerpoint/2010/main" val="1954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87208" cy="720079"/>
          </a:xfrm>
        </p:spPr>
        <p:txBody>
          <a:bodyPr/>
          <a:lstStyle/>
          <a:p>
            <a:pPr algn="ctr"/>
            <a:r>
              <a:rPr lang="pt-BR" sz="4000" dirty="0" smtClean="0">
                <a:solidFill>
                  <a:srgbClr val="006600"/>
                </a:solidFill>
              </a:rPr>
              <a:t>Educação Fiscal</a:t>
            </a:r>
            <a:endParaRPr lang="pt-BR" sz="4000" dirty="0">
              <a:solidFill>
                <a:srgbClr val="0066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940152" y="1484784"/>
            <a:ext cx="267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 que é?</a:t>
            </a:r>
            <a:endParaRPr lang="pt-BR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2708920"/>
            <a:ext cx="810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atin typeface="+mj-lt"/>
              </a:rPr>
              <a:t>VÍDEO</a:t>
            </a:r>
            <a:endParaRPr lang="pt-BR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523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io Sergio Cortella explica o que é corrupção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980728"/>
            <a:ext cx="8424863" cy="4586288"/>
          </a:xfr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Mário Sérgio </a:t>
            </a:r>
            <a:r>
              <a:rPr lang="pt-BR" dirty="0" err="1" smtClean="0"/>
              <a:t>Cortella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41333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sz="quarter" idx="1"/>
          </p:nvPr>
        </p:nvSpPr>
        <p:spPr>
          <a:xfrm>
            <a:off x="468000" y="1411200"/>
            <a:ext cx="8107200" cy="45000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endParaRPr lang="pt-BR" sz="3000" dirty="0" smtClean="0"/>
          </a:p>
          <a:p>
            <a:pPr marL="0" indent="0" algn="r">
              <a:buNone/>
            </a:pPr>
            <a:endParaRPr lang="pt-BR" sz="3000" dirty="0"/>
          </a:p>
          <a:p>
            <a:pPr marL="0" indent="0" algn="r">
              <a:buNone/>
            </a:pPr>
            <a:endParaRPr lang="pt-BR" sz="3000" dirty="0" smtClean="0"/>
          </a:p>
          <a:p>
            <a:pPr marL="0" indent="0" algn="r">
              <a:buNone/>
            </a:pPr>
            <a:endParaRPr lang="pt-BR" sz="3000" dirty="0"/>
          </a:p>
          <a:p>
            <a:pPr marL="0" indent="0" algn="r">
              <a:buNone/>
            </a:pPr>
            <a:r>
              <a:rPr lang="pt-BR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Tributos </a:t>
            </a: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(gênero)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006600"/>
                </a:solidFill>
              </a:rPr>
              <a:t>Financiamento do Estado</a:t>
            </a:r>
            <a:endParaRPr lang="pt-B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000" dirty="0">
                <a:solidFill>
                  <a:srgbClr val="006600"/>
                </a:solidFill>
              </a:rPr>
              <a:t>Lei 5.172 (25 de outubro de 1966)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2400" dirty="0">
                <a:latin typeface="+mj-lt"/>
              </a:rPr>
              <a:t>Art. 3º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BR" sz="2400" dirty="0">
                <a:latin typeface="+mj-lt"/>
              </a:rPr>
              <a:t>Tributo é toda prestação pecuniária compulsória, em moeda ou cujo valor nela se possa exprimir, que não constitua sanção de ato ilícito, instituída em lei e cobrada mediante atividade administrativa plenamente vinculada.</a:t>
            </a:r>
          </a:p>
        </p:txBody>
      </p:sp>
    </p:spTree>
    <p:extLst>
      <p:ext uri="{BB962C8B-B14F-4D97-AF65-F5344CB8AC3E}">
        <p14:creationId xmlns:p14="http://schemas.microsoft.com/office/powerpoint/2010/main" val="317114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dirty="0">
                <a:solidFill>
                  <a:srgbClr val="006600"/>
                </a:solidFill>
              </a:rPr>
              <a:t>Tributo - Conceito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+mj-lt"/>
              </a:rPr>
              <a:t>Prestação pecuniária;</a:t>
            </a:r>
          </a:p>
          <a:p>
            <a:r>
              <a:rPr lang="pt-BR" sz="2400" dirty="0">
                <a:latin typeface="+mj-lt"/>
              </a:rPr>
              <a:t>Compulsória;</a:t>
            </a:r>
          </a:p>
          <a:p>
            <a:r>
              <a:rPr lang="pt-BR" sz="2400" dirty="0">
                <a:latin typeface="+mj-lt"/>
              </a:rPr>
              <a:t>Em moeda;</a:t>
            </a:r>
          </a:p>
          <a:p>
            <a:r>
              <a:rPr lang="pt-BR" sz="2400" dirty="0">
                <a:latin typeface="+mj-lt"/>
              </a:rPr>
              <a:t>Fato gerador;</a:t>
            </a:r>
          </a:p>
          <a:p>
            <a:r>
              <a:rPr lang="pt-BR" sz="2400" dirty="0">
                <a:latin typeface="+mj-lt"/>
              </a:rPr>
              <a:t>Lei (</a:t>
            </a:r>
            <a:r>
              <a:rPr lang="pt-BR" sz="2400" i="1" dirty="0" err="1">
                <a:latin typeface="+mj-lt"/>
              </a:rPr>
              <a:t>Nullum</a:t>
            </a:r>
            <a:r>
              <a:rPr lang="pt-BR" sz="2400" i="1" dirty="0">
                <a:latin typeface="+mj-lt"/>
              </a:rPr>
              <a:t> </a:t>
            </a:r>
            <a:r>
              <a:rPr lang="pt-BR" sz="2400" i="1" dirty="0" err="1">
                <a:latin typeface="+mj-lt"/>
              </a:rPr>
              <a:t>Tributum</a:t>
            </a:r>
            <a:r>
              <a:rPr lang="pt-BR" sz="2400" i="1" dirty="0">
                <a:latin typeface="+mj-lt"/>
              </a:rPr>
              <a:t> </a:t>
            </a:r>
            <a:r>
              <a:rPr lang="pt-BR" sz="2400" i="1" dirty="0" err="1">
                <a:latin typeface="+mj-lt"/>
              </a:rPr>
              <a:t>Sine</a:t>
            </a:r>
            <a:r>
              <a:rPr lang="pt-BR" sz="2400" i="1" dirty="0">
                <a:latin typeface="+mj-lt"/>
              </a:rPr>
              <a:t> </a:t>
            </a:r>
            <a:r>
              <a:rPr lang="pt-BR" sz="2400" i="1" dirty="0" err="1">
                <a:latin typeface="+mj-lt"/>
              </a:rPr>
              <a:t>Praevia</a:t>
            </a:r>
            <a:r>
              <a:rPr lang="pt-BR" sz="2400" i="1" dirty="0">
                <a:latin typeface="+mj-lt"/>
              </a:rPr>
              <a:t> Lege</a:t>
            </a:r>
            <a:r>
              <a:rPr lang="pt-BR" sz="2400" dirty="0" smtClean="0">
                <a:latin typeface="+mj-lt"/>
              </a:rPr>
              <a:t>);</a:t>
            </a:r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Vinculada.</a:t>
            </a:r>
          </a:p>
        </p:txBody>
      </p:sp>
    </p:spTree>
    <p:extLst>
      <p:ext uri="{BB962C8B-B14F-4D97-AF65-F5344CB8AC3E}">
        <p14:creationId xmlns:p14="http://schemas.microsoft.com/office/powerpoint/2010/main" val="21474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300" dirty="0">
                <a:solidFill>
                  <a:srgbClr val="006600"/>
                </a:solidFill>
              </a:rPr>
              <a:t>Espécies tributárias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Autofit/>
          </a:bodyPr>
          <a:lstStyle/>
          <a:p>
            <a:r>
              <a:rPr lang="pt-BR" sz="2400" dirty="0">
                <a:latin typeface="+mj-lt"/>
              </a:rPr>
              <a:t>Impostos;</a:t>
            </a:r>
          </a:p>
          <a:p>
            <a:r>
              <a:rPr lang="pt-BR" sz="2400" dirty="0">
                <a:latin typeface="+mj-lt"/>
              </a:rPr>
              <a:t>Taxas;</a:t>
            </a:r>
          </a:p>
          <a:p>
            <a:r>
              <a:rPr lang="pt-BR" sz="2400" dirty="0">
                <a:latin typeface="+mj-lt"/>
              </a:rPr>
              <a:t>Contribuições de melhoria;</a:t>
            </a:r>
          </a:p>
          <a:p>
            <a:r>
              <a:rPr lang="pt-BR" sz="2400" dirty="0">
                <a:latin typeface="+mj-lt"/>
              </a:rPr>
              <a:t>Empréstimos compulsórios;</a:t>
            </a:r>
          </a:p>
          <a:p>
            <a:r>
              <a:rPr lang="pt-BR" sz="2400" dirty="0">
                <a:latin typeface="+mj-lt"/>
              </a:rPr>
              <a:t>Contribuições especiais.</a:t>
            </a:r>
          </a:p>
        </p:txBody>
      </p:sp>
    </p:spTree>
    <p:extLst>
      <p:ext uri="{BB962C8B-B14F-4D97-AF65-F5344CB8AC3E}">
        <p14:creationId xmlns:p14="http://schemas.microsoft.com/office/powerpoint/2010/main" val="6787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000" dirty="0">
                <a:solidFill>
                  <a:srgbClr val="006600"/>
                </a:solidFill>
              </a:rPr>
              <a:t>Impostos - Conceito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>
                <a:latin typeface="+mj-lt"/>
              </a:rPr>
              <a:t>Art. 16</a:t>
            </a:r>
          </a:p>
          <a:p>
            <a:pPr algn="just"/>
            <a:r>
              <a:rPr lang="pt-BR" sz="2400" dirty="0">
                <a:latin typeface="+mj-lt"/>
              </a:rPr>
              <a:t>Imposto é o tributo cuja obrigação tem por fato gerador uma situação independente de qualquer atividade estatal específica, relativa ao contribuinte.</a:t>
            </a:r>
          </a:p>
        </p:txBody>
      </p:sp>
    </p:spTree>
    <p:extLst>
      <p:ext uri="{BB962C8B-B14F-4D97-AF65-F5344CB8AC3E}">
        <p14:creationId xmlns:p14="http://schemas.microsoft.com/office/powerpoint/2010/main" val="95719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sz="3000" dirty="0">
                <a:solidFill>
                  <a:srgbClr val="006600"/>
                </a:solidFill>
              </a:rPr>
              <a:t>Impostos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213265"/>
              </p:ext>
            </p:extLst>
          </p:nvPr>
        </p:nvGraphicFramePr>
        <p:xfrm>
          <a:off x="507592" y="1124744"/>
          <a:ext cx="8107200" cy="45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2400"/>
                <a:gridCol w="2702400"/>
                <a:gridCol w="2702400"/>
              </a:tblGrid>
              <a:tr h="562500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pt-BR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Federal (art. 153)</a:t>
                      </a:r>
                      <a:endParaRPr lang="pt-B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Estadual (art. 155)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Municipal (art. 156)</a:t>
                      </a:r>
                      <a:endParaRPr lang="pt-BR" sz="1800" dirty="0"/>
                    </a:p>
                  </a:txBody>
                  <a:tcPr marL="68580" marR="68580" marT="34290" marB="34290" anchor="ctr"/>
                </a:tc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0070C0"/>
                          </a:solidFill>
                        </a:rPr>
                        <a:t>II</a:t>
                      </a:r>
                      <a:endParaRPr lang="pt-BR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7030A0"/>
                          </a:solidFill>
                        </a:rPr>
                        <a:t>ITCMD</a:t>
                      </a:r>
                      <a:endParaRPr lang="pt-BR" sz="18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C00000"/>
                          </a:solidFill>
                        </a:rPr>
                        <a:t>IPTU</a:t>
                      </a:r>
                      <a:endParaRPr lang="pt-BR" sz="18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0070C0"/>
                          </a:solidFill>
                        </a:rPr>
                        <a:t>IE</a:t>
                      </a:r>
                      <a:endParaRPr lang="pt-BR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7030A0"/>
                          </a:solidFill>
                        </a:rPr>
                        <a:t>ICMS</a:t>
                      </a:r>
                      <a:endParaRPr lang="pt-BR" sz="18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C00000"/>
                          </a:solidFill>
                        </a:rPr>
                        <a:t>ITBI</a:t>
                      </a:r>
                      <a:endParaRPr lang="pt-BR" sz="18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0070C0"/>
                          </a:solidFill>
                        </a:rPr>
                        <a:t>IR</a:t>
                      </a:r>
                      <a:endParaRPr lang="pt-BR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7030A0"/>
                          </a:solidFill>
                        </a:rPr>
                        <a:t>IPVA</a:t>
                      </a:r>
                      <a:endParaRPr lang="pt-BR" sz="1800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C00000"/>
                          </a:solidFill>
                        </a:rPr>
                        <a:t>ISSQN</a:t>
                      </a:r>
                      <a:endParaRPr lang="pt-BR" sz="1800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0070C0"/>
                          </a:solidFill>
                        </a:rPr>
                        <a:t>IPI</a:t>
                      </a:r>
                      <a:endParaRPr lang="pt-BR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marL="68580" marR="68580" marT="34290" marB="34290" anchor="ctr"/>
                </a:tc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0070C0"/>
                          </a:solidFill>
                        </a:rPr>
                        <a:t>IOF</a:t>
                      </a:r>
                      <a:endParaRPr lang="pt-BR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marL="68580" marR="68580" marT="34290" marB="34290" anchor="ctr"/>
                </a:tc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0070C0"/>
                          </a:solidFill>
                        </a:rPr>
                        <a:t>ITR</a:t>
                      </a:r>
                      <a:endParaRPr lang="pt-BR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pt-BR" sz="1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marL="68580" marR="68580" marT="34290" marB="34290" anchor="ctr"/>
                </a:tc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rgbClr val="0070C0"/>
                          </a:solidFill>
                        </a:rPr>
                        <a:t>IGF</a:t>
                      </a:r>
                      <a:endParaRPr lang="pt-BR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pt-BR" sz="18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pt-BR" sz="1800" dirty="0"/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2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 dirty="0">
                <a:solidFill>
                  <a:srgbClr val="006600"/>
                </a:solidFill>
              </a:rPr>
              <a:t>Impostos na </a:t>
            </a:r>
            <a:r>
              <a:rPr lang="pt-BR" sz="3000" dirty="0" smtClean="0">
                <a:solidFill>
                  <a:srgbClr val="006600"/>
                </a:solidFill>
              </a:rPr>
              <a:t>CR/88</a:t>
            </a:r>
            <a:endParaRPr lang="pt-BR" sz="1800" dirty="0">
              <a:solidFill>
                <a:srgbClr val="0066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Autofit/>
          </a:bodyPr>
          <a:lstStyle/>
          <a:p>
            <a:pPr algn="just"/>
            <a:r>
              <a:rPr lang="pt-BR" sz="2000" dirty="0" smtClean="0">
                <a:latin typeface="+mj-lt"/>
              </a:rPr>
              <a:t>Art. </a:t>
            </a:r>
            <a:r>
              <a:rPr lang="pt-BR" sz="2000" dirty="0">
                <a:latin typeface="+mj-lt"/>
              </a:rPr>
              <a:t>145, </a:t>
            </a:r>
            <a:r>
              <a:rPr lang="pt-BR" sz="2000" dirty="0" smtClean="0">
                <a:latin typeface="+mj-lt"/>
              </a:rPr>
              <a:t>§ 1º - Sempre que possível, os impostos terão caráter pessoal e serão graduados segundo a capacidade econômica do contribuinte (...)</a:t>
            </a:r>
          </a:p>
          <a:p>
            <a:pPr algn="just"/>
            <a:r>
              <a:rPr lang="pt-BR" sz="2000" dirty="0" smtClean="0">
                <a:latin typeface="+mj-lt"/>
              </a:rPr>
              <a:t>Art. 150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Exigir ou aumentar tributo sem lei que o estabeleça;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Instituir tratamento desigual entre contribuintes que se encontrem em situação equivalente (...);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Cobrar tributos</a:t>
            </a:r>
          </a:p>
          <a:p>
            <a:pPr marL="985838" lvl="2" indent="-300038" algn="just">
              <a:buFont typeface="+mj-lt"/>
              <a:buAutoNum type="romanUcPeriod"/>
            </a:pPr>
            <a:r>
              <a:rPr lang="pt-BR" dirty="0">
                <a:latin typeface="+mj-lt"/>
              </a:rPr>
              <a:t>Em relação a fatos geradores ocorridos antes do início da vigência da lei (...);</a:t>
            </a:r>
          </a:p>
          <a:p>
            <a:pPr marL="985838" lvl="2" indent="-300038" algn="just">
              <a:buFont typeface="+mj-lt"/>
              <a:buAutoNum type="romanUcPeriod"/>
            </a:pPr>
            <a:r>
              <a:rPr lang="pt-BR" dirty="0">
                <a:latin typeface="+mj-lt"/>
              </a:rPr>
              <a:t>No mesmo exercício financeiro (...);</a:t>
            </a:r>
          </a:p>
          <a:p>
            <a:pPr marL="985838" lvl="2" indent="-300038" algn="just">
              <a:buFont typeface="+mj-lt"/>
              <a:buAutoNum type="romanUcPeriod"/>
            </a:pPr>
            <a:r>
              <a:rPr lang="pt-BR" dirty="0">
                <a:latin typeface="+mj-lt"/>
              </a:rPr>
              <a:t>Antes de decorridos noventa dias (...).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Utilizar tributo com efeito de confisco;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83568" y="85982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u="sng" dirty="0">
                <a:solidFill>
                  <a:srgbClr val="0070C0"/>
                </a:solidFill>
              </a:rPr>
              <a:t>Princípios e Imunidades</a:t>
            </a:r>
            <a:endParaRPr lang="pt-BR" sz="24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159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 dirty="0">
                <a:solidFill>
                  <a:srgbClr val="006600"/>
                </a:solidFill>
              </a:rPr>
              <a:t>Impostos na </a:t>
            </a:r>
            <a:r>
              <a:rPr lang="pt-BR" sz="3000" dirty="0" smtClean="0">
                <a:solidFill>
                  <a:srgbClr val="006600"/>
                </a:solidFill>
              </a:rPr>
              <a:t>CR/88</a:t>
            </a:r>
            <a:endParaRPr lang="pt-BR" sz="1800" dirty="0">
              <a:solidFill>
                <a:srgbClr val="0066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Autofit/>
          </a:bodyPr>
          <a:lstStyle/>
          <a:p>
            <a:pPr algn="just"/>
            <a:r>
              <a:rPr lang="pt-BR" sz="2000" dirty="0" smtClean="0">
                <a:latin typeface="+mj-lt"/>
              </a:rPr>
              <a:t>Art. 150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Instituir impostos sobre:</a:t>
            </a:r>
          </a:p>
          <a:p>
            <a:pPr marL="942975" lvl="2" indent="-257175" algn="just">
              <a:buFont typeface="+mj-lt"/>
              <a:buAutoNum type="alphaLcParenR"/>
            </a:pPr>
            <a:r>
              <a:rPr lang="pt-BR" dirty="0">
                <a:latin typeface="+mj-lt"/>
              </a:rPr>
              <a:t>Patrimônio, renda ou serviços, uns dos outros;</a:t>
            </a:r>
          </a:p>
          <a:p>
            <a:pPr marL="942975" lvl="2" indent="-257175" algn="just">
              <a:buFont typeface="+mj-lt"/>
              <a:buAutoNum type="alphaLcParenR"/>
            </a:pPr>
            <a:r>
              <a:rPr lang="pt-BR" dirty="0">
                <a:latin typeface="+mj-lt"/>
              </a:rPr>
              <a:t>Templos de qualquer culto;</a:t>
            </a:r>
          </a:p>
          <a:p>
            <a:pPr marL="942975" lvl="2" indent="-257175" algn="just">
              <a:buFont typeface="+mj-lt"/>
              <a:buAutoNum type="alphaLcParenR"/>
            </a:pPr>
            <a:r>
              <a:rPr lang="pt-BR" dirty="0">
                <a:latin typeface="+mj-lt"/>
              </a:rPr>
              <a:t>Patrimônio, renda ou serviços dos partidos políticos, (...) das entidades sindicais dos trabalhadores, das instituições de educação e de assistência social, sem fins lucrativos (..);</a:t>
            </a:r>
          </a:p>
          <a:p>
            <a:pPr marL="942975" lvl="2" indent="-257175" algn="just">
              <a:buFont typeface="+mj-lt"/>
              <a:buAutoNum type="alphaLcParenR"/>
            </a:pPr>
            <a:r>
              <a:rPr lang="pt-BR" dirty="0">
                <a:latin typeface="+mj-lt"/>
              </a:rPr>
              <a:t>Livros, jornais, periódicos e o papel destinado a sua impressão;</a:t>
            </a:r>
          </a:p>
          <a:p>
            <a:pPr marL="942975" lvl="2" indent="-257175" algn="just">
              <a:buFont typeface="+mj-lt"/>
              <a:buAutoNum type="alphaLcParenR"/>
            </a:pPr>
            <a:r>
              <a:rPr lang="pt-BR" dirty="0">
                <a:latin typeface="+mj-lt"/>
              </a:rPr>
              <a:t>Fonogramas e videofonogramas musicais produzidos no Brasil contendo obras musicais ou </a:t>
            </a:r>
            <a:r>
              <a:rPr lang="pt-BR" dirty="0" err="1">
                <a:latin typeface="+mj-lt"/>
              </a:rPr>
              <a:t>literomusicais</a:t>
            </a:r>
            <a:r>
              <a:rPr lang="pt-BR" dirty="0">
                <a:latin typeface="+mj-lt"/>
              </a:rPr>
              <a:t> de autores brasileiros (...).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83568" y="859825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u="sng" dirty="0">
                <a:solidFill>
                  <a:srgbClr val="0070C0"/>
                </a:solidFill>
              </a:rPr>
              <a:t>Princípios e Imunidades</a:t>
            </a:r>
            <a:endParaRPr lang="pt-BR" sz="24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sz="quarter" idx="1"/>
          </p:nvPr>
        </p:nvSpPr>
        <p:spPr>
          <a:xfrm>
            <a:off x="189856" y="2470098"/>
            <a:ext cx="8424936" cy="1152128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pt-BR" sz="6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Fiscal</a:t>
            </a:r>
          </a:p>
        </p:txBody>
      </p:sp>
      <p:sp>
        <p:nvSpPr>
          <p:cNvPr id="4" name="Subtítulo 4"/>
          <p:cNvSpPr txBox="1">
            <a:spLocks/>
          </p:cNvSpPr>
          <p:nvPr/>
        </p:nvSpPr>
        <p:spPr>
          <a:xfrm>
            <a:off x="189856" y="2446261"/>
            <a:ext cx="5825202" cy="152556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6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Fisco</a:t>
            </a:r>
          </a:p>
        </p:txBody>
      </p:sp>
      <p:sp>
        <p:nvSpPr>
          <p:cNvPr id="6" name="Subtítulo 4"/>
          <p:cNvSpPr txBox="1">
            <a:spLocks/>
          </p:cNvSpPr>
          <p:nvPr/>
        </p:nvSpPr>
        <p:spPr>
          <a:xfrm>
            <a:off x="198612" y="2446260"/>
            <a:ext cx="5825202" cy="152556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6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Fazenda</a:t>
            </a:r>
          </a:p>
        </p:txBody>
      </p:sp>
      <p:sp>
        <p:nvSpPr>
          <p:cNvPr id="7" name="Subtítulo 4"/>
          <p:cNvSpPr txBox="1">
            <a:spLocks/>
          </p:cNvSpPr>
          <p:nvPr/>
        </p:nvSpPr>
        <p:spPr>
          <a:xfrm>
            <a:off x="198612" y="2470098"/>
            <a:ext cx="5825202" cy="152556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6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Arrecadação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000" dirty="0" smtClean="0">
                <a:solidFill>
                  <a:srgbClr val="006600"/>
                </a:solidFill>
              </a:rPr>
              <a:t>Educação Fiscal</a:t>
            </a:r>
            <a:endParaRPr lang="pt-BR" sz="4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4" grpId="0"/>
      <p:bldP spid="4" grpId="1"/>
      <p:bldP spid="6" grpId="0"/>
      <p:bldP spid="6" grpId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encrypted-tbn0.gstatic.com/images?q=tbn:ANd9GcRSZxsUWVgzewWVgXkCKOr5rwf0fOe-88FYK90r2CFUiAo1GPM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0206" y="101867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Orçamento Público e Mecanismos de Participação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164008" y="3386941"/>
            <a:ext cx="2295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0070C0"/>
                </a:solidFill>
                <a:latin typeface="+mj-lt"/>
              </a:rPr>
              <a:t>Obrigado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84323" y="4653136"/>
            <a:ext cx="5054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0070C0"/>
                </a:solidFill>
                <a:latin typeface="+mj-lt"/>
              </a:rPr>
              <a:t>Leonardo Rezende</a:t>
            </a:r>
          </a:p>
          <a:p>
            <a:pPr algn="ctr"/>
            <a:r>
              <a:rPr lang="pt-BR" dirty="0">
                <a:solidFill>
                  <a:srgbClr val="0070C0"/>
                </a:solidFill>
                <a:latin typeface="+mj-lt"/>
              </a:rPr>
              <a:t>(31) 3254-7313</a:t>
            </a:r>
          </a:p>
          <a:p>
            <a:pPr algn="ctr"/>
            <a:r>
              <a:rPr lang="pt-BR" dirty="0">
                <a:solidFill>
                  <a:srgbClr val="0070C0"/>
                </a:solidFill>
                <a:latin typeface="+mj-lt"/>
              </a:rPr>
              <a:t>leonardo.rezende@fazenda.gov.br</a:t>
            </a:r>
          </a:p>
        </p:txBody>
      </p:sp>
    </p:spTree>
    <p:extLst>
      <p:ext uri="{BB962C8B-B14F-4D97-AF65-F5344CB8AC3E}">
        <p14:creationId xmlns:p14="http://schemas.microsoft.com/office/powerpoint/2010/main" val="42339175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4000" dirty="0" smtClean="0">
                <a:solidFill>
                  <a:srgbClr val="006600"/>
                </a:solidFill>
              </a:rPr>
              <a:t>Educação Fiscal</a:t>
            </a:r>
            <a:endParaRPr lang="pt-BR" sz="4000" dirty="0">
              <a:solidFill>
                <a:srgbClr val="006600"/>
              </a:solidFill>
            </a:endParaRPr>
          </a:p>
        </p:txBody>
      </p:sp>
      <p:sp>
        <p:nvSpPr>
          <p:cNvPr id="8" name="Subtítulo 4"/>
          <p:cNvSpPr txBox="1">
            <a:spLocks/>
          </p:cNvSpPr>
          <p:nvPr/>
        </p:nvSpPr>
        <p:spPr>
          <a:xfrm>
            <a:off x="198612" y="2470098"/>
            <a:ext cx="5825202" cy="152556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6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Fiscal</a:t>
            </a:r>
            <a:endParaRPr lang="pt-BR" sz="6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Subtítulo 4"/>
          <p:cNvSpPr txBox="1">
            <a:spLocks/>
          </p:cNvSpPr>
          <p:nvPr/>
        </p:nvSpPr>
        <p:spPr>
          <a:xfrm>
            <a:off x="198612" y="2478110"/>
            <a:ext cx="5825202" cy="152556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6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Fiscalidade</a:t>
            </a:r>
            <a:endParaRPr lang="pt-BR" sz="6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ubtítulo 4"/>
          <p:cNvSpPr txBox="1">
            <a:spLocks/>
          </p:cNvSpPr>
          <p:nvPr/>
        </p:nvSpPr>
        <p:spPr>
          <a:xfrm>
            <a:off x="198612" y="2486122"/>
            <a:ext cx="5825202" cy="152556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66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Fiscalização</a:t>
            </a:r>
            <a:endParaRPr lang="pt-BR" sz="6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862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412776"/>
            <a:ext cx="8107200" cy="4500000"/>
          </a:xfrm>
        </p:spPr>
        <p:txBody>
          <a:bodyPr>
            <a:noAutofit/>
          </a:bodyPr>
          <a:lstStyle/>
          <a:p>
            <a:r>
              <a:rPr lang="pt-BR" sz="4400" dirty="0">
                <a:latin typeface="+mj-lt"/>
              </a:rPr>
              <a:t>Planejamento;</a:t>
            </a:r>
          </a:p>
          <a:p>
            <a:r>
              <a:rPr lang="pt-BR" sz="4400" dirty="0">
                <a:latin typeface="+mj-lt"/>
              </a:rPr>
              <a:t>Arrecadação;</a:t>
            </a:r>
          </a:p>
          <a:p>
            <a:r>
              <a:rPr lang="pt-BR" sz="4400" dirty="0">
                <a:latin typeface="+mj-lt"/>
              </a:rPr>
              <a:t>Gasto;</a:t>
            </a:r>
          </a:p>
          <a:p>
            <a:r>
              <a:rPr lang="pt-BR" sz="4400" dirty="0">
                <a:latin typeface="+mj-lt"/>
              </a:rPr>
              <a:t>Controle</a:t>
            </a:r>
          </a:p>
          <a:p>
            <a:pPr>
              <a:buFont typeface="Wingdings" charset="2"/>
              <a:buChar char="Ø"/>
            </a:pPr>
            <a:r>
              <a:rPr lang="pt-BR" sz="4400" i="1" dirty="0">
                <a:solidFill>
                  <a:srgbClr val="0070C0"/>
                </a:solidFill>
                <a:latin typeface="+mj-lt"/>
              </a:rPr>
              <a:t>Accountability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Orçamento Público e Mecanismos de Participação</a:t>
            </a:r>
          </a:p>
        </p:txBody>
      </p:sp>
    </p:spTree>
    <p:extLst>
      <p:ext uri="{BB962C8B-B14F-4D97-AF65-F5344CB8AC3E}">
        <p14:creationId xmlns:p14="http://schemas.microsoft.com/office/powerpoint/2010/main" val="3241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Formas de participação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7200"/>
          </a:xfrm>
        </p:spPr>
        <p:txBody>
          <a:bodyPr>
            <a:normAutofit/>
          </a:bodyPr>
          <a:lstStyle/>
          <a:p>
            <a:pPr algn="just"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2400" dirty="0">
                <a:latin typeface="+mj-lt"/>
                <a:cs typeface="Arial" charset="0"/>
              </a:rPr>
              <a:t>Participação em Conselhos e </a:t>
            </a:r>
            <a:r>
              <a:rPr lang="pt-BR" sz="2400" dirty="0" smtClean="0">
                <a:latin typeface="+mj-lt"/>
                <a:cs typeface="Arial" charset="0"/>
              </a:rPr>
              <a:t>Colegiados;</a:t>
            </a:r>
            <a:endParaRPr lang="pt-BR" sz="2400" dirty="0">
              <a:latin typeface="+mj-lt"/>
              <a:cs typeface="Arial" charset="0"/>
            </a:endParaRPr>
          </a:p>
          <a:p>
            <a:pPr algn="just"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2400" dirty="0">
                <a:latin typeface="+mj-lt"/>
                <a:cs typeface="Arial" charset="0"/>
              </a:rPr>
              <a:t>Examinar as contas públicas e denunciar </a:t>
            </a:r>
            <a:r>
              <a:rPr lang="pt-BR" sz="2400" dirty="0" smtClean="0">
                <a:latin typeface="+mj-lt"/>
                <a:cs typeface="Arial" charset="0"/>
              </a:rPr>
              <a:t>irregularidades</a:t>
            </a:r>
            <a:r>
              <a:rPr lang="pt-BR" sz="2400" dirty="0">
                <a:latin typeface="+mj-lt"/>
                <a:cs typeface="Arial" charset="0"/>
              </a:rPr>
              <a:t>;</a:t>
            </a:r>
          </a:p>
          <a:p>
            <a:pPr algn="just"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2400" dirty="0">
                <a:latin typeface="+mj-lt"/>
                <a:cs typeface="Arial" charset="0"/>
              </a:rPr>
              <a:t>Transparência </a:t>
            </a:r>
            <a:r>
              <a:rPr lang="pt-BR" sz="2400" dirty="0" smtClean="0">
                <a:latin typeface="+mj-lt"/>
                <a:cs typeface="Arial" charset="0"/>
              </a:rPr>
              <a:t>Pública </a:t>
            </a:r>
            <a:r>
              <a:rPr lang="pt-BR" sz="2400" dirty="0">
                <a:latin typeface="+mj-lt"/>
                <a:cs typeface="Arial" charset="0"/>
              </a:rPr>
              <a:t>e </a:t>
            </a:r>
            <a:r>
              <a:rPr lang="pt-BR" sz="2400" dirty="0" smtClean="0">
                <a:latin typeface="+mj-lt"/>
                <a:cs typeface="Arial" charset="0"/>
              </a:rPr>
              <a:t>Acesso </a:t>
            </a:r>
            <a:r>
              <a:rPr lang="pt-BR" sz="2400" dirty="0">
                <a:latin typeface="+mj-lt"/>
                <a:cs typeface="Arial" charset="0"/>
              </a:rPr>
              <a:t>a </a:t>
            </a:r>
            <a:r>
              <a:rPr lang="pt-BR" sz="2400" dirty="0" smtClean="0">
                <a:latin typeface="+mj-lt"/>
                <a:cs typeface="Arial" charset="0"/>
              </a:rPr>
              <a:t>Informação;</a:t>
            </a:r>
            <a:endParaRPr lang="pt-BR" sz="2400" dirty="0">
              <a:latin typeface="+mj-lt"/>
              <a:cs typeface="Arial" charset="0"/>
            </a:endParaRPr>
          </a:p>
          <a:p>
            <a:pPr algn="just"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2400" dirty="0">
                <a:latin typeface="+mj-lt"/>
                <a:cs typeface="Arial" charset="0"/>
              </a:rPr>
              <a:t>Audiências Públicas e Consultas </a:t>
            </a:r>
            <a:r>
              <a:rPr lang="pt-BR" sz="2400" dirty="0" smtClean="0">
                <a:latin typeface="+mj-lt"/>
                <a:cs typeface="Arial" charset="0"/>
              </a:rPr>
              <a:t>Públicas;</a:t>
            </a:r>
            <a:endParaRPr lang="pt-BR" sz="2400" dirty="0">
              <a:latin typeface="+mj-lt"/>
              <a:cs typeface="Arial" charset="0"/>
            </a:endParaRPr>
          </a:p>
          <a:p>
            <a:pPr algn="just"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2400" dirty="0">
                <a:latin typeface="+mj-lt"/>
                <a:cs typeface="Arial" charset="0"/>
              </a:rPr>
              <a:t>Orçamento </a:t>
            </a:r>
            <a:r>
              <a:rPr lang="pt-BR" sz="2400" dirty="0" smtClean="0">
                <a:latin typeface="+mj-lt"/>
                <a:cs typeface="Arial" charset="0"/>
              </a:rPr>
              <a:t>Participativo;</a:t>
            </a:r>
            <a:endParaRPr lang="pt-BR" sz="2400" dirty="0">
              <a:latin typeface="+mj-lt"/>
              <a:cs typeface="Arial" charset="0"/>
            </a:endParaRPr>
          </a:p>
          <a:p>
            <a:pPr algn="just">
              <a:tabLst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7088" algn="l"/>
                <a:tab pos="3704035" algn="l"/>
                <a:tab pos="4040981" algn="l"/>
                <a:tab pos="4377929" algn="l"/>
                <a:tab pos="4714875" algn="l"/>
                <a:tab pos="5051822" algn="l"/>
                <a:tab pos="5388769" algn="l"/>
                <a:tab pos="5725716" algn="l"/>
                <a:tab pos="6062663" algn="l"/>
                <a:tab pos="6399610" algn="l"/>
                <a:tab pos="6736556" algn="l"/>
              </a:tabLst>
            </a:pPr>
            <a:r>
              <a:rPr lang="pt-BR" sz="2400" smtClean="0">
                <a:latin typeface="+mj-lt"/>
                <a:cs typeface="Arial" charset="0"/>
              </a:rPr>
              <a:t>CR/88</a:t>
            </a:r>
            <a:r>
              <a:rPr lang="pt-BR" sz="2400" dirty="0">
                <a:latin typeface="+mj-lt"/>
                <a:cs typeface="Arial" charset="0"/>
              </a:rPr>
              <a:t>: </a:t>
            </a:r>
            <a:r>
              <a:rPr lang="pt-BR" sz="2400" dirty="0" smtClean="0">
                <a:latin typeface="+mj-lt"/>
                <a:cs typeface="Arial" charset="0"/>
              </a:rPr>
              <a:t> Ação Popular, Sufrágio Universal e Voto Direto e Secreto, Plebiscito</a:t>
            </a:r>
            <a:r>
              <a:rPr lang="pt-BR" sz="2400" dirty="0">
                <a:latin typeface="+mj-lt"/>
                <a:cs typeface="Arial" charset="0"/>
              </a:rPr>
              <a:t>, </a:t>
            </a:r>
            <a:r>
              <a:rPr lang="pt-BR" sz="2400" dirty="0" smtClean="0">
                <a:latin typeface="+mj-lt"/>
                <a:cs typeface="Arial" charset="0"/>
              </a:rPr>
              <a:t>Referendo, Iniciativa Popular.</a:t>
            </a:r>
            <a:endParaRPr lang="pt-B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94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Autofit/>
          </a:bodyPr>
          <a:lstStyle/>
          <a:p>
            <a:pPr algn="just"/>
            <a:r>
              <a:rPr lang="pt-BR" sz="3200" dirty="0">
                <a:solidFill>
                  <a:srgbClr val="000000"/>
                </a:solidFill>
                <a:latin typeface="+mj-lt"/>
              </a:rPr>
              <a:t>A Educação Fiscal se alinha a um amplo projeto educativo, com o objetivo de propiciar o bem-estar social, consequência da consciência cidadã e da construção crítica de conhecimentos específicos sobre os </a:t>
            </a:r>
            <a:r>
              <a:rPr lang="pt-BR" sz="3200" dirty="0">
                <a:solidFill>
                  <a:srgbClr val="0070C0"/>
                </a:solidFill>
                <a:latin typeface="+mj-lt"/>
              </a:rPr>
              <a:t>direitos e deveres do cidadão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, em busca da efetivação do </a:t>
            </a:r>
            <a:r>
              <a:rPr lang="pt-BR" sz="3200" dirty="0">
                <a:solidFill>
                  <a:srgbClr val="0070C0"/>
                </a:solidFill>
                <a:latin typeface="+mj-lt"/>
              </a:rPr>
              <a:t>princípio constitucional da dignidade humana</a:t>
            </a:r>
            <a:r>
              <a:rPr lang="pt-BR" sz="3200" dirty="0">
                <a:latin typeface="+mj-lt"/>
              </a:rPr>
              <a:t>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006600"/>
                </a:solidFill>
              </a:rPr>
              <a:t>Cidadania X Educação Fiscal</a:t>
            </a:r>
            <a:endParaRPr lang="pt-B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61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rmAutofit/>
          </a:bodyPr>
          <a:lstStyle/>
          <a:p>
            <a:pPr algn="just"/>
            <a:r>
              <a:rPr lang="pt-BR" sz="3200" dirty="0">
                <a:solidFill>
                  <a:srgbClr val="000000"/>
                </a:solidFill>
                <a:latin typeface="+mj-lt"/>
              </a:rPr>
              <a:t>Pretendemos demonstrar que a população é a maior prejudicada com a sonegação, o </a:t>
            </a:r>
            <a:r>
              <a:rPr lang="pt-BR" sz="3200" dirty="0">
                <a:solidFill>
                  <a:srgbClr val="0070C0"/>
                </a:solidFill>
                <a:latin typeface="+mj-lt"/>
              </a:rPr>
              <a:t>contrabando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, o </a:t>
            </a:r>
            <a:r>
              <a:rPr lang="pt-BR" sz="3200" dirty="0">
                <a:solidFill>
                  <a:srgbClr val="0070C0"/>
                </a:solidFill>
                <a:latin typeface="+mj-lt"/>
              </a:rPr>
              <a:t>descaminho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, a pirataria, a falta de transparência, a má gestão dos recursos públicos,  a irracionalidade no gasto e a corrupção na aplicação do que foi arrecadado.</a:t>
            </a:r>
            <a:endParaRPr lang="pt-BR" sz="3200" dirty="0">
              <a:latin typeface="+mj-lt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006600"/>
                </a:solidFill>
              </a:rPr>
              <a:t>Cidadania X Educação Fiscal</a:t>
            </a:r>
            <a:endParaRPr lang="pt-B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73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8000" y="1411200"/>
            <a:ext cx="8107200" cy="4500000"/>
          </a:xfrm>
        </p:spPr>
        <p:txBody>
          <a:bodyPr>
            <a:normAutofit/>
          </a:bodyPr>
          <a:lstStyle/>
          <a:p>
            <a:r>
              <a:rPr lang="pt-BR" sz="2400" dirty="0"/>
              <a:t>O que é uma Constituição?</a:t>
            </a:r>
          </a:p>
          <a:p>
            <a:r>
              <a:rPr lang="pt-BR" sz="2400" dirty="0"/>
              <a:t>Outorgada x Promulgada </a:t>
            </a:r>
          </a:p>
          <a:p>
            <a:endParaRPr lang="pt-BR" sz="2400" dirty="0"/>
          </a:p>
          <a:p>
            <a:endParaRPr lang="pt-BR" sz="2400" dirty="0"/>
          </a:p>
          <a:p>
            <a:pPr marL="0" indent="0" algn="ctr">
              <a:buNone/>
            </a:pPr>
            <a:r>
              <a:rPr lang="pt-BR" sz="2400" b="1" dirty="0">
                <a:solidFill>
                  <a:srgbClr val="0070C0"/>
                </a:solidFill>
              </a:rPr>
              <a:t>NÃO HÁ ESTADO SEM CONSTITUIÇÃO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>
                <a:solidFill>
                  <a:srgbClr val="006600"/>
                </a:solidFill>
              </a:rPr>
              <a:t>Constituições</a:t>
            </a:r>
            <a:endParaRPr lang="pt-BR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em">
  <a:themeElements>
    <a:clrScheme name="Origem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m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m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b="1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</TotalTime>
  <Words>2933</Words>
  <Application>Microsoft Office PowerPoint</Application>
  <PresentationFormat>Apresentação na tela (4:3)</PresentationFormat>
  <Paragraphs>277</Paragraphs>
  <Slides>30</Slides>
  <Notes>27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Origem</vt:lpstr>
      <vt:lpstr>Orçamento Público e Mecanismos de Participação</vt:lpstr>
      <vt:lpstr>Educação Fiscal</vt:lpstr>
      <vt:lpstr>Educação Fiscal</vt:lpstr>
      <vt:lpstr>Educação Fiscal</vt:lpstr>
      <vt:lpstr>Orçamento Público e Mecanismos de Participação</vt:lpstr>
      <vt:lpstr>Formas de participação</vt:lpstr>
      <vt:lpstr>Cidadania X Educação Fiscal</vt:lpstr>
      <vt:lpstr>Cidadania X Educação Fiscal</vt:lpstr>
      <vt:lpstr>Constituições</vt:lpstr>
      <vt:lpstr>História das Constituições Brasileiras</vt:lpstr>
      <vt:lpstr>Constituição da República</vt:lpstr>
      <vt:lpstr>Apresentação do PowerPoint</vt:lpstr>
      <vt:lpstr>Apresentação do PowerPoint</vt:lpstr>
      <vt:lpstr>Constituição da República de 1988</vt:lpstr>
      <vt:lpstr>Constituição da República de 1988</vt:lpstr>
      <vt:lpstr>Constituição da República de 1988</vt:lpstr>
      <vt:lpstr>Democracia</vt:lpstr>
      <vt:lpstr>Constituição da República de 1988</vt:lpstr>
      <vt:lpstr>Constituição da República de 1988</vt:lpstr>
      <vt:lpstr>Apresentação do PowerPoint</vt:lpstr>
      <vt:lpstr>Mário Sérgio Cortella</vt:lpstr>
      <vt:lpstr>Financiamento do Estado</vt:lpstr>
      <vt:lpstr>Lei 5.172 (25 de outubro de 1966)</vt:lpstr>
      <vt:lpstr>Tributo - Conceito</vt:lpstr>
      <vt:lpstr>Espécies tributárias</vt:lpstr>
      <vt:lpstr>Impostos - Conceito</vt:lpstr>
      <vt:lpstr>Impostos</vt:lpstr>
      <vt:lpstr>Impostos na CR/88</vt:lpstr>
      <vt:lpstr>Impostos na CR/88</vt:lpstr>
      <vt:lpstr>Orçamento Público e Mecanismos de Participação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Orçamento Público e Mecanismos de Participação</dc:title>
  <dc:creator>helenabaladon</dc:creator>
  <cp:lastModifiedBy>Bruno Antônio</cp:lastModifiedBy>
  <cp:revision>50</cp:revision>
  <dcterms:created xsi:type="dcterms:W3CDTF">2013-09-16T16:41:07Z</dcterms:created>
  <dcterms:modified xsi:type="dcterms:W3CDTF">2015-10-22T14:13:37Z</dcterms:modified>
</cp:coreProperties>
</file>