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1" r:id="rId3"/>
    <p:sldId id="260" r:id="rId4"/>
    <p:sldId id="258" r:id="rId5"/>
    <p:sldId id="262" r:id="rId6"/>
    <p:sldId id="259" r:id="rId7"/>
    <p:sldId id="263" r:id="rId8"/>
    <p:sldId id="264" r:id="rId9"/>
    <p:sldId id="265" r:id="rId10"/>
    <p:sldId id="266" r:id="rId11"/>
    <p:sldId id="267" r:id="rId12"/>
    <p:sldId id="268" r:id="rId13"/>
    <p:sldId id="269" r:id="rId14"/>
    <p:sldId id="273" r:id="rId15"/>
    <p:sldId id="270" r:id="rId16"/>
    <p:sldId id="271" r:id="rId17"/>
    <p:sldId id="272" r:id="rId18"/>
    <p:sldId id="274" r:id="rId19"/>
    <p:sldId id="278" r:id="rId20"/>
    <p:sldId id="275" r:id="rId21"/>
    <p:sldId id="276" r:id="rId22"/>
    <p:sldId id="277" r:id="rId23"/>
    <p:sldId id="279" r:id="rId24"/>
    <p:sldId id="280" r:id="rId25"/>
    <p:sldId id="281" r:id="rId26"/>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Planilha_do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Planilha_do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Planilha_do_Microsoft_Office_Excel3.xlsx"/></Relationships>
</file>

<file path=ppt/charts/chart1.xml><?xml version="1.0" encoding="utf-8"?>
<c:chartSpace xmlns:c="http://schemas.openxmlformats.org/drawingml/2006/chart" xmlns:a="http://schemas.openxmlformats.org/drawingml/2006/main" xmlns:r="http://schemas.openxmlformats.org/officeDocument/2006/relationships">
  <c:lang val="pt-BR"/>
  <c:chart>
    <c:title>
      <c:tx>
        <c:rich>
          <a:bodyPr/>
          <a:lstStyle/>
          <a:p>
            <a:pPr>
              <a:defRPr/>
            </a:pPr>
            <a:r>
              <a:rPr lang="en-US" dirty="0" err="1" smtClean="0"/>
              <a:t>Número</a:t>
            </a:r>
            <a:r>
              <a:rPr lang="en-US" baseline="0" dirty="0" smtClean="0"/>
              <a:t> de</a:t>
            </a:r>
            <a:r>
              <a:rPr lang="en-US" dirty="0" smtClean="0"/>
              <a:t> </a:t>
            </a:r>
            <a:r>
              <a:rPr lang="en-US" dirty="0" err="1" smtClean="0"/>
              <a:t>Homicídios</a:t>
            </a:r>
            <a:r>
              <a:rPr lang="en-US" dirty="0" smtClean="0"/>
              <a:t> no </a:t>
            </a:r>
            <a:r>
              <a:rPr lang="en-US" dirty="0" err="1" smtClean="0"/>
              <a:t>Brasil</a:t>
            </a:r>
            <a:r>
              <a:rPr lang="en-US" dirty="0" smtClean="0"/>
              <a:t> 1996-2015</a:t>
            </a:r>
            <a:endParaRPr lang="en-US" dirty="0"/>
          </a:p>
        </c:rich>
      </c:tx>
    </c:title>
    <c:plotArea>
      <c:layout>
        <c:manualLayout>
          <c:layoutTarget val="inner"/>
          <c:xMode val="edge"/>
          <c:yMode val="edge"/>
          <c:x val="5.9030155804992469E-2"/>
          <c:y val="9.4943757030371195E-2"/>
          <c:w val="0.91756558887585837"/>
          <c:h val="0.76991415546740871"/>
        </c:manualLayout>
      </c:layout>
      <c:lineChart>
        <c:grouping val="standard"/>
        <c:ser>
          <c:idx val="0"/>
          <c:order val="0"/>
          <c:tx>
            <c:strRef>
              <c:f>Plan1!$B$1</c:f>
              <c:strCache>
                <c:ptCount val="1"/>
                <c:pt idx="0">
                  <c:v>Nº Homicídios</c:v>
                </c:pt>
              </c:strCache>
            </c:strRef>
          </c:tx>
          <c:marker>
            <c:symbol val="none"/>
          </c:marker>
          <c:dLbls>
            <c:dLblPos val="t"/>
            <c:showVal val="1"/>
          </c:dLbls>
          <c:cat>
            <c:numRef>
              <c:f>Plan1!$A$2:$A$21</c:f>
              <c:numCache>
                <c:formatCode>General</c:formatCode>
                <c:ptCount val="20"/>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numCache>
            </c:numRef>
          </c:cat>
          <c:val>
            <c:numRef>
              <c:f>Plan1!$B$2:$B$21</c:f>
              <c:numCache>
                <c:formatCode>General</c:formatCode>
                <c:ptCount val="20"/>
                <c:pt idx="0">
                  <c:v>38929</c:v>
                </c:pt>
                <c:pt idx="1">
                  <c:v>40531</c:v>
                </c:pt>
                <c:pt idx="2">
                  <c:v>41974</c:v>
                </c:pt>
                <c:pt idx="3">
                  <c:v>42947</c:v>
                </c:pt>
                <c:pt idx="4">
                  <c:v>45433</c:v>
                </c:pt>
                <c:pt idx="5">
                  <c:v>48032</c:v>
                </c:pt>
                <c:pt idx="6">
                  <c:v>49816</c:v>
                </c:pt>
                <c:pt idx="7">
                  <c:v>51534</c:v>
                </c:pt>
                <c:pt idx="8">
                  <c:v>48909</c:v>
                </c:pt>
                <c:pt idx="9">
                  <c:v>48136</c:v>
                </c:pt>
                <c:pt idx="10">
                  <c:v>49704</c:v>
                </c:pt>
                <c:pt idx="11">
                  <c:v>48219</c:v>
                </c:pt>
                <c:pt idx="12">
                  <c:v>50659</c:v>
                </c:pt>
                <c:pt idx="13">
                  <c:v>52043</c:v>
                </c:pt>
                <c:pt idx="14">
                  <c:v>53016</c:v>
                </c:pt>
                <c:pt idx="15">
                  <c:v>52807</c:v>
                </c:pt>
                <c:pt idx="16">
                  <c:v>57045</c:v>
                </c:pt>
                <c:pt idx="17">
                  <c:v>57396</c:v>
                </c:pt>
                <c:pt idx="18">
                  <c:v>60474</c:v>
                </c:pt>
                <c:pt idx="19">
                  <c:v>59080</c:v>
                </c:pt>
              </c:numCache>
            </c:numRef>
          </c:val>
        </c:ser>
        <c:dLbls/>
        <c:marker val="1"/>
        <c:axId val="114990464"/>
        <c:axId val="116679808"/>
      </c:lineChart>
      <c:catAx>
        <c:axId val="114990464"/>
        <c:scaling>
          <c:orientation val="minMax"/>
        </c:scaling>
        <c:axPos val="b"/>
        <c:numFmt formatCode="General" sourceLinked="1"/>
        <c:majorTickMark val="none"/>
        <c:tickLblPos val="nextTo"/>
        <c:crossAx val="116679808"/>
        <c:crosses val="autoZero"/>
        <c:auto val="1"/>
        <c:lblAlgn val="ctr"/>
        <c:lblOffset val="100"/>
      </c:catAx>
      <c:valAx>
        <c:axId val="116679808"/>
        <c:scaling>
          <c:orientation val="minMax"/>
        </c:scaling>
        <c:axPos val="l"/>
        <c:majorGridlines/>
        <c:numFmt formatCode="General" sourceLinked="1"/>
        <c:majorTickMark val="none"/>
        <c:tickLblPos val="nextTo"/>
        <c:spPr>
          <a:ln w="9525">
            <a:noFill/>
          </a:ln>
        </c:spPr>
        <c:crossAx val="114990464"/>
        <c:crosses val="autoZero"/>
        <c:crossBetween val="between"/>
      </c:valAx>
      <c:spPr>
        <a:solidFill>
          <a:schemeClr val="bg1">
            <a:lumMod val="95000"/>
          </a:schemeClr>
        </a:solidFill>
      </c:spPr>
    </c:plotArea>
    <c:legend>
      <c:legendPos val="b"/>
      <c:layout>
        <c:manualLayout>
          <c:xMode val="edge"/>
          <c:yMode val="edge"/>
          <c:x val="0.41712161940240461"/>
          <c:y val="0.92288293963254597"/>
          <c:w val="0.1701475405585279"/>
          <c:h val="7.7117060367454082E-2"/>
        </c:manualLayout>
      </c:layout>
    </c:legend>
    <c:plotVisOnly val="1"/>
    <c:dispBlanksAs val="gap"/>
  </c:chart>
  <c:txPr>
    <a:bodyPr/>
    <a:lstStyle/>
    <a:p>
      <a:pPr>
        <a:defRPr sz="1100"/>
      </a:pPr>
      <a:endParaRPr lang="pt-B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pt-BR"/>
  <c:chart>
    <c:autoTitleDeleted val="1"/>
    <c:plotArea>
      <c:layout/>
      <c:lineChart>
        <c:grouping val="standard"/>
        <c:ser>
          <c:idx val="0"/>
          <c:order val="0"/>
          <c:tx>
            <c:strRef>
              <c:f>Plan1!$B$1</c:f>
              <c:strCache>
                <c:ptCount val="1"/>
                <c:pt idx="0">
                  <c:v>Minas Gerais</c:v>
                </c:pt>
              </c:strCache>
            </c:strRef>
          </c:tx>
          <c:marker>
            <c:symbol val="none"/>
          </c:marker>
          <c:dLbls>
            <c:txPr>
              <a:bodyPr/>
              <a:lstStyle/>
              <a:p>
                <a:pPr>
                  <a:defRPr sz="1400" b="1"/>
                </a:pPr>
                <a:endParaRPr lang="pt-BR"/>
              </a:p>
            </c:txPr>
            <c:dLblPos val="t"/>
            <c:showVal val="1"/>
          </c:dLbls>
          <c:cat>
            <c:numRef>
              <c:f>Plan1!$A$2:$A$21</c:f>
              <c:numCache>
                <c:formatCode>General</c:formatCode>
                <c:ptCount val="20"/>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numCache>
            </c:numRef>
          </c:cat>
          <c:val>
            <c:numRef>
              <c:f>Plan1!$B$2:$B$21</c:f>
              <c:numCache>
                <c:formatCode>General</c:formatCode>
                <c:ptCount val="20"/>
                <c:pt idx="0">
                  <c:v>1261</c:v>
                </c:pt>
                <c:pt idx="1">
                  <c:v>1347</c:v>
                </c:pt>
                <c:pt idx="2">
                  <c:v>1511</c:v>
                </c:pt>
                <c:pt idx="3">
                  <c:v>1596</c:v>
                </c:pt>
                <c:pt idx="4">
                  <c:v>2109</c:v>
                </c:pt>
                <c:pt idx="5">
                  <c:v>2366</c:v>
                </c:pt>
                <c:pt idx="6">
                  <c:v>2994</c:v>
                </c:pt>
                <c:pt idx="7">
                  <c:v>3869</c:v>
                </c:pt>
                <c:pt idx="8">
                  <c:v>4286</c:v>
                </c:pt>
                <c:pt idx="9">
                  <c:v>4223</c:v>
                </c:pt>
                <c:pt idx="10">
                  <c:v>4177</c:v>
                </c:pt>
                <c:pt idx="11">
                  <c:v>4125</c:v>
                </c:pt>
                <c:pt idx="12">
                  <c:v>3889</c:v>
                </c:pt>
                <c:pt idx="13">
                  <c:v>3742</c:v>
                </c:pt>
                <c:pt idx="14">
                  <c:v>3646</c:v>
                </c:pt>
                <c:pt idx="15">
                  <c:v>4262</c:v>
                </c:pt>
                <c:pt idx="16">
                  <c:v>4562</c:v>
                </c:pt>
                <c:pt idx="17">
                  <c:v>4717</c:v>
                </c:pt>
                <c:pt idx="18">
                  <c:v>4724</c:v>
                </c:pt>
                <c:pt idx="19">
                  <c:v>4532</c:v>
                </c:pt>
              </c:numCache>
            </c:numRef>
          </c:val>
        </c:ser>
        <c:dLbls/>
        <c:marker val="1"/>
        <c:axId val="116717056"/>
        <c:axId val="116718592"/>
      </c:lineChart>
      <c:catAx>
        <c:axId val="116717056"/>
        <c:scaling>
          <c:orientation val="minMax"/>
        </c:scaling>
        <c:axPos val="b"/>
        <c:numFmt formatCode="General" sourceLinked="1"/>
        <c:majorTickMark val="none"/>
        <c:tickLblPos val="nextTo"/>
        <c:crossAx val="116718592"/>
        <c:crosses val="autoZero"/>
        <c:auto val="1"/>
        <c:lblAlgn val="ctr"/>
        <c:lblOffset val="100"/>
      </c:catAx>
      <c:valAx>
        <c:axId val="116718592"/>
        <c:scaling>
          <c:orientation val="minMax"/>
        </c:scaling>
        <c:axPos val="l"/>
        <c:majorGridlines/>
        <c:numFmt formatCode="General" sourceLinked="1"/>
        <c:majorTickMark val="none"/>
        <c:tickLblPos val="nextTo"/>
        <c:spPr>
          <a:ln w="9525">
            <a:noFill/>
          </a:ln>
        </c:spPr>
        <c:crossAx val="116717056"/>
        <c:crosses val="autoZero"/>
        <c:crossBetween val="between"/>
      </c:valAx>
      <c:dTable>
        <c:showHorzBorder val="1"/>
        <c:showVertBorder val="1"/>
        <c:showOutline val="1"/>
        <c:showKeys val="1"/>
        <c:txPr>
          <a:bodyPr/>
          <a:lstStyle/>
          <a:p>
            <a:pPr rtl="0">
              <a:defRPr sz="1200"/>
            </a:pPr>
            <a:endParaRPr lang="pt-BR"/>
          </a:p>
        </c:txPr>
      </c:dTable>
    </c:plotArea>
    <c:legend>
      <c:legendPos val="b"/>
    </c:legend>
    <c:plotVisOnly val="1"/>
    <c:dispBlanksAs val="zero"/>
  </c:chart>
  <c:txPr>
    <a:bodyPr/>
    <a:lstStyle/>
    <a:p>
      <a:pPr algn="just">
        <a:defRPr sz="800"/>
      </a:pPr>
      <a:endParaRPr lang="pt-B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pt-BR"/>
  <c:chart>
    <c:title/>
    <c:plotArea>
      <c:layout/>
      <c:lineChart>
        <c:grouping val="stacked"/>
        <c:ser>
          <c:idx val="0"/>
          <c:order val="0"/>
          <c:tx>
            <c:strRef>
              <c:f>Plan1!$B$1</c:f>
              <c:strCache>
                <c:ptCount val="1"/>
                <c:pt idx="0">
                  <c:v>População prisional</c:v>
                </c:pt>
              </c:strCache>
            </c:strRef>
          </c:tx>
          <c:marker>
            <c:symbol val="none"/>
          </c:marker>
          <c:dLbls>
            <c:txPr>
              <a:bodyPr/>
              <a:lstStyle/>
              <a:p>
                <a:pPr>
                  <a:defRPr b="1"/>
                </a:pPr>
                <a:endParaRPr lang="pt-BR"/>
              </a:p>
            </c:txPr>
            <c:dLblPos val="t"/>
            <c:showVal val="1"/>
          </c:dLbls>
          <c:cat>
            <c:numRef>
              <c:f>Plan1!$A$2:$A$16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Plan1!$B$2:$B$16</c:f>
              <c:numCache>
                <c:formatCode>#,##0</c:formatCode>
                <c:ptCount val="15"/>
                <c:pt idx="0">
                  <c:v>232755</c:v>
                </c:pt>
                <c:pt idx="1">
                  <c:v>233859</c:v>
                </c:pt>
                <c:pt idx="2">
                  <c:v>239345</c:v>
                </c:pt>
                <c:pt idx="3">
                  <c:v>308304</c:v>
                </c:pt>
                <c:pt idx="4">
                  <c:v>336358</c:v>
                </c:pt>
                <c:pt idx="5">
                  <c:v>361402</c:v>
                </c:pt>
                <c:pt idx="6">
                  <c:v>401236</c:v>
                </c:pt>
                <c:pt idx="7">
                  <c:v>422590</c:v>
                </c:pt>
                <c:pt idx="8">
                  <c:v>451429</c:v>
                </c:pt>
                <c:pt idx="9">
                  <c:v>473626</c:v>
                </c:pt>
                <c:pt idx="10">
                  <c:v>496251</c:v>
                </c:pt>
                <c:pt idx="11">
                  <c:v>514582</c:v>
                </c:pt>
                <c:pt idx="12">
                  <c:v>548003</c:v>
                </c:pt>
                <c:pt idx="13">
                  <c:v>581507</c:v>
                </c:pt>
                <c:pt idx="14">
                  <c:v>622202</c:v>
                </c:pt>
              </c:numCache>
            </c:numRef>
          </c:val>
        </c:ser>
        <c:dLbls>
          <c:showVal val="1"/>
        </c:dLbls>
        <c:marker val="1"/>
        <c:axId val="118051968"/>
        <c:axId val="118053504"/>
      </c:lineChart>
      <c:catAx>
        <c:axId val="118051968"/>
        <c:scaling>
          <c:orientation val="minMax"/>
        </c:scaling>
        <c:axPos val="b"/>
        <c:numFmt formatCode="General" sourceLinked="1"/>
        <c:tickLblPos val="nextTo"/>
        <c:crossAx val="118053504"/>
        <c:crosses val="autoZero"/>
        <c:auto val="1"/>
        <c:lblAlgn val="ctr"/>
        <c:lblOffset val="100"/>
      </c:catAx>
      <c:valAx>
        <c:axId val="118053504"/>
        <c:scaling>
          <c:orientation val="minMax"/>
        </c:scaling>
        <c:axPos val="l"/>
        <c:majorGridlines/>
        <c:numFmt formatCode="#,##0" sourceLinked="1"/>
        <c:tickLblPos val="nextTo"/>
        <c:crossAx val="118051968"/>
        <c:crosses val="autoZero"/>
        <c:crossBetween val="between"/>
      </c:valAx>
    </c:plotArea>
    <c:plotVisOnly val="1"/>
    <c:dispBlanksAs val="zero"/>
  </c:chart>
  <c:txPr>
    <a:bodyPr/>
    <a:lstStyle/>
    <a:p>
      <a:pPr>
        <a:defRPr sz="700"/>
      </a:pPr>
      <a:endParaRPr lang="pt-BR"/>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1969FEC7-46B8-4E77-9717-DB5E0EAE9934}" type="datetimeFigureOut">
              <a:rPr lang="pt-BR" smtClean="0"/>
              <a:pPr/>
              <a:t>02/10/2017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A8998E3-DF01-4C6D-BE2E-7BB154C8182D}" type="slidenum">
              <a:rPr lang="pt-BR" smtClean="0"/>
              <a:pPr/>
              <a:t>‹nº›</a:t>
            </a:fld>
            <a:endParaRPr lang="pt-BR"/>
          </a:p>
        </p:txBody>
      </p:sp>
    </p:spTree>
    <p:extLst>
      <p:ext uri="{BB962C8B-B14F-4D97-AF65-F5344CB8AC3E}">
        <p14:creationId xmlns:p14="http://schemas.microsoft.com/office/powerpoint/2010/main" xmlns="" val="1268849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969FEC7-46B8-4E77-9717-DB5E0EAE9934}" type="datetimeFigureOut">
              <a:rPr lang="pt-BR" smtClean="0"/>
              <a:pPr/>
              <a:t>02/10/2017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A8998E3-DF01-4C6D-BE2E-7BB154C8182D}" type="slidenum">
              <a:rPr lang="pt-BR" smtClean="0"/>
              <a:pPr/>
              <a:t>‹nº›</a:t>
            </a:fld>
            <a:endParaRPr lang="pt-BR"/>
          </a:p>
        </p:txBody>
      </p:sp>
    </p:spTree>
    <p:extLst>
      <p:ext uri="{BB962C8B-B14F-4D97-AF65-F5344CB8AC3E}">
        <p14:creationId xmlns:p14="http://schemas.microsoft.com/office/powerpoint/2010/main" xmlns="" val="793544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969FEC7-46B8-4E77-9717-DB5E0EAE9934}" type="datetimeFigureOut">
              <a:rPr lang="pt-BR" smtClean="0"/>
              <a:pPr/>
              <a:t>02/10/2017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A8998E3-DF01-4C6D-BE2E-7BB154C8182D}" type="slidenum">
              <a:rPr lang="pt-BR" smtClean="0"/>
              <a:pPr/>
              <a:t>‹nº›</a:t>
            </a:fld>
            <a:endParaRPr lang="pt-BR"/>
          </a:p>
        </p:txBody>
      </p:sp>
    </p:spTree>
    <p:extLst>
      <p:ext uri="{BB962C8B-B14F-4D97-AF65-F5344CB8AC3E}">
        <p14:creationId xmlns:p14="http://schemas.microsoft.com/office/powerpoint/2010/main" xmlns="" val="2945193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969FEC7-46B8-4E77-9717-DB5E0EAE9934}" type="datetimeFigureOut">
              <a:rPr lang="pt-BR" smtClean="0"/>
              <a:pPr/>
              <a:t>02/10/2017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A8998E3-DF01-4C6D-BE2E-7BB154C8182D}" type="slidenum">
              <a:rPr lang="pt-BR" smtClean="0"/>
              <a:pPr/>
              <a:t>‹nº›</a:t>
            </a:fld>
            <a:endParaRPr lang="pt-BR"/>
          </a:p>
        </p:txBody>
      </p:sp>
    </p:spTree>
    <p:extLst>
      <p:ext uri="{BB962C8B-B14F-4D97-AF65-F5344CB8AC3E}">
        <p14:creationId xmlns:p14="http://schemas.microsoft.com/office/powerpoint/2010/main" xmlns="" val="2838809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1969FEC7-46B8-4E77-9717-DB5E0EAE9934}" type="datetimeFigureOut">
              <a:rPr lang="pt-BR" smtClean="0"/>
              <a:pPr/>
              <a:t>02/10/2017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A8998E3-DF01-4C6D-BE2E-7BB154C8182D}" type="slidenum">
              <a:rPr lang="pt-BR" smtClean="0"/>
              <a:pPr/>
              <a:t>‹nº›</a:t>
            </a:fld>
            <a:endParaRPr lang="pt-BR"/>
          </a:p>
        </p:txBody>
      </p:sp>
    </p:spTree>
    <p:extLst>
      <p:ext uri="{BB962C8B-B14F-4D97-AF65-F5344CB8AC3E}">
        <p14:creationId xmlns:p14="http://schemas.microsoft.com/office/powerpoint/2010/main" xmlns="" val="2514134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1969FEC7-46B8-4E77-9717-DB5E0EAE9934}" type="datetimeFigureOut">
              <a:rPr lang="pt-BR" smtClean="0"/>
              <a:pPr/>
              <a:t>02/10/2017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A8998E3-DF01-4C6D-BE2E-7BB154C8182D}" type="slidenum">
              <a:rPr lang="pt-BR" smtClean="0"/>
              <a:pPr/>
              <a:t>‹nº›</a:t>
            </a:fld>
            <a:endParaRPr lang="pt-BR"/>
          </a:p>
        </p:txBody>
      </p:sp>
    </p:spTree>
    <p:extLst>
      <p:ext uri="{BB962C8B-B14F-4D97-AF65-F5344CB8AC3E}">
        <p14:creationId xmlns:p14="http://schemas.microsoft.com/office/powerpoint/2010/main" xmlns="" val="963376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1969FEC7-46B8-4E77-9717-DB5E0EAE9934}" type="datetimeFigureOut">
              <a:rPr lang="pt-BR" smtClean="0"/>
              <a:pPr/>
              <a:t>02/10/2017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A8998E3-DF01-4C6D-BE2E-7BB154C8182D}" type="slidenum">
              <a:rPr lang="pt-BR" smtClean="0"/>
              <a:pPr/>
              <a:t>‹nº›</a:t>
            </a:fld>
            <a:endParaRPr lang="pt-BR"/>
          </a:p>
        </p:txBody>
      </p:sp>
    </p:spTree>
    <p:extLst>
      <p:ext uri="{BB962C8B-B14F-4D97-AF65-F5344CB8AC3E}">
        <p14:creationId xmlns:p14="http://schemas.microsoft.com/office/powerpoint/2010/main" xmlns="" val="646096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1969FEC7-46B8-4E77-9717-DB5E0EAE9934}" type="datetimeFigureOut">
              <a:rPr lang="pt-BR" smtClean="0"/>
              <a:pPr/>
              <a:t>02/10/2017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A8998E3-DF01-4C6D-BE2E-7BB154C8182D}" type="slidenum">
              <a:rPr lang="pt-BR" smtClean="0"/>
              <a:pPr/>
              <a:t>‹nº›</a:t>
            </a:fld>
            <a:endParaRPr lang="pt-BR"/>
          </a:p>
        </p:txBody>
      </p:sp>
    </p:spTree>
    <p:extLst>
      <p:ext uri="{BB962C8B-B14F-4D97-AF65-F5344CB8AC3E}">
        <p14:creationId xmlns:p14="http://schemas.microsoft.com/office/powerpoint/2010/main" xmlns="" val="2642633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1969FEC7-46B8-4E77-9717-DB5E0EAE9934}" type="datetimeFigureOut">
              <a:rPr lang="pt-BR" smtClean="0"/>
              <a:pPr/>
              <a:t>02/10/2017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A8998E3-DF01-4C6D-BE2E-7BB154C8182D}" type="slidenum">
              <a:rPr lang="pt-BR" smtClean="0"/>
              <a:pPr/>
              <a:t>‹nº›</a:t>
            </a:fld>
            <a:endParaRPr lang="pt-BR"/>
          </a:p>
        </p:txBody>
      </p:sp>
    </p:spTree>
    <p:extLst>
      <p:ext uri="{BB962C8B-B14F-4D97-AF65-F5344CB8AC3E}">
        <p14:creationId xmlns:p14="http://schemas.microsoft.com/office/powerpoint/2010/main" xmlns="" val="963192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1969FEC7-46B8-4E77-9717-DB5E0EAE9934}" type="datetimeFigureOut">
              <a:rPr lang="pt-BR" smtClean="0"/>
              <a:pPr/>
              <a:t>02/10/2017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A8998E3-DF01-4C6D-BE2E-7BB154C8182D}" type="slidenum">
              <a:rPr lang="pt-BR" smtClean="0"/>
              <a:pPr/>
              <a:t>‹nº›</a:t>
            </a:fld>
            <a:endParaRPr lang="pt-BR"/>
          </a:p>
        </p:txBody>
      </p:sp>
    </p:spTree>
    <p:extLst>
      <p:ext uri="{BB962C8B-B14F-4D97-AF65-F5344CB8AC3E}">
        <p14:creationId xmlns:p14="http://schemas.microsoft.com/office/powerpoint/2010/main" xmlns="" val="2455065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1969FEC7-46B8-4E77-9717-DB5E0EAE9934}" type="datetimeFigureOut">
              <a:rPr lang="pt-BR" smtClean="0"/>
              <a:pPr/>
              <a:t>02/10/2017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A8998E3-DF01-4C6D-BE2E-7BB154C8182D}" type="slidenum">
              <a:rPr lang="pt-BR" smtClean="0"/>
              <a:pPr/>
              <a:t>‹nº›</a:t>
            </a:fld>
            <a:endParaRPr lang="pt-BR"/>
          </a:p>
        </p:txBody>
      </p:sp>
    </p:spTree>
    <p:extLst>
      <p:ext uri="{BB962C8B-B14F-4D97-AF65-F5344CB8AC3E}">
        <p14:creationId xmlns:p14="http://schemas.microsoft.com/office/powerpoint/2010/main" xmlns="" val="1058240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69FEC7-46B8-4E77-9717-DB5E0EAE9934}" type="datetimeFigureOut">
              <a:rPr lang="pt-BR" smtClean="0"/>
              <a:pPr/>
              <a:t>02/10/2017</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8998E3-DF01-4C6D-BE2E-7BB154C8182D}" type="slidenum">
              <a:rPr lang="pt-BR" smtClean="0"/>
              <a:pPr/>
              <a:t>‹nº›</a:t>
            </a:fld>
            <a:endParaRPr lang="pt-BR"/>
          </a:p>
        </p:txBody>
      </p:sp>
    </p:spTree>
    <p:extLst>
      <p:ext uri="{BB962C8B-B14F-4D97-AF65-F5344CB8AC3E}">
        <p14:creationId xmlns:p14="http://schemas.microsoft.com/office/powerpoint/2010/main" xmlns="" val="20452113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ipea.gov.br/atlasviolencia/" TargetMode="Externa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file:///C:\Users\Dell\Downloads\Infopen_dez14%20(3).pdf" TargetMode="Externa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arianegontijo@yahoo.com.b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1520" y="476672"/>
            <a:ext cx="8640960" cy="4464496"/>
          </a:xfrm>
          <a:solidFill>
            <a:schemeClr val="bg1">
              <a:lumMod val="65000"/>
            </a:schemeClr>
          </a:solidFill>
        </p:spPr>
        <p:txBody>
          <a:bodyPr>
            <a:normAutofit fontScale="90000"/>
          </a:bodyPr>
          <a:lstStyle/>
          <a:p>
            <a:pPr algn="r"/>
            <a:r>
              <a:rPr lang="pt-BR" sz="4900" dirty="0" smtClean="0"/>
              <a:t>Segurança Pública Cidadã no município: desafios e possibilidades </a:t>
            </a:r>
            <a:r>
              <a:rPr lang="pt-BR" sz="2800" dirty="0" smtClean="0"/>
              <a:t>(20 minutos)</a:t>
            </a:r>
            <a:br>
              <a:rPr lang="pt-BR" sz="2800" dirty="0" smtClean="0"/>
            </a:br>
            <a:r>
              <a:rPr lang="pt-BR" dirty="0" smtClean="0"/>
              <a:t/>
            </a:r>
            <a:br>
              <a:rPr lang="pt-BR" dirty="0" smtClean="0"/>
            </a:br>
            <a:r>
              <a:rPr lang="pt-BR" sz="3100" b="0" dirty="0" smtClean="0"/>
              <a:t>Ariane Gontijo. </a:t>
            </a:r>
            <a:r>
              <a:rPr lang="pt-BR" sz="2000" b="0" dirty="0" smtClean="0"/>
              <a:t/>
            </a:r>
            <a:br>
              <a:rPr lang="pt-BR" sz="2000" b="0" dirty="0" smtClean="0"/>
            </a:br>
            <a:r>
              <a:rPr lang="pt-BR" sz="2000" b="0" dirty="0" smtClean="0"/>
              <a:t>Doutoranda em Sociologia (UFMG). Mestre em Projetos Sociais e Bens Culturais (FGV/RJ). Especialista em História e Culturas </a:t>
            </a:r>
            <a:r>
              <a:rPr lang="pt-BR" sz="2000" dirty="0"/>
              <a:t>P</a:t>
            </a:r>
            <a:r>
              <a:rPr lang="pt-BR" sz="2000" b="0" dirty="0" smtClean="0"/>
              <a:t>olíticas. Especialista em Políticas Públicas. Mediadora de Conflitos com formação na área. Graduada em Psicologia. </a:t>
            </a:r>
            <a:br>
              <a:rPr lang="pt-BR" sz="2000" b="0" dirty="0" smtClean="0"/>
            </a:br>
            <a:r>
              <a:rPr lang="pt-BR" sz="2000" b="0" dirty="0" smtClean="0"/>
              <a:t>Atualmente é Pesquisadora Associada do ISER/RJ, onde coordena um projeto de desenvolvimento integrado sustentável na área do Minas Casa Minha Vida</a:t>
            </a:r>
            <a:endParaRPr lang="pt-BR" sz="2000" b="0" dirty="0"/>
          </a:p>
        </p:txBody>
      </p:sp>
      <p:sp>
        <p:nvSpPr>
          <p:cNvPr id="3" name="Subtítulo 2"/>
          <p:cNvSpPr>
            <a:spLocks noGrp="1"/>
          </p:cNvSpPr>
          <p:nvPr>
            <p:ph type="subTitle" idx="1"/>
          </p:nvPr>
        </p:nvSpPr>
        <p:spPr>
          <a:xfrm>
            <a:off x="323528" y="5157192"/>
            <a:ext cx="8568952" cy="985664"/>
          </a:xfrm>
          <a:solidFill>
            <a:schemeClr val="bg1">
              <a:lumMod val="95000"/>
            </a:schemeClr>
          </a:solidFill>
        </p:spPr>
        <p:txBody>
          <a:bodyPr>
            <a:normAutofit/>
          </a:bodyPr>
          <a:lstStyle/>
          <a:p>
            <a:pPr algn="ctr"/>
            <a:r>
              <a:rPr lang="pt-BR" sz="2400" b="1" dirty="0" smtClean="0"/>
              <a:t>Câmara Municipal de Belo Horizonte</a:t>
            </a:r>
          </a:p>
          <a:p>
            <a:pPr algn="ctr"/>
            <a:r>
              <a:rPr lang="pt-BR" sz="2400" dirty="0" smtClean="0"/>
              <a:t>29 de setembro de 2017</a:t>
            </a:r>
            <a:endParaRPr lang="pt-BR" sz="2400" dirty="0"/>
          </a:p>
        </p:txBody>
      </p:sp>
    </p:spTree>
    <p:extLst>
      <p:ext uri="{BB962C8B-B14F-4D97-AF65-F5344CB8AC3E}">
        <p14:creationId xmlns:p14="http://schemas.microsoft.com/office/powerpoint/2010/main" xmlns="" val="36986900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116632"/>
            <a:ext cx="8229600" cy="1143000"/>
          </a:xfrm>
          <a:solidFill>
            <a:schemeClr val="bg1">
              <a:lumMod val="95000"/>
            </a:schemeClr>
          </a:solidFill>
        </p:spPr>
        <p:txBody>
          <a:bodyPr>
            <a:normAutofit fontScale="90000"/>
          </a:bodyPr>
          <a:lstStyle/>
          <a:p>
            <a:r>
              <a:rPr lang="pt-BR" dirty="0"/>
              <a:t>Breve histórico das polícias no contexto brasileiro</a:t>
            </a:r>
          </a:p>
        </p:txBody>
      </p:sp>
      <p:sp>
        <p:nvSpPr>
          <p:cNvPr id="3" name="Espaço Reservado para Conteúdo 2"/>
          <p:cNvSpPr>
            <a:spLocks noGrp="1"/>
          </p:cNvSpPr>
          <p:nvPr>
            <p:ph idx="1"/>
          </p:nvPr>
        </p:nvSpPr>
        <p:spPr>
          <a:xfrm>
            <a:off x="457200" y="1412776"/>
            <a:ext cx="8229600" cy="5328592"/>
          </a:xfrm>
          <a:solidFill>
            <a:schemeClr val="bg1">
              <a:lumMod val="85000"/>
            </a:schemeClr>
          </a:solidFill>
        </p:spPr>
        <p:txBody>
          <a:bodyPr>
            <a:normAutofit fontScale="70000" lnSpcReduction="20000"/>
          </a:bodyPr>
          <a:lstStyle/>
          <a:p>
            <a:pPr algn="just"/>
            <a:r>
              <a:rPr lang="pt-PT" dirty="0"/>
              <a:t>Diante deste breve resgaste histórico, tivemos ainda períodos de maior profissionalização e treinamento das polícias, em especial, </a:t>
            </a:r>
            <a:r>
              <a:rPr lang="pt-PT" dirty="0" smtClean="0"/>
              <a:t>no </a:t>
            </a:r>
            <a:r>
              <a:rPr lang="pt-PT" dirty="0"/>
              <a:t>período da ditadura </a:t>
            </a:r>
            <a:r>
              <a:rPr lang="pt-PT" dirty="0" smtClean="0"/>
              <a:t>civil-militar</a:t>
            </a:r>
            <a:r>
              <a:rPr lang="pt-PT" dirty="0"/>
              <a:t>, fato é que com a redemocratização em 1988, embora tenhamos uma maior organização do ponto de vista da gestão e da institucionalização das polícias, resta ainda, muito da prática policial que carrega em si um legado histórico “das ideias” que consagraram o </a:t>
            </a:r>
            <a:r>
              <a:rPr lang="pt-PT" i="1" dirty="0"/>
              <a:t>modus operandi</a:t>
            </a:r>
            <a:r>
              <a:rPr lang="pt-PT" dirty="0"/>
              <a:t> de funcionamento da polícia no </a:t>
            </a:r>
            <a:r>
              <a:rPr lang="pt-PT" dirty="0" smtClean="0"/>
              <a:t>Brasil; </a:t>
            </a:r>
          </a:p>
          <a:p>
            <a:pPr algn="just"/>
            <a:r>
              <a:rPr lang="pt-PT" dirty="0" smtClean="0"/>
              <a:t>Em </a:t>
            </a:r>
            <a:r>
              <a:rPr lang="pt-PT" dirty="0"/>
              <a:t>suma, aspectos tais como: o que é crime e qual comportamento deve ser punido, vigiado e reprimido é um dos elementos que acompanha parte da formação da cultura organizacional desta instituição, e ainda, temos outro aspecto de extrema relevância, o controle da atividade policial, hoje em dia (e durante todos esses duzentos anos) é praticamente inexistente do ponto de vista prático, e aqueles “indivíduos policiais” que agiam na preservação da “ordem pública” tornaram-se, atualmente, um grupo de relevância do ponto de vista corporativo, desta forma, qualquer mudança ou reforma, deverá no mínimo considerar esses </a:t>
            </a:r>
            <a:r>
              <a:rPr lang="pt-PT" dirty="0" smtClean="0"/>
              <a:t>elementos; </a:t>
            </a:r>
            <a:endParaRPr lang="pt-BR" dirty="0"/>
          </a:p>
          <a:p>
            <a:pPr algn="just"/>
            <a:endParaRPr lang="pt-BR" dirty="0"/>
          </a:p>
        </p:txBody>
      </p:sp>
    </p:spTree>
    <p:extLst>
      <p:ext uri="{BB962C8B-B14F-4D97-AF65-F5344CB8AC3E}">
        <p14:creationId xmlns:p14="http://schemas.microsoft.com/office/powerpoint/2010/main" xmlns="" val="32607913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260648"/>
            <a:ext cx="8435280" cy="2088232"/>
          </a:xfrm>
          <a:solidFill>
            <a:schemeClr val="bg1">
              <a:lumMod val="95000"/>
            </a:schemeClr>
          </a:solidFill>
        </p:spPr>
        <p:txBody>
          <a:bodyPr>
            <a:noAutofit/>
          </a:bodyPr>
          <a:lstStyle/>
          <a:p>
            <a:r>
              <a:rPr lang="pt-BR" sz="3600" dirty="0"/>
              <a:t>Desafios à agenda e a sua (in)compatibilidade no contexto democrático </a:t>
            </a:r>
            <a:r>
              <a:rPr lang="pt-BR" sz="3600" dirty="0" smtClean="0"/>
              <a:t> </a:t>
            </a:r>
            <a:r>
              <a:rPr lang="pt-BR" sz="3600" dirty="0"/>
              <a:t/>
            </a:r>
            <a:br>
              <a:rPr lang="pt-BR" sz="3600" dirty="0"/>
            </a:br>
            <a:endParaRPr lang="pt-BR" sz="3600" dirty="0"/>
          </a:p>
        </p:txBody>
      </p:sp>
      <p:sp>
        <p:nvSpPr>
          <p:cNvPr id="3" name="Espaço Reservado para Conteúdo 2"/>
          <p:cNvSpPr>
            <a:spLocks noGrp="1"/>
          </p:cNvSpPr>
          <p:nvPr>
            <p:ph idx="1"/>
          </p:nvPr>
        </p:nvSpPr>
        <p:spPr>
          <a:xfrm>
            <a:off x="457200" y="2636912"/>
            <a:ext cx="8229600" cy="3489251"/>
          </a:xfrm>
          <a:solidFill>
            <a:schemeClr val="bg1">
              <a:lumMod val="85000"/>
            </a:schemeClr>
          </a:solidFill>
        </p:spPr>
        <p:txBody>
          <a:bodyPr/>
          <a:lstStyle/>
          <a:p>
            <a:pPr marL="1314450" lvl="2" indent="-514350" algn="just">
              <a:buAutoNum type="alphaLcParenR"/>
            </a:pPr>
            <a:r>
              <a:rPr lang="pt-BR" sz="3200" dirty="0" smtClean="0"/>
              <a:t>Alguns dados que guardam relação com os </a:t>
            </a:r>
            <a:r>
              <a:rPr lang="pt-BR" sz="3200" dirty="0"/>
              <a:t>assassinatos da população jovem; </a:t>
            </a:r>
            <a:endParaRPr lang="pt-BR" sz="3200" dirty="0" smtClean="0"/>
          </a:p>
          <a:p>
            <a:pPr marL="1314450" lvl="2" indent="-514350" algn="just">
              <a:buFont typeface="Arial" pitchFamily="34" charset="0"/>
              <a:buAutoNum type="alphaLcParenR"/>
            </a:pPr>
            <a:r>
              <a:rPr lang="pt-BR" sz="3200" dirty="0"/>
              <a:t>a política de segurança pública cidadã; </a:t>
            </a:r>
          </a:p>
          <a:p>
            <a:pPr marL="800100" lvl="2" indent="0" algn="just">
              <a:buNone/>
            </a:pPr>
            <a:endParaRPr lang="pt-BR" sz="3200" dirty="0"/>
          </a:p>
          <a:p>
            <a:pPr marL="0" indent="0">
              <a:buNone/>
            </a:pPr>
            <a:endParaRPr lang="pt-BR" dirty="0"/>
          </a:p>
        </p:txBody>
      </p:sp>
    </p:spTree>
    <p:extLst>
      <p:ext uri="{BB962C8B-B14F-4D97-AF65-F5344CB8AC3E}">
        <p14:creationId xmlns:p14="http://schemas.microsoft.com/office/powerpoint/2010/main" xmlns="" val="28101106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bg1">
              <a:lumMod val="95000"/>
            </a:schemeClr>
          </a:solidFill>
        </p:spPr>
        <p:txBody>
          <a:bodyPr>
            <a:normAutofit fontScale="90000"/>
          </a:bodyPr>
          <a:lstStyle/>
          <a:p>
            <a:pPr lvl="2" algn="ctr" rtl="0">
              <a:spcBef>
                <a:spcPct val="0"/>
              </a:spcBef>
            </a:pPr>
            <a:r>
              <a:rPr lang="pt-BR" sz="3200" dirty="0" smtClean="0">
                <a:latin typeface="Calibri" pitchFamily="34" charset="0"/>
                <a:cs typeface="Calibri" pitchFamily="34" charset="0"/>
              </a:rPr>
              <a:t>Alguns dados que guardam relação com os assassinatos da população jovem </a:t>
            </a:r>
            <a:br>
              <a:rPr lang="pt-BR" sz="3200" dirty="0" smtClean="0">
                <a:latin typeface="Calibri" pitchFamily="34" charset="0"/>
                <a:cs typeface="Calibri" pitchFamily="34" charset="0"/>
              </a:rPr>
            </a:br>
            <a:endParaRPr lang="pt-BR" dirty="0">
              <a:latin typeface="Calibri" pitchFamily="34" charset="0"/>
              <a:cs typeface="Calibri" pitchFamily="34" charset="0"/>
            </a:endParaRPr>
          </a:p>
        </p:txBody>
      </p:sp>
      <p:sp>
        <p:nvSpPr>
          <p:cNvPr id="3" name="Espaço Reservado para Conteúdo 2"/>
          <p:cNvSpPr>
            <a:spLocks noGrp="1"/>
          </p:cNvSpPr>
          <p:nvPr>
            <p:ph idx="1"/>
          </p:nvPr>
        </p:nvSpPr>
        <p:spPr>
          <a:xfrm>
            <a:off x="457200" y="1600200"/>
            <a:ext cx="8229600" cy="5141168"/>
          </a:xfrm>
          <a:solidFill>
            <a:schemeClr val="bg1">
              <a:lumMod val="85000"/>
            </a:schemeClr>
          </a:solidFill>
        </p:spPr>
        <p:txBody>
          <a:bodyPr>
            <a:normAutofit fontScale="92500" lnSpcReduction="20000"/>
          </a:bodyPr>
          <a:lstStyle/>
          <a:p>
            <a:pPr algn="just"/>
            <a:r>
              <a:rPr lang="pt-BR" sz="2400" dirty="0"/>
              <a:t>E</a:t>
            </a:r>
            <a:r>
              <a:rPr lang="pt-BR" sz="2400" dirty="0" smtClean="0"/>
              <a:t>m 2015 </a:t>
            </a:r>
            <a:r>
              <a:rPr lang="pt-BR" sz="2400" dirty="0"/>
              <a:t>59.080 homicídios, </a:t>
            </a:r>
            <a:r>
              <a:rPr lang="pt-BR" sz="2400" dirty="0" smtClean="0"/>
              <a:t>taxa </a:t>
            </a:r>
            <a:r>
              <a:rPr lang="pt-BR" sz="2400" dirty="0"/>
              <a:t>de 28,9 mortes para cada 100 mil habitantes, um crescimento em números absolutos se compararmos o ano de 1996, de </a:t>
            </a:r>
            <a:r>
              <a:rPr lang="pt-BR" sz="2400" b="1" dirty="0"/>
              <a:t>20.151 mortes a mais anual</a:t>
            </a:r>
            <a:r>
              <a:rPr lang="pt-BR" sz="2400" dirty="0"/>
              <a:t>, sendo um aumento de </a:t>
            </a:r>
            <a:r>
              <a:rPr lang="pt-BR" sz="2400" b="1" dirty="0"/>
              <a:t>4,88% na taxa </a:t>
            </a:r>
            <a:r>
              <a:rPr lang="pt-BR" sz="2400" dirty="0"/>
              <a:t>de homicídios para cada 100 mil </a:t>
            </a:r>
            <a:r>
              <a:rPr lang="pt-BR" sz="2400" dirty="0" smtClean="0"/>
              <a:t>habitantes (Atlas </a:t>
            </a:r>
            <a:r>
              <a:rPr lang="pt-BR" sz="2400" dirty="0"/>
              <a:t>da Violência IPEA, 2017</a:t>
            </a:r>
            <a:r>
              <a:rPr lang="pt-BR" sz="2400" dirty="0" smtClean="0"/>
              <a:t>);</a:t>
            </a:r>
          </a:p>
          <a:p>
            <a:pPr algn="just"/>
            <a:r>
              <a:rPr lang="pt-BR" sz="2400" dirty="0" smtClean="0"/>
              <a:t>O </a:t>
            </a:r>
            <a:r>
              <a:rPr lang="pt-BR" sz="2400" dirty="0"/>
              <a:t>número de mortes e o número de encarceramento no país continuam elevados e em crescimento nos últimos </a:t>
            </a:r>
            <a:r>
              <a:rPr lang="pt-BR" sz="2400" dirty="0" smtClean="0"/>
              <a:t>19 </a:t>
            </a:r>
            <a:r>
              <a:rPr lang="pt-BR" sz="2400" dirty="0"/>
              <a:t>anos, embora estatísticas oficiais demonstrem que houve uma queda do número de homicídios em algumas regiões, tais como a região sudeste e os estados de Pernambuco e Alagoas, por outro lado, houve um aumento exponencial em vários estados do nordeste e norte, com destaque ao estado do Rio Grande do Norte que apresentou um crescimento de 232% entre 2005 e 2015, em seguida estão os estados de Sergipe e Maranhão, com crescimento de 134,7% e 130,5%, respectivamente (Atlas da Violência IPEA, 2017</a:t>
            </a:r>
            <a:r>
              <a:rPr lang="pt-BR" sz="2400" dirty="0" smtClean="0"/>
              <a:t>);</a:t>
            </a:r>
          </a:p>
          <a:p>
            <a:pPr algn="just"/>
            <a:r>
              <a:rPr lang="pt-BR" sz="2400" dirty="0" smtClean="0"/>
              <a:t>76</a:t>
            </a:r>
            <a:r>
              <a:rPr lang="pt-BR" sz="2400" dirty="0"/>
              <a:t>% dos brasileiros têm medo de morrer </a:t>
            </a:r>
            <a:r>
              <a:rPr lang="pt-BR" sz="2400" dirty="0" smtClean="0"/>
              <a:t>assassinados e 57</a:t>
            </a:r>
            <a:r>
              <a:rPr lang="pt-BR" sz="2400" dirty="0"/>
              <a:t>% acreditam que “bandido bom é bandido </a:t>
            </a:r>
            <a:r>
              <a:rPr lang="pt-BR" sz="2400" dirty="0" smtClean="0"/>
              <a:t>morto” (10º </a:t>
            </a:r>
            <a:r>
              <a:rPr lang="pt-BR" sz="2400" dirty="0"/>
              <a:t>Anuário do Fórum Brasileiro de Segurança </a:t>
            </a:r>
            <a:r>
              <a:rPr lang="pt-BR" sz="2400" dirty="0" smtClean="0"/>
              <a:t>Pública); </a:t>
            </a:r>
            <a:endParaRPr lang="pt-BR" sz="2400" dirty="0"/>
          </a:p>
        </p:txBody>
      </p:sp>
    </p:spTree>
    <p:extLst>
      <p:ext uri="{BB962C8B-B14F-4D97-AF65-F5344CB8AC3E}">
        <p14:creationId xmlns:p14="http://schemas.microsoft.com/office/powerpoint/2010/main" xmlns="" val="18328110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bg1">
              <a:lumMod val="85000"/>
            </a:schemeClr>
          </a:solidFill>
        </p:spPr>
        <p:txBody>
          <a:bodyPr>
            <a:noAutofit/>
          </a:bodyPr>
          <a:lstStyle/>
          <a:p>
            <a:r>
              <a:rPr lang="pt-BR" sz="3600" dirty="0">
                <a:latin typeface="Calibri" pitchFamily="34" charset="0"/>
                <a:cs typeface="Calibri" pitchFamily="34" charset="0"/>
              </a:rPr>
              <a:t>Alguns dados que guardam relação com os assassinatos da população jovem</a:t>
            </a:r>
            <a:endParaRPr lang="pt-BR" sz="3600"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xmlns="" val="2689452754"/>
              </p:ext>
            </p:extLst>
          </p:nvPr>
        </p:nvGraphicFramePr>
        <p:xfrm>
          <a:off x="107504" y="1412776"/>
          <a:ext cx="8784976" cy="5112568"/>
        </p:xfrm>
        <a:graphic>
          <a:graphicData uri="http://schemas.openxmlformats.org/drawingml/2006/chart">
            <c:chart xmlns:c="http://schemas.openxmlformats.org/drawingml/2006/chart" xmlns:r="http://schemas.openxmlformats.org/officeDocument/2006/relationships" r:id="rId2"/>
          </a:graphicData>
        </a:graphic>
      </p:graphicFrame>
      <p:sp>
        <p:nvSpPr>
          <p:cNvPr id="5" name="Retângulo 4"/>
          <p:cNvSpPr/>
          <p:nvPr/>
        </p:nvSpPr>
        <p:spPr>
          <a:xfrm>
            <a:off x="323528" y="6519446"/>
            <a:ext cx="8568952" cy="338554"/>
          </a:xfrm>
          <a:prstGeom prst="rect">
            <a:avLst/>
          </a:prstGeom>
        </p:spPr>
        <p:txBody>
          <a:bodyPr wrap="square">
            <a:spAutoFit/>
          </a:bodyPr>
          <a:lstStyle/>
          <a:p>
            <a:pPr algn="ctr"/>
            <a:r>
              <a:rPr lang="pt-BR" sz="1600" b="1" dirty="0"/>
              <a:t>Fonte: Atlas da Violência IPEA. </a:t>
            </a:r>
            <a:r>
              <a:rPr lang="pt-BR" sz="1600" b="1" u="sng" dirty="0">
                <a:hlinkClick r:id="rId3"/>
              </a:rPr>
              <a:t>http://ipea.gov.br/atlasviolencia/</a:t>
            </a:r>
            <a:r>
              <a:rPr lang="pt-BR" sz="1600" b="1" dirty="0"/>
              <a:t>, acesso em 02 de julho de 2017.</a:t>
            </a:r>
          </a:p>
        </p:txBody>
      </p:sp>
    </p:spTree>
    <p:extLst>
      <p:ext uri="{BB962C8B-B14F-4D97-AF65-F5344CB8AC3E}">
        <p14:creationId xmlns:p14="http://schemas.microsoft.com/office/powerpoint/2010/main" xmlns="" val="3395647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507288" cy="1143000"/>
          </a:xfrm>
          <a:solidFill>
            <a:schemeClr val="bg1">
              <a:lumMod val="85000"/>
            </a:schemeClr>
          </a:solidFill>
        </p:spPr>
        <p:txBody>
          <a:bodyPr>
            <a:noAutofit/>
          </a:bodyPr>
          <a:lstStyle/>
          <a:p>
            <a:r>
              <a:rPr lang="pt-BR" sz="3600" dirty="0">
                <a:latin typeface="Calibri" pitchFamily="34" charset="0"/>
                <a:cs typeface="Calibri" pitchFamily="34" charset="0"/>
              </a:rPr>
              <a:t>Alguns dados que guardam relação com os assassinatos da população jovem</a:t>
            </a:r>
            <a:endParaRPr lang="pt-BR" sz="3600"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xmlns="" val="2235352106"/>
              </p:ext>
            </p:extLst>
          </p:nvPr>
        </p:nvGraphicFramePr>
        <p:xfrm>
          <a:off x="107504" y="1484784"/>
          <a:ext cx="8928992" cy="53732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1511725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bg1">
              <a:lumMod val="85000"/>
            </a:schemeClr>
          </a:solidFill>
        </p:spPr>
        <p:txBody>
          <a:bodyPr>
            <a:noAutofit/>
          </a:bodyPr>
          <a:lstStyle/>
          <a:p>
            <a:r>
              <a:rPr lang="pt-BR" sz="3600" dirty="0">
                <a:latin typeface="Calibri" pitchFamily="34" charset="0"/>
                <a:cs typeface="Calibri" pitchFamily="34" charset="0"/>
              </a:rPr>
              <a:t>Alguns dados que guardam relação com os assassinatos da população jovem</a:t>
            </a:r>
            <a:endParaRPr lang="pt-BR" sz="3600" dirty="0"/>
          </a:p>
        </p:txBody>
      </p:sp>
      <p:sp>
        <p:nvSpPr>
          <p:cNvPr id="3" name="Espaço Reservado para Conteúdo 2"/>
          <p:cNvSpPr>
            <a:spLocks noGrp="1"/>
          </p:cNvSpPr>
          <p:nvPr>
            <p:ph idx="1"/>
          </p:nvPr>
        </p:nvSpPr>
        <p:spPr>
          <a:xfrm>
            <a:off x="457200" y="1600200"/>
            <a:ext cx="8229600" cy="4925144"/>
          </a:xfrm>
          <a:solidFill>
            <a:schemeClr val="bg1">
              <a:lumMod val="95000"/>
            </a:schemeClr>
          </a:solidFill>
        </p:spPr>
        <p:txBody>
          <a:bodyPr>
            <a:noAutofit/>
          </a:bodyPr>
          <a:lstStyle/>
          <a:p>
            <a:pPr algn="just"/>
            <a:r>
              <a:rPr lang="pt-BR" sz="2600" dirty="0"/>
              <a:t>Em termos de números absolutos, entre 1996 a 2015, 996.684 mil pessoas foram mortas, sendo que deste total, 318 mil eram jovens de 15 a 29 anos. (Atlas da Violência IPEA, 2017);</a:t>
            </a:r>
            <a:endParaRPr lang="pt-BR" sz="2600" dirty="0" smtClean="0"/>
          </a:p>
          <a:p>
            <a:pPr algn="just"/>
            <a:r>
              <a:rPr lang="pt-BR" sz="2600" dirty="0" smtClean="0"/>
              <a:t>Os </a:t>
            </a:r>
            <a:r>
              <a:rPr lang="pt-BR" sz="2600" dirty="0"/>
              <a:t>homicídios entre a população jovem apresenta uma taxa de mortes que chega a ser o dobro da taxa de homicídios geral no país, alcançando 60,9 mortes por cada 100 mil habitantes jovens, e entre os jovens brancos essa taxa vem diminuindo entre o período de 2005 a 2015 chegando a -12,2%, por outro lado, a taxa aumentou +18,2% no que tange aos jovens negros no mesmo período </a:t>
            </a:r>
            <a:r>
              <a:rPr lang="pt-BR" sz="2600" dirty="0" smtClean="0"/>
              <a:t>analisado;</a:t>
            </a:r>
            <a:endParaRPr lang="pt-BR" sz="2600" dirty="0"/>
          </a:p>
        </p:txBody>
      </p:sp>
    </p:spTree>
    <p:extLst>
      <p:ext uri="{BB962C8B-B14F-4D97-AF65-F5344CB8AC3E}">
        <p14:creationId xmlns:p14="http://schemas.microsoft.com/office/powerpoint/2010/main" xmlns="" val="25505128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bg1">
              <a:lumMod val="95000"/>
            </a:schemeClr>
          </a:solidFill>
        </p:spPr>
        <p:txBody>
          <a:bodyPr>
            <a:noAutofit/>
          </a:bodyPr>
          <a:lstStyle/>
          <a:p>
            <a:r>
              <a:rPr lang="pt-BR" sz="3600" dirty="0">
                <a:latin typeface="Calibri" pitchFamily="34" charset="0"/>
                <a:cs typeface="Calibri" pitchFamily="34" charset="0"/>
              </a:rPr>
              <a:t>Alguns dados que guardam relação com os assassinatos da população jovem</a:t>
            </a:r>
            <a:endParaRPr lang="pt-BR" sz="3600" dirty="0"/>
          </a:p>
        </p:txBody>
      </p:sp>
      <p:graphicFrame>
        <p:nvGraphicFramePr>
          <p:cNvPr id="4" name="Espaço Reservado para Conteúdo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Retângulo 4"/>
          <p:cNvSpPr/>
          <p:nvPr/>
        </p:nvSpPr>
        <p:spPr>
          <a:xfrm>
            <a:off x="395536" y="6165304"/>
            <a:ext cx="8208912" cy="584775"/>
          </a:xfrm>
          <a:prstGeom prst="rect">
            <a:avLst/>
          </a:prstGeom>
        </p:spPr>
        <p:txBody>
          <a:bodyPr wrap="square">
            <a:spAutoFit/>
          </a:bodyPr>
          <a:lstStyle/>
          <a:p>
            <a:pPr algn="ctr"/>
            <a:r>
              <a:rPr lang="pt-BR" sz="1600" b="1" dirty="0"/>
              <a:t>Fonte: Levantamento Nacional de Informações Penitenciárias – INFOPEN, dezembro de 2014.  </a:t>
            </a:r>
            <a:r>
              <a:rPr lang="pt-BR" sz="1600" b="1" u="sng" dirty="0">
                <a:hlinkClick r:id="rId3"/>
              </a:rPr>
              <a:t>file:///C:/Users/Dell/Downloads/Infopen_dez14%20(3).pdf</a:t>
            </a:r>
            <a:r>
              <a:rPr lang="pt-BR" sz="1600" b="1" dirty="0"/>
              <a:t>, acesso em 02 de julho de 2017.</a:t>
            </a:r>
          </a:p>
        </p:txBody>
      </p:sp>
    </p:spTree>
    <p:extLst>
      <p:ext uri="{BB962C8B-B14F-4D97-AF65-F5344CB8AC3E}">
        <p14:creationId xmlns:p14="http://schemas.microsoft.com/office/powerpoint/2010/main" xmlns="" val="25762474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bg1">
              <a:lumMod val="95000"/>
            </a:schemeClr>
          </a:solidFill>
        </p:spPr>
        <p:txBody>
          <a:bodyPr>
            <a:normAutofit fontScale="90000"/>
          </a:bodyPr>
          <a:lstStyle/>
          <a:p>
            <a:r>
              <a:rPr lang="pt-BR" dirty="0" smtClean="0"/>
              <a:t>Ranking mundial de encarceramento</a:t>
            </a:r>
            <a:endParaRPr lang="pt-BR" dirty="0"/>
          </a:p>
        </p:txBody>
      </p:sp>
      <p:sp>
        <p:nvSpPr>
          <p:cNvPr id="3" name="Espaço Reservado para Conteúdo 2"/>
          <p:cNvSpPr>
            <a:spLocks noGrp="1"/>
          </p:cNvSpPr>
          <p:nvPr>
            <p:ph idx="1"/>
          </p:nvPr>
        </p:nvSpPr>
        <p:spPr>
          <a:solidFill>
            <a:schemeClr val="bg1">
              <a:lumMod val="85000"/>
            </a:schemeClr>
          </a:solidFill>
        </p:spPr>
        <p:txBody>
          <a:bodyPr/>
          <a:lstStyle/>
          <a:p>
            <a:pPr algn="just"/>
            <a:r>
              <a:rPr lang="pt-BR" dirty="0" smtClean="0"/>
              <a:t>4º lugar: Brasil com 622. 202 </a:t>
            </a:r>
          </a:p>
          <a:p>
            <a:pPr algn="just"/>
            <a:r>
              <a:rPr lang="pt-BR" dirty="0" smtClean="0"/>
              <a:t>3º Lugar: Rússia com </a:t>
            </a:r>
            <a:r>
              <a:rPr lang="pt-BR" dirty="0"/>
              <a:t>644.237 </a:t>
            </a:r>
            <a:endParaRPr lang="pt-BR" dirty="0" smtClean="0"/>
          </a:p>
          <a:p>
            <a:pPr algn="just"/>
            <a:r>
              <a:rPr lang="pt-BR" dirty="0" smtClean="0"/>
              <a:t>2º Lugar: China com 1.657.812 </a:t>
            </a:r>
          </a:p>
          <a:p>
            <a:pPr algn="just"/>
            <a:r>
              <a:rPr lang="pt-BR" dirty="0" smtClean="0"/>
              <a:t>1º Lugar: Estados Unidos com 2.217.000</a:t>
            </a:r>
            <a:r>
              <a:rPr lang="pt-BR" dirty="0"/>
              <a:t>.</a:t>
            </a:r>
          </a:p>
        </p:txBody>
      </p:sp>
    </p:spTree>
    <p:extLst>
      <p:ext uri="{BB962C8B-B14F-4D97-AF65-F5344CB8AC3E}">
        <p14:creationId xmlns:p14="http://schemas.microsoft.com/office/powerpoint/2010/main" xmlns="" val="25654326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116632"/>
            <a:ext cx="8229600" cy="1143000"/>
          </a:xfrm>
          <a:solidFill>
            <a:schemeClr val="bg1">
              <a:lumMod val="95000"/>
            </a:schemeClr>
          </a:solidFill>
        </p:spPr>
        <p:txBody>
          <a:bodyPr/>
          <a:lstStyle/>
          <a:p>
            <a:pPr lvl="2" algn="ctr" rtl="0">
              <a:spcBef>
                <a:spcPct val="0"/>
              </a:spcBef>
            </a:pPr>
            <a:r>
              <a:rPr lang="pt-BR" sz="3200" dirty="0"/>
              <a:t>A</a:t>
            </a:r>
            <a:r>
              <a:rPr lang="pt-BR" sz="3200" dirty="0" smtClean="0"/>
              <a:t> política de segurança pública cidadã </a:t>
            </a:r>
            <a:br>
              <a:rPr lang="pt-BR" sz="3200" dirty="0" smtClean="0"/>
            </a:br>
            <a:endParaRPr lang="pt-BR" dirty="0"/>
          </a:p>
        </p:txBody>
      </p:sp>
      <p:sp>
        <p:nvSpPr>
          <p:cNvPr id="3" name="Espaço Reservado para Conteúdo 2"/>
          <p:cNvSpPr>
            <a:spLocks noGrp="1"/>
          </p:cNvSpPr>
          <p:nvPr>
            <p:ph idx="1"/>
          </p:nvPr>
        </p:nvSpPr>
        <p:spPr/>
        <p:txBody>
          <a:bodyPr/>
          <a:lstStyle/>
          <a:p>
            <a:endParaRPr lang="pt-BR"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3" y="949733"/>
            <a:ext cx="8784976" cy="5905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069572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bg1">
              <a:lumMod val="95000"/>
            </a:schemeClr>
          </a:solidFill>
        </p:spPr>
        <p:txBody>
          <a:bodyPr>
            <a:normAutofit fontScale="90000"/>
          </a:bodyPr>
          <a:lstStyle/>
          <a:p>
            <a:r>
              <a:rPr lang="pt-BR" dirty="0"/>
              <a:t>A política de segurança pública cidadã</a:t>
            </a:r>
          </a:p>
        </p:txBody>
      </p:sp>
      <p:sp>
        <p:nvSpPr>
          <p:cNvPr id="3" name="Espaço Reservado para Conteúdo 2"/>
          <p:cNvSpPr>
            <a:spLocks noGrp="1"/>
          </p:cNvSpPr>
          <p:nvPr>
            <p:ph idx="1"/>
          </p:nvPr>
        </p:nvSpPr>
        <p:spPr>
          <a:solidFill>
            <a:schemeClr val="bg1">
              <a:lumMod val="85000"/>
            </a:schemeClr>
          </a:solidFill>
        </p:spPr>
        <p:txBody>
          <a:bodyPr>
            <a:normAutofit fontScale="32500" lnSpcReduction="20000"/>
          </a:bodyPr>
          <a:lstStyle/>
          <a:p>
            <a:pPr algn="just"/>
            <a:r>
              <a:rPr lang="pt-BR" sz="5000" b="1" dirty="0"/>
              <a:t>Discutindo a reforma das polícias no Brasil</a:t>
            </a:r>
          </a:p>
          <a:p>
            <a:pPr marL="0" indent="0" algn="just">
              <a:buNone/>
            </a:pPr>
            <a:r>
              <a:rPr lang="pt-BR" sz="5000" i="1" dirty="0" smtClean="0"/>
              <a:t>Cláudio </a:t>
            </a:r>
            <a:r>
              <a:rPr lang="pt-BR" sz="5000" i="1" dirty="0"/>
              <a:t>Beato Filho</a:t>
            </a:r>
            <a:r>
              <a:rPr lang="pt-BR" sz="5000" dirty="0"/>
              <a:t>*</a:t>
            </a:r>
          </a:p>
          <a:p>
            <a:pPr marL="0" indent="0" algn="just">
              <a:buNone/>
            </a:pPr>
            <a:r>
              <a:rPr lang="pt-BR" sz="5000" i="1" dirty="0"/>
              <a:t>Ludmila </a:t>
            </a:r>
            <a:r>
              <a:rPr lang="pt-BR" sz="5000" i="1" dirty="0" smtClean="0"/>
              <a:t>Ribeiro</a:t>
            </a:r>
          </a:p>
          <a:p>
            <a:pPr marL="0" indent="0" algn="just">
              <a:buNone/>
            </a:pPr>
            <a:endParaRPr lang="pt-BR" sz="5000" i="1" dirty="0" smtClean="0"/>
          </a:p>
          <a:p>
            <a:pPr marL="0" indent="0" algn="just">
              <a:buNone/>
            </a:pPr>
            <a:r>
              <a:rPr lang="pt-BR" sz="5500" b="1" dirty="0"/>
              <a:t>Resumo: </a:t>
            </a:r>
            <a:r>
              <a:rPr lang="pt-BR" sz="5500" dirty="0"/>
              <a:t>Instituições policiais têm se constituído em objeto crescente de </a:t>
            </a:r>
            <a:r>
              <a:rPr lang="pt-BR" sz="5500" dirty="0" smtClean="0"/>
              <a:t>preocupações por </a:t>
            </a:r>
            <a:r>
              <a:rPr lang="pt-BR" sz="5500" dirty="0"/>
              <a:t>razões relacionadas às dificuldades que temos de desenvolver mecanismos </a:t>
            </a:r>
            <a:r>
              <a:rPr lang="pt-BR" sz="5500" dirty="0" smtClean="0"/>
              <a:t>eficazes de </a:t>
            </a:r>
            <a:r>
              <a:rPr lang="pt-BR" sz="5500" dirty="0"/>
              <a:t>controle da sua atividade, bem como a percepção de que são pouco eficazes no </a:t>
            </a:r>
            <a:r>
              <a:rPr lang="pt-BR" sz="5500" dirty="0" smtClean="0"/>
              <a:t>controle do </a:t>
            </a:r>
            <a:r>
              <a:rPr lang="pt-BR" sz="5500" dirty="0"/>
              <a:t>crime. Neste artigo, apresentamos uma reflexão sobre os limites e possibilidades </a:t>
            </a:r>
            <a:r>
              <a:rPr lang="pt-BR" sz="5500" dirty="0" smtClean="0"/>
              <a:t>de mudança </a:t>
            </a:r>
            <a:r>
              <a:rPr lang="pt-BR" sz="5500" dirty="0"/>
              <a:t>do nosso modelo policial. Partindo de uma revisão das disfunções que o </a:t>
            </a:r>
            <a:r>
              <a:rPr lang="pt-BR" sz="5500" dirty="0" smtClean="0"/>
              <a:t>atual arranjo </a:t>
            </a:r>
            <a:r>
              <a:rPr lang="pt-BR" sz="5500" dirty="0"/>
              <a:t>organizacional possui, analisamos propostas de reforma que englobam </a:t>
            </a:r>
            <a:r>
              <a:rPr lang="pt-BR" sz="5500" dirty="0" smtClean="0"/>
              <a:t>desde alterações </a:t>
            </a:r>
            <a:r>
              <a:rPr lang="pt-BR" sz="5500" dirty="0"/>
              <a:t>pontuais na prática policial até transformações estruturais nas </a:t>
            </a:r>
            <a:r>
              <a:rPr lang="pt-BR" sz="5500" dirty="0" smtClean="0"/>
              <a:t>instituições existentes</a:t>
            </a:r>
            <a:r>
              <a:rPr lang="pt-BR" sz="5500" dirty="0"/>
              <a:t>, como a adoção do ciclo completo. Por fim, sublinhamos as dificuldades </a:t>
            </a:r>
            <a:r>
              <a:rPr lang="pt-BR" sz="5500" dirty="0" smtClean="0"/>
              <a:t>a serem </a:t>
            </a:r>
            <a:r>
              <a:rPr lang="pt-BR" sz="5500" dirty="0"/>
              <a:t>superadas em quaisquer dos cursos de ação delineados para que a mudança </a:t>
            </a:r>
            <a:r>
              <a:rPr lang="pt-BR" sz="5500" dirty="0" smtClean="0"/>
              <a:t>em direção </a:t>
            </a:r>
            <a:r>
              <a:rPr lang="pt-BR" sz="5500" dirty="0"/>
              <a:t>a uma polícia mais eficiente na sociedade brasileira possa acontecer.</a:t>
            </a:r>
            <a:endParaRPr lang="pt-BR" sz="5500" i="1" dirty="0" smtClean="0"/>
          </a:p>
          <a:p>
            <a:pPr marL="0" indent="0">
              <a:buNone/>
            </a:pPr>
            <a:endParaRPr lang="pt-BR" i="1" dirty="0" smtClean="0"/>
          </a:p>
          <a:p>
            <a:pPr marL="0" indent="0">
              <a:buNone/>
            </a:pPr>
            <a:r>
              <a:rPr lang="pt-BR" i="1" dirty="0" smtClean="0"/>
              <a:t>*</a:t>
            </a:r>
            <a:r>
              <a:rPr lang="pt-BR" i="1" dirty="0" err="1" smtClean="0"/>
              <a:t>Civitas</a:t>
            </a:r>
            <a:r>
              <a:rPr lang="pt-BR" dirty="0"/>
              <a:t>, Porto Alegre, v. 16, n. 4, e174-e204, </a:t>
            </a:r>
            <a:r>
              <a:rPr lang="pt-BR" dirty="0" err="1"/>
              <a:t>out.-dez</a:t>
            </a:r>
            <a:r>
              <a:rPr lang="pt-BR" dirty="0"/>
              <a:t>. 2016</a:t>
            </a:r>
          </a:p>
        </p:txBody>
      </p:sp>
    </p:spTree>
    <p:extLst>
      <p:ext uri="{BB962C8B-B14F-4D97-AF65-F5344CB8AC3E}">
        <p14:creationId xmlns:p14="http://schemas.microsoft.com/office/powerpoint/2010/main" xmlns="" val="3101812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bg1">
              <a:lumMod val="95000"/>
            </a:schemeClr>
          </a:solidFill>
        </p:spPr>
        <p:txBody>
          <a:bodyPr/>
          <a:lstStyle/>
          <a:p>
            <a:r>
              <a:rPr lang="pt-BR" dirty="0" smtClean="0"/>
              <a:t>Introdução</a:t>
            </a:r>
            <a:endParaRPr lang="pt-BR" dirty="0"/>
          </a:p>
        </p:txBody>
      </p:sp>
      <p:sp>
        <p:nvSpPr>
          <p:cNvPr id="3" name="Espaço Reservado para Conteúdo 2"/>
          <p:cNvSpPr>
            <a:spLocks noGrp="1"/>
          </p:cNvSpPr>
          <p:nvPr>
            <p:ph idx="1"/>
          </p:nvPr>
        </p:nvSpPr>
        <p:spPr>
          <a:xfrm>
            <a:off x="457200" y="1600200"/>
            <a:ext cx="8219256" cy="4709120"/>
          </a:xfrm>
          <a:solidFill>
            <a:schemeClr val="bg1">
              <a:lumMod val="85000"/>
            </a:schemeClr>
          </a:solidFill>
        </p:spPr>
        <p:txBody>
          <a:bodyPr>
            <a:noAutofit/>
          </a:bodyPr>
          <a:lstStyle/>
          <a:p>
            <a:pPr algn="just"/>
            <a:r>
              <a:rPr lang="en-US" sz="2400" dirty="0"/>
              <a:t>O </a:t>
            </a:r>
            <a:r>
              <a:rPr lang="en-US" sz="2400" dirty="0" err="1"/>
              <a:t>tema</a:t>
            </a:r>
            <a:r>
              <a:rPr lang="en-US" sz="2400" dirty="0"/>
              <a:t> </a:t>
            </a:r>
            <a:r>
              <a:rPr lang="en-US" sz="2400" dirty="0" smtClean="0"/>
              <a:t>da </a:t>
            </a:r>
            <a:r>
              <a:rPr lang="en-US" sz="2400" dirty="0" err="1" smtClean="0"/>
              <a:t>segurança</a:t>
            </a:r>
            <a:r>
              <a:rPr lang="en-US" sz="2400" dirty="0" smtClean="0"/>
              <a:t> </a:t>
            </a:r>
            <a:r>
              <a:rPr lang="en-US" sz="2400" dirty="0" err="1" smtClean="0"/>
              <a:t>pública</a:t>
            </a:r>
            <a:r>
              <a:rPr lang="en-US" sz="2400" dirty="0" smtClean="0"/>
              <a:t>, em especial, sobre as </a:t>
            </a:r>
            <a:r>
              <a:rPr lang="en-US" sz="2400" dirty="0"/>
              <a:t>polícias </a:t>
            </a:r>
            <a:r>
              <a:rPr lang="en-US" sz="2400" dirty="0" err="1" smtClean="0"/>
              <a:t>vem</a:t>
            </a:r>
            <a:r>
              <a:rPr lang="en-US" sz="2400" dirty="0" smtClean="0"/>
              <a:t> crescendo </a:t>
            </a:r>
            <a:r>
              <a:rPr lang="en-US" sz="2400" dirty="0" err="1" smtClean="0"/>
              <a:t>nas</a:t>
            </a:r>
            <a:r>
              <a:rPr lang="en-US" sz="2400" dirty="0" smtClean="0"/>
              <a:t> </a:t>
            </a:r>
            <a:r>
              <a:rPr lang="en-US" sz="2400" dirty="0" err="1" smtClean="0"/>
              <a:t>ciências</a:t>
            </a:r>
            <a:r>
              <a:rPr lang="en-US" sz="2400" dirty="0" smtClean="0"/>
              <a:t> </a:t>
            </a:r>
            <a:r>
              <a:rPr lang="en-US" sz="2400" dirty="0" err="1" smtClean="0"/>
              <a:t>sociais</a:t>
            </a:r>
            <a:r>
              <a:rPr lang="en-US" sz="2400" dirty="0" smtClean="0"/>
              <a:t>; </a:t>
            </a:r>
          </a:p>
          <a:p>
            <a:pPr algn="just"/>
            <a:r>
              <a:rPr lang="pt-BR" sz="2400" dirty="0" smtClean="0"/>
              <a:t>“Resistências </a:t>
            </a:r>
            <a:r>
              <a:rPr lang="pt-BR" sz="2400" dirty="0"/>
              <a:t>acadêmicas” em estudar o tema das polícias e da segurança </a:t>
            </a:r>
            <a:r>
              <a:rPr lang="pt-BR" sz="2400" dirty="0" smtClean="0"/>
              <a:t>pública e “resistências </a:t>
            </a:r>
            <a:r>
              <a:rPr lang="pt-BR" sz="2400" dirty="0"/>
              <a:t>das instituições policiais” em serem estudadas e pesquisadas, </a:t>
            </a:r>
            <a:r>
              <a:rPr lang="en-US" sz="2400" dirty="0" smtClean="0"/>
              <a:t>este </a:t>
            </a:r>
            <a:r>
              <a:rPr lang="en-US" sz="2400" dirty="0"/>
              <a:t>debate perpassa a discussão sobre “poder” e “conhecimento</a:t>
            </a:r>
            <a:r>
              <a:rPr lang="en-US" sz="2400" dirty="0" smtClean="0"/>
              <a:t>” (Rosemberg </a:t>
            </a:r>
            <a:r>
              <a:rPr lang="en-US" sz="2400" dirty="0"/>
              <a:t>e Bretas </a:t>
            </a:r>
            <a:r>
              <a:rPr lang="en-US" sz="2400" dirty="0" smtClean="0"/>
              <a:t>, 2013);</a:t>
            </a:r>
          </a:p>
          <a:p>
            <a:pPr algn="just"/>
            <a:r>
              <a:rPr lang="en-US" sz="2400" dirty="0" smtClean="0"/>
              <a:t>Necessidade </a:t>
            </a:r>
            <a:r>
              <a:rPr lang="en-US" sz="2400" dirty="0"/>
              <a:t>de </a:t>
            </a:r>
            <a:r>
              <a:rPr lang="en-US" sz="2400" dirty="0" err="1"/>
              <a:t>compreensão</a:t>
            </a:r>
            <a:r>
              <a:rPr lang="en-US" sz="2400" dirty="0"/>
              <a:t> da </a:t>
            </a:r>
            <a:r>
              <a:rPr lang="en-US" sz="2400" dirty="0" err="1"/>
              <a:t>cultura</a:t>
            </a:r>
            <a:r>
              <a:rPr lang="en-US" sz="2400" dirty="0"/>
              <a:t> </a:t>
            </a:r>
            <a:r>
              <a:rPr lang="en-US" sz="2400" dirty="0" err="1"/>
              <a:t>organizacional</a:t>
            </a:r>
            <a:r>
              <a:rPr lang="en-US" sz="2400" dirty="0"/>
              <a:t> </a:t>
            </a:r>
            <a:r>
              <a:rPr lang="en-US" sz="2400" dirty="0" err="1"/>
              <a:t>desta</a:t>
            </a:r>
            <a:r>
              <a:rPr lang="en-US" sz="2400" dirty="0"/>
              <a:t> </a:t>
            </a:r>
            <a:r>
              <a:rPr lang="en-US" sz="2400" dirty="0" err="1"/>
              <a:t>instituição</a:t>
            </a:r>
            <a:r>
              <a:rPr lang="en-US" sz="2400" dirty="0"/>
              <a:t> </a:t>
            </a:r>
            <a:r>
              <a:rPr lang="en-US" sz="2400" dirty="0" err="1"/>
              <a:t>pública</a:t>
            </a:r>
            <a:r>
              <a:rPr lang="en-US" sz="2400" dirty="0"/>
              <a:t> à </a:t>
            </a:r>
            <a:r>
              <a:rPr lang="en-US" sz="2400" dirty="0" err="1"/>
              <a:t>luz</a:t>
            </a:r>
            <a:r>
              <a:rPr lang="en-US" sz="2400" dirty="0"/>
              <a:t> do Estado </a:t>
            </a:r>
            <a:r>
              <a:rPr lang="en-US" sz="2400" dirty="0" err="1"/>
              <a:t>Democrático</a:t>
            </a:r>
            <a:r>
              <a:rPr lang="en-US" sz="2400" dirty="0"/>
              <a:t> de </a:t>
            </a:r>
            <a:r>
              <a:rPr lang="en-US" sz="2400" dirty="0" err="1"/>
              <a:t>Direito</a:t>
            </a:r>
            <a:r>
              <a:rPr lang="en-US" sz="2400" dirty="0"/>
              <a:t>, </a:t>
            </a:r>
            <a:r>
              <a:rPr lang="en-US" sz="2400" dirty="0" err="1"/>
              <a:t>sobretudo</a:t>
            </a:r>
            <a:r>
              <a:rPr lang="en-US" sz="2400" dirty="0"/>
              <a:t>, no </a:t>
            </a:r>
            <a:r>
              <a:rPr lang="en-US" sz="2400" dirty="0" err="1"/>
              <a:t>que</a:t>
            </a:r>
            <a:r>
              <a:rPr lang="en-US" sz="2400" dirty="0"/>
              <a:t> </a:t>
            </a:r>
            <a:r>
              <a:rPr lang="en-US" sz="2400" dirty="0" err="1"/>
              <a:t>tange</a:t>
            </a:r>
            <a:r>
              <a:rPr lang="en-US" sz="2400" dirty="0"/>
              <a:t> a </a:t>
            </a:r>
            <a:r>
              <a:rPr lang="en-US" sz="2400" dirty="0" err="1"/>
              <a:t>realidade</a:t>
            </a:r>
            <a:r>
              <a:rPr lang="en-US" sz="2400" dirty="0"/>
              <a:t> dos dados (</a:t>
            </a:r>
            <a:r>
              <a:rPr lang="en-US" sz="2400" dirty="0" err="1"/>
              <a:t>assassinatos</a:t>
            </a:r>
            <a:r>
              <a:rPr lang="en-US" sz="2400" dirty="0"/>
              <a:t> e de </a:t>
            </a:r>
            <a:r>
              <a:rPr lang="en-US" sz="2400" dirty="0" err="1"/>
              <a:t>encarceramento</a:t>
            </a:r>
            <a:r>
              <a:rPr lang="en-US" sz="2400" dirty="0" smtClean="0"/>
              <a:t>) e a </a:t>
            </a:r>
            <a:r>
              <a:rPr lang="en-US" sz="2400" dirty="0" err="1" smtClean="0"/>
              <a:t>tentativa</a:t>
            </a:r>
            <a:r>
              <a:rPr lang="en-US" sz="2400" dirty="0" smtClean="0"/>
              <a:t> de </a:t>
            </a:r>
            <a:r>
              <a:rPr lang="en-US" sz="2400" dirty="0" err="1" smtClean="0"/>
              <a:t>refletir</a:t>
            </a:r>
            <a:r>
              <a:rPr lang="en-US" sz="2400" dirty="0" smtClean="0"/>
              <a:t> sobre </a:t>
            </a:r>
            <a:r>
              <a:rPr lang="en-US" sz="2400" dirty="0" err="1" smtClean="0"/>
              <a:t>reformas</a:t>
            </a:r>
            <a:r>
              <a:rPr lang="en-US" sz="2400" dirty="0" smtClean="0"/>
              <a:t> no campo da </a:t>
            </a:r>
            <a:r>
              <a:rPr lang="en-US" sz="2400" dirty="0" err="1" smtClean="0"/>
              <a:t>segurança</a:t>
            </a:r>
            <a:r>
              <a:rPr lang="en-US" sz="2400" dirty="0" smtClean="0"/>
              <a:t> </a:t>
            </a:r>
            <a:r>
              <a:rPr lang="en-US" sz="2400" dirty="0" err="1" smtClean="0"/>
              <a:t>pública</a:t>
            </a:r>
            <a:r>
              <a:rPr lang="en-US" sz="2400" dirty="0" smtClean="0"/>
              <a:t>;</a:t>
            </a:r>
            <a:endParaRPr lang="en-US" sz="2400" dirty="0"/>
          </a:p>
          <a:p>
            <a:pPr algn="just"/>
            <a:endParaRPr lang="pt-BR" sz="2400" dirty="0"/>
          </a:p>
        </p:txBody>
      </p:sp>
    </p:spTree>
    <p:extLst>
      <p:ext uri="{BB962C8B-B14F-4D97-AF65-F5344CB8AC3E}">
        <p14:creationId xmlns:p14="http://schemas.microsoft.com/office/powerpoint/2010/main" xmlns="" val="28567513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bg1">
              <a:lumMod val="95000"/>
            </a:schemeClr>
          </a:solidFill>
        </p:spPr>
        <p:txBody>
          <a:bodyPr>
            <a:normAutofit fontScale="90000"/>
          </a:bodyPr>
          <a:lstStyle/>
          <a:p>
            <a:r>
              <a:rPr lang="pt-BR" dirty="0"/>
              <a:t>A política de segurança pública cidadã </a:t>
            </a:r>
            <a:br>
              <a:rPr lang="pt-BR" dirty="0"/>
            </a:br>
            <a:endParaRPr lang="pt-BR" dirty="0"/>
          </a:p>
        </p:txBody>
      </p:sp>
      <p:sp>
        <p:nvSpPr>
          <p:cNvPr id="3" name="Espaço Reservado para Conteúdo 2"/>
          <p:cNvSpPr>
            <a:spLocks noGrp="1"/>
          </p:cNvSpPr>
          <p:nvPr>
            <p:ph idx="1"/>
          </p:nvPr>
        </p:nvSpPr>
        <p:spPr>
          <a:xfrm>
            <a:off x="251520" y="1600200"/>
            <a:ext cx="8435280" cy="4997152"/>
          </a:xfrm>
          <a:solidFill>
            <a:schemeClr val="bg1">
              <a:lumMod val="85000"/>
            </a:schemeClr>
          </a:solidFill>
        </p:spPr>
        <p:txBody>
          <a:bodyPr>
            <a:noAutofit/>
          </a:bodyPr>
          <a:lstStyle/>
          <a:p>
            <a:pPr algn="just"/>
            <a:r>
              <a:rPr lang="pt-BR" sz="2400" dirty="0"/>
              <a:t>Nosso ponto de partida é o entendimento de que a democracia não </a:t>
            </a:r>
            <a:r>
              <a:rPr lang="pt-BR" sz="2400" dirty="0" smtClean="0"/>
              <a:t>é apenas </a:t>
            </a:r>
            <a:r>
              <a:rPr lang="pt-BR" sz="2400" dirty="0"/>
              <a:t>um método de escolha de governantes, mas uma forma de organizar </a:t>
            </a:r>
            <a:r>
              <a:rPr lang="pt-BR" sz="2400" dirty="0" smtClean="0"/>
              <a:t>a sociedade </a:t>
            </a:r>
            <a:r>
              <a:rPr lang="pt-BR" sz="2400" dirty="0"/>
              <a:t>com o objetivo de garantir e expandir direitos (O’Donnell, 2004).</a:t>
            </a:r>
          </a:p>
          <a:p>
            <a:pPr algn="just"/>
            <a:r>
              <a:rPr lang="pt-BR" sz="2400" dirty="0"/>
              <a:t>Por isso, a democracia tem como correlato a disseminação de um </a:t>
            </a:r>
            <a:r>
              <a:rPr lang="pt-BR" sz="2400" dirty="0" smtClean="0"/>
              <a:t>sistema de </a:t>
            </a:r>
            <a:r>
              <a:rPr lang="pt-BR" sz="2400" dirty="0"/>
              <a:t>crenças, valores e atitudes nos quais os indivíduos devem ser </a:t>
            </a:r>
            <a:r>
              <a:rPr lang="pt-BR" sz="2400" dirty="0" smtClean="0"/>
              <a:t>capazes de </a:t>
            </a:r>
            <a:r>
              <a:rPr lang="pt-BR" sz="2400" dirty="0"/>
              <a:t>exercer e reivindicar esses direitos (</a:t>
            </a:r>
            <a:r>
              <a:rPr lang="pt-BR" sz="2400" dirty="0" err="1"/>
              <a:t>Jelin</a:t>
            </a:r>
            <a:r>
              <a:rPr lang="pt-BR" sz="2400" dirty="0"/>
              <a:t>, 1996). </a:t>
            </a:r>
            <a:endParaRPr lang="pt-BR" sz="2400" dirty="0" smtClean="0"/>
          </a:p>
          <a:p>
            <a:pPr algn="just"/>
            <a:r>
              <a:rPr lang="pt-BR" sz="2400" dirty="0" smtClean="0"/>
              <a:t>Nesta </a:t>
            </a:r>
            <a:r>
              <a:rPr lang="pt-BR" sz="2400" dirty="0"/>
              <a:t>perspectiva, </a:t>
            </a:r>
            <a:r>
              <a:rPr lang="pt-BR" sz="2400" dirty="0" smtClean="0"/>
              <a:t>a institucionalização </a:t>
            </a:r>
            <a:r>
              <a:rPr lang="pt-BR" sz="2400" dirty="0"/>
              <a:t>da democracia envolve mudanças na sociedade, envolve </a:t>
            </a:r>
            <a:r>
              <a:rPr lang="pt-BR" sz="2400" dirty="0" smtClean="0"/>
              <a:t>a adoção</a:t>
            </a:r>
            <a:r>
              <a:rPr lang="pt-BR" sz="2400" dirty="0"/>
              <a:t>, pelos indivíduos que a compõem, de um sistema de crenças, </a:t>
            </a:r>
            <a:r>
              <a:rPr lang="pt-BR" sz="2400" dirty="0" smtClean="0"/>
              <a:t>valores e </a:t>
            </a:r>
            <a:r>
              <a:rPr lang="pt-BR" sz="2400" dirty="0"/>
              <a:t>atitudes que sejam capazes de refletir, do ponto de vista da práxis social, </a:t>
            </a:r>
            <a:r>
              <a:rPr lang="pt-BR" sz="2400" dirty="0" smtClean="0"/>
              <a:t>a ideia </a:t>
            </a:r>
            <a:r>
              <a:rPr lang="pt-BR" sz="2400" dirty="0"/>
              <a:t>teórica de cidadania (</a:t>
            </a:r>
            <a:r>
              <a:rPr lang="pt-BR" sz="2400" dirty="0" err="1"/>
              <a:t>Jelin</a:t>
            </a:r>
            <a:r>
              <a:rPr lang="pt-BR" sz="2400" dirty="0"/>
              <a:t> e </a:t>
            </a:r>
            <a:r>
              <a:rPr lang="pt-BR" sz="2400" dirty="0" err="1"/>
              <a:t>Hershberg</a:t>
            </a:r>
            <a:r>
              <a:rPr lang="pt-BR" sz="2400" dirty="0"/>
              <a:t>, 1996).</a:t>
            </a:r>
          </a:p>
        </p:txBody>
      </p:sp>
    </p:spTree>
    <p:extLst>
      <p:ext uri="{BB962C8B-B14F-4D97-AF65-F5344CB8AC3E}">
        <p14:creationId xmlns:p14="http://schemas.microsoft.com/office/powerpoint/2010/main" xmlns="" val="8158528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bg1">
              <a:lumMod val="95000"/>
            </a:schemeClr>
          </a:solidFill>
        </p:spPr>
        <p:txBody>
          <a:bodyPr>
            <a:normAutofit fontScale="90000"/>
          </a:bodyPr>
          <a:lstStyle/>
          <a:p>
            <a:r>
              <a:rPr lang="pt-BR" dirty="0"/>
              <a:t>A política de segurança pública cidadã</a:t>
            </a:r>
          </a:p>
        </p:txBody>
      </p:sp>
      <p:sp>
        <p:nvSpPr>
          <p:cNvPr id="3" name="Espaço Reservado para Conteúdo 2"/>
          <p:cNvSpPr>
            <a:spLocks noGrp="1"/>
          </p:cNvSpPr>
          <p:nvPr>
            <p:ph idx="1"/>
          </p:nvPr>
        </p:nvSpPr>
        <p:spPr>
          <a:solidFill>
            <a:schemeClr val="bg1">
              <a:lumMod val="85000"/>
            </a:schemeClr>
          </a:solidFill>
        </p:spPr>
        <p:txBody>
          <a:bodyPr>
            <a:normAutofit fontScale="85000" lnSpcReduction="20000"/>
          </a:bodyPr>
          <a:lstStyle/>
          <a:p>
            <a:pPr algn="just"/>
            <a:r>
              <a:rPr lang="pt-BR" dirty="0"/>
              <a:t>Se desde 1985 as regras e os recursos democráticos começaram a </a:t>
            </a:r>
            <a:r>
              <a:rPr lang="pt-BR" dirty="0" smtClean="0"/>
              <a:t>ser restaurados </a:t>
            </a:r>
            <a:r>
              <a:rPr lang="pt-BR" dirty="0"/>
              <a:t>no cenário brasileiro, com a criação de novas instituições e </a:t>
            </a:r>
            <a:r>
              <a:rPr lang="pt-BR" dirty="0" smtClean="0"/>
              <a:t>a viabilização </a:t>
            </a:r>
            <a:r>
              <a:rPr lang="pt-BR" dirty="0"/>
              <a:t>de uma série de direitos, percebe-se a </a:t>
            </a:r>
            <a:r>
              <a:rPr lang="pt-BR" dirty="0" smtClean="0"/>
              <a:t>gradual incapacidade do modelo </a:t>
            </a:r>
            <a:r>
              <a:rPr lang="pt-BR" dirty="0"/>
              <a:t>policial existente de ajustar-se às demandas da transição </a:t>
            </a:r>
            <a:r>
              <a:rPr lang="pt-BR" dirty="0" smtClean="0"/>
              <a:t>democrática.</a:t>
            </a:r>
          </a:p>
          <a:p>
            <a:pPr algn="just"/>
            <a:r>
              <a:rPr lang="pt-BR" dirty="0" smtClean="0"/>
              <a:t>Observam-se </a:t>
            </a:r>
            <a:r>
              <a:rPr lang="pt-BR" dirty="0"/>
              <a:t>novas formas de violências, injustiças, corrupção e </a:t>
            </a:r>
            <a:r>
              <a:rPr lang="pt-BR" dirty="0" smtClean="0"/>
              <a:t>impunidade que </a:t>
            </a:r>
            <a:r>
              <a:rPr lang="pt-BR" dirty="0"/>
              <a:t>têm como componente crucial a forma de ação policial: </a:t>
            </a:r>
            <a:r>
              <a:rPr lang="pt-BR" dirty="0" smtClean="0"/>
              <a:t>excessivamente enviesada </a:t>
            </a:r>
            <a:r>
              <a:rPr lang="pt-BR" dirty="0"/>
              <a:t>por critérios como aparência (idade, cor da pele) e local de </a:t>
            </a:r>
            <a:r>
              <a:rPr lang="pt-BR" dirty="0" smtClean="0"/>
              <a:t>moradia, que </a:t>
            </a:r>
            <a:r>
              <a:rPr lang="pt-BR" dirty="0"/>
              <a:t>conformam o “elemento suspeito” (Ramos e </a:t>
            </a:r>
            <a:r>
              <a:rPr lang="pt-BR" dirty="0" err="1"/>
              <a:t>Musumeci</a:t>
            </a:r>
            <a:r>
              <a:rPr lang="pt-BR" dirty="0"/>
              <a:t>, 2005).</a:t>
            </a:r>
          </a:p>
        </p:txBody>
      </p:sp>
    </p:spTree>
    <p:extLst>
      <p:ext uri="{BB962C8B-B14F-4D97-AF65-F5344CB8AC3E}">
        <p14:creationId xmlns:p14="http://schemas.microsoft.com/office/powerpoint/2010/main" xmlns="" val="1350512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bg1">
              <a:lumMod val="85000"/>
            </a:schemeClr>
          </a:solidFill>
        </p:spPr>
        <p:txBody>
          <a:bodyPr>
            <a:normAutofit fontScale="90000"/>
          </a:bodyPr>
          <a:lstStyle/>
          <a:p>
            <a:r>
              <a:rPr lang="pt-BR" dirty="0"/>
              <a:t>A política de segurança pública cidadã</a:t>
            </a:r>
          </a:p>
        </p:txBody>
      </p:sp>
      <p:sp>
        <p:nvSpPr>
          <p:cNvPr id="3" name="Espaço Reservado para Conteúdo 2"/>
          <p:cNvSpPr>
            <a:spLocks noGrp="1"/>
          </p:cNvSpPr>
          <p:nvPr>
            <p:ph idx="1"/>
          </p:nvPr>
        </p:nvSpPr>
        <p:spPr>
          <a:solidFill>
            <a:schemeClr val="bg1">
              <a:lumMod val="75000"/>
            </a:schemeClr>
          </a:solidFill>
        </p:spPr>
        <p:txBody>
          <a:bodyPr>
            <a:normAutofit fontScale="77500" lnSpcReduction="20000"/>
          </a:bodyPr>
          <a:lstStyle/>
          <a:p>
            <a:pPr algn="just"/>
            <a:r>
              <a:rPr lang="pt-BR" b="1" dirty="0" smtClean="0"/>
              <a:t>O primeiro argumento</a:t>
            </a:r>
            <a:r>
              <a:rPr lang="pt-BR" dirty="0" smtClean="0"/>
              <a:t>: fraturas </a:t>
            </a:r>
            <a:r>
              <a:rPr lang="pt-BR" dirty="0"/>
              <a:t>horizontais, </a:t>
            </a:r>
            <a:r>
              <a:rPr lang="pt-BR" dirty="0" smtClean="0"/>
              <a:t>posto que </a:t>
            </a:r>
            <a:r>
              <a:rPr lang="pt-BR" dirty="0"/>
              <a:t>instituições que deveriam colaborar umas com as outras para impedir </a:t>
            </a:r>
            <a:r>
              <a:rPr lang="pt-BR" dirty="0" smtClean="0"/>
              <a:t>a ocorrência </a:t>
            </a:r>
            <a:r>
              <a:rPr lang="pt-BR" dirty="0"/>
              <a:t>de delitos competem por recursos e visibilidade, deixando de </a:t>
            </a:r>
            <a:r>
              <a:rPr lang="pt-BR" dirty="0" smtClean="0"/>
              <a:t>lado a </a:t>
            </a:r>
            <a:r>
              <a:rPr lang="pt-BR" dirty="0"/>
              <a:t>identificação de crimes e suspeitos</a:t>
            </a:r>
            <a:r>
              <a:rPr lang="pt-BR" dirty="0" smtClean="0"/>
              <a:t>.</a:t>
            </a:r>
          </a:p>
          <a:p>
            <a:pPr algn="just"/>
            <a:r>
              <a:rPr lang="pt-BR" b="1" dirty="0"/>
              <a:t>O segundo argumento </a:t>
            </a:r>
            <a:r>
              <a:rPr lang="pt-BR" dirty="0"/>
              <a:t>que mobilizamos é que a discricionariedade </a:t>
            </a:r>
            <a:r>
              <a:rPr lang="pt-BR" dirty="0" smtClean="0"/>
              <a:t>das polícias </a:t>
            </a:r>
            <a:r>
              <a:rPr lang="pt-BR" dirty="0"/>
              <a:t>na condução de suas investigações, implica a obrigatoriedade de </a:t>
            </a:r>
            <a:r>
              <a:rPr lang="pt-BR" dirty="0" smtClean="0"/>
              <a:t>que os </a:t>
            </a:r>
            <a:r>
              <a:rPr lang="pt-BR" dirty="0"/>
              <a:t>indícios coletados na fase policial sejam transformados em prova na </a:t>
            </a:r>
            <a:r>
              <a:rPr lang="pt-BR" dirty="0" smtClean="0"/>
              <a:t>fase judicial</a:t>
            </a:r>
            <a:r>
              <a:rPr lang="pt-BR" dirty="0"/>
              <a:t>. Isso significa que tudo o que foi feito pelas polícias antes da </a:t>
            </a:r>
            <a:r>
              <a:rPr lang="pt-BR" dirty="0" smtClean="0"/>
              <a:t>acusação do </a:t>
            </a:r>
            <a:r>
              <a:rPr lang="pt-BR" dirty="0"/>
              <a:t>suspeito pelo Ministério Público deve ser refeito na presença de um juiz</a:t>
            </a:r>
            <a:r>
              <a:rPr lang="pt-BR" dirty="0" smtClean="0"/>
              <a:t>, promotor </a:t>
            </a:r>
            <a:r>
              <a:rPr lang="pt-BR" dirty="0"/>
              <a:t>e um defensor, para que possa ser considerado como uma prova </a:t>
            </a:r>
            <a:r>
              <a:rPr lang="pt-BR" dirty="0" smtClean="0"/>
              <a:t>ou um </a:t>
            </a:r>
            <a:r>
              <a:rPr lang="pt-BR" dirty="0"/>
              <a:t>documento legítimo</a:t>
            </a:r>
            <a:r>
              <a:rPr lang="pt-BR" dirty="0" smtClean="0"/>
              <a:t>.</a:t>
            </a:r>
          </a:p>
          <a:p>
            <a:pPr algn="just"/>
            <a:endParaRPr lang="pt-BR" dirty="0"/>
          </a:p>
        </p:txBody>
      </p:sp>
    </p:spTree>
    <p:extLst>
      <p:ext uri="{BB962C8B-B14F-4D97-AF65-F5344CB8AC3E}">
        <p14:creationId xmlns:p14="http://schemas.microsoft.com/office/powerpoint/2010/main" xmlns="" val="36152629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bg1">
              <a:lumMod val="95000"/>
            </a:schemeClr>
          </a:solidFill>
        </p:spPr>
        <p:txBody>
          <a:bodyPr>
            <a:normAutofit fontScale="90000"/>
          </a:bodyPr>
          <a:lstStyle/>
          <a:p>
            <a:r>
              <a:rPr lang="pt-BR" dirty="0"/>
              <a:t>A política de segurança pública cidadã</a:t>
            </a:r>
          </a:p>
        </p:txBody>
      </p:sp>
      <p:sp>
        <p:nvSpPr>
          <p:cNvPr id="3" name="Espaço Reservado para Conteúdo 2"/>
          <p:cNvSpPr>
            <a:spLocks noGrp="1"/>
          </p:cNvSpPr>
          <p:nvPr>
            <p:ph idx="1"/>
          </p:nvPr>
        </p:nvSpPr>
        <p:spPr>
          <a:xfrm>
            <a:off x="457200" y="1600200"/>
            <a:ext cx="8229600" cy="4853136"/>
          </a:xfrm>
          <a:solidFill>
            <a:schemeClr val="bg1">
              <a:lumMod val="85000"/>
            </a:schemeClr>
          </a:solidFill>
        </p:spPr>
        <p:txBody>
          <a:bodyPr>
            <a:noAutofit/>
          </a:bodyPr>
          <a:lstStyle/>
          <a:p>
            <a:pPr algn="just"/>
            <a:r>
              <a:rPr lang="pt-BR" sz="2200" dirty="0"/>
              <a:t>O terceiro, e talvez mais importante, é a ausência de credibilidade de </a:t>
            </a:r>
            <a:r>
              <a:rPr lang="pt-BR" sz="2200" dirty="0" smtClean="0"/>
              <a:t>que padecem </a:t>
            </a:r>
            <a:r>
              <a:rPr lang="pt-BR" sz="2200" dirty="0"/>
              <a:t>os policiais em nossa sociedade: apenas 18% da população confia </a:t>
            </a:r>
            <a:r>
              <a:rPr lang="pt-BR" sz="2200" dirty="0" smtClean="0"/>
              <a:t>nos policiais </a:t>
            </a:r>
            <a:r>
              <a:rPr lang="pt-BR" sz="2200" dirty="0"/>
              <a:t>militares e 17% nos policiais civis (</a:t>
            </a:r>
            <a:r>
              <a:rPr lang="pt-BR" sz="2200" dirty="0" err="1"/>
              <a:t>Crisp</a:t>
            </a:r>
            <a:r>
              <a:rPr lang="pt-BR" sz="2200" dirty="0"/>
              <a:t> et al., 2012). </a:t>
            </a:r>
            <a:endParaRPr lang="pt-BR" sz="2200" dirty="0" smtClean="0"/>
          </a:p>
          <a:p>
            <a:pPr algn="just"/>
            <a:r>
              <a:rPr lang="pt-BR" sz="2200" dirty="0" smtClean="0"/>
              <a:t>Mais temidos do </a:t>
            </a:r>
            <a:r>
              <a:rPr lang="pt-BR" sz="2200" dirty="0"/>
              <a:t>que confiáveis, eles são profissionais vistos como ineficazes, incapazes </a:t>
            </a:r>
            <a:r>
              <a:rPr lang="pt-BR" sz="2200" dirty="0" smtClean="0"/>
              <a:t>de controlar </a:t>
            </a:r>
            <a:r>
              <a:rPr lang="pt-BR" sz="2200" dirty="0"/>
              <a:t>o delito e, muitas vezes, responsáveis por seu cometimento. Afinal</a:t>
            </a:r>
            <a:r>
              <a:rPr lang="pt-BR" sz="2200" dirty="0" smtClean="0"/>
              <a:t>, todos </a:t>
            </a:r>
            <a:r>
              <a:rPr lang="pt-BR" sz="2200" dirty="0"/>
              <a:t>os dias algum jornal nos lembra de que oito pessoas morrem </a:t>
            </a:r>
            <a:r>
              <a:rPr lang="pt-BR" sz="2200" dirty="0" smtClean="0"/>
              <a:t>diariamente pelas </a:t>
            </a:r>
            <a:r>
              <a:rPr lang="pt-BR" sz="2200" dirty="0"/>
              <a:t>mãos da polícia, como indicam os dados dos Anuários Brasileiros </a:t>
            </a:r>
            <a:r>
              <a:rPr lang="pt-BR" sz="2200" dirty="0" smtClean="0"/>
              <a:t>de Segurança </a:t>
            </a:r>
            <a:r>
              <a:rPr lang="pt-BR" sz="2200" dirty="0"/>
              <a:t>Pública (FBSP, 2014; 2015). A essa dimensão denominamos </a:t>
            </a:r>
            <a:r>
              <a:rPr lang="pt-BR" sz="2200" b="1" dirty="0" smtClean="0"/>
              <a:t>fratura de </a:t>
            </a:r>
            <a:r>
              <a:rPr lang="pt-BR" sz="2200" b="1" dirty="0"/>
              <a:t>legitimidade</a:t>
            </a:r>
            <a:r>
              <a:rPr lang="pt-BR" sz="2200" dirty="0"/>
              <a:t>, já que dentro do marco do estado democrático de direito </a:t>
            </a:r>
            <a:r>
              <a:rPr lang="pt-BR" sz="2200" dirty="0" smtClean="0"/>
              <a:t>as polícias </a:t>
            </a:r>
            <a:r>
              <a:rPr lang="pt-BR" sz="2200" dirty="0"/>
              <a:t>deveriam ser entendidas como instituições indispensáveis à </a:t>
            </a:r>
            <a:r>
              <a:rPr lang="pt-BR" sz="2200" dirty="0" smtClean="0"/>
              <a:t>garantia da </a:t>
            </a:r>
            <a:r>
              <a:rPr lang="pt-BR" sz="2200" dirty="0"/>
              <a:t>lei, ordem e segurança, mas sem lançar mão do uso da violência</a:t>
            </a:r>
          </a:p>
        </p:txBody>
      </p:sp>
    </p:spTree>
    <p:extLst>
      <p:ext uri="{BB962C8B-B14F-4D97-AF65-F5344CB8AC3E}">
        <p14:creationId xmlns:p14="http://schemas.microsoft.com/office/powerpoint/2010/main" xmlns="" val="41890371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bg1">
              <a:lumMod val="95000"/>
            </a:schemeClr>
          </a:solidFill>
        </p:spPr>
        <p:txBody>
          <a:bodyPr>
            <a:normAutofit fontScale="90000"/>
          </a:bodyPr>
          <a:lstStyle/>
          <a:p>
            <a:r>
              <a:rPr lang="pt-BR" dirty="0"/>
              <a:t>A política de segurança pública cidadã</a:t>
            </a:r>
          </a:p>
        </p:txBody>
      </p:sp>
      <p:sp>
        <p:nvSpPr>
          <p:cNvPr id="3" name="Espaço Reservado para Conteúdo 2"/>
          <p:cNvSpPr>
            <a:spLocks noGrp="1"/>
          </p:cNvSpPr>
          <p:nvPr>
            <p:ph idx="1"/>
          </p:nvPr>
        </p:nvSpPr>
        <p:spPr>
          <a:solidFill>
            <a:schemeClr val="bg1">
              <a:lumMod val="75000"/>
            </a:schemeClr>
          </a:solidFill>
        </p:spPr>
        <p:txBody>
          <a:bodyPr>
            <a:normAutofit fontScale="85000" lnSpcReduction="10000"/>
          </a:bodyPr>
          <a:lstStyle/>
          <a:p>
            <a:pPr algn="just"/>
            <a:r>
              <a:rPr lang="pt-BR" dirty="0" smtClean="0"/>
              <a:t>Qualquer reforma precisaria constituir um campo de diálogo entre os operadores da segurança pública e do sistema de justiça, a sociedade civil e o pesquisadores, de modo a considerar as fraturas de horizontalidade e verticalidade, mas também a de legitimidade, e ainda sim, compreender que a principal e central mudança está relacionada as práticas sociais e não necessariamente uma reforma de cima para baixo ou no campo da lei, se não alteramos os valores avançaremos pouco na constituição de uma política de segurança pública cidadã verdadeira neste país.</a:t>
            </a:r>
            <a:endParaRPr lang="pt-BR" dirty="0"/>
          </a:p>
        </p:txBody>
      </p:sp>
    </p:spTree>
    <p:extLst>
      <p:ext uri="{BB962C8B-B14F-4D97-AF65-F5344CB8AC3E}">
        <p14:creationId xmlns:p14="http://schemas.microsoft.com/office/powerpoint/2010/main" xmlns="" val="24682674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Obrigada ;)</a:t>
            </a:r>
            <a:endParaRPr lang="pt-BR" dirty="0"/>
          </a:p>
        </p:txBody>
      </p:sp>
      <p:sp>
        <p:nvSpPr>
          <p:cNvPr id="3" name="Espaço Reservado para Conteúdo 2"/>
          <p:cNvSpPr>
            <a:spLocks noGrp="1"/>
          </p:cNvSpPr>
          <p:nvPr>
            <p:ph idx="1"/>
          </p:nvPr>
        </p:nvSpPr>
        <p:spPr/>
        <p:txBody>
          <a:bodyPr/>
          <a:lstStyle/>
          <a:p>
            <a:r>
              <a:rPr lang="pt-BR" dirty="0" smtClean="0"/>
              <a:t>Contatos:</a:t>
            </a:r>
          </a:p>
          <a:p>
            <a:r>
              <a:rPr lang="pt-BR" dirty="0" smtClean="0">
                <a:hlinkClick r:id="rId2"/>
              </a:rPr>
              <a:t>arianegontijo@yahoo.com.br</a:t>
            </a:r>
            <a:endParaRPr lang="pt-BR" dirty="0" smtClean="0"/>
          </a:p>
          <a:p>
            <a:r>
              <a:rPr lang="pt-BR" dirty="0" smtClean="0"/>
              <a:t>(31) 99938-9540</a:t>
            </a:r>
            <a:endParaRPr lang="pt-BR" dirty="0"/>
          </a:p>
        </p:txBody>
      </p:sp>
    </p:spTree>
    <p:extLst>
      <p:ext uri="{BB962C8B-B14F-4D97-AF65-F5344CB8AC3E}">
        <p14:creationId xmlns:p14="http://schemas.microsoft.com/office/powerpoint/2010/main" xmlns="" val="738427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bg1">
              <a:lumMod val="95000"/>
            </a:schemeClr>
          </a:solidFill>
        </p:spPr>
        <p:txBody>
          <a:bodyPr/>
          <a:lstStyle/>
          <a:p>
            <a:r>
              <a:rPr lang="pt-BR" dirty="0" smtClean="0"/>
              <a:t>Proposta de diálogo</a:t>
            </a:r>
            <a:endParaRPr lang="pt-BR" dirty="0"/>
          </a:p>
        </p:txBody>
      </p:sp>
      <p:sp>
        <p:nvSpPr>
          <p:cNvPr id="3" name="Espaço Reservado para Conteúdo 2"/>
          <p:cNvSpPr>
            <a:spLocks noGrp="1"/>
          </p:cNvSpPr>
          <p:nvPr>
            <p:ph idx="1"/>
          </p:nvPr>
        </p:nvSpPr>
        <p:spPr>
          <a:solidFill>
            <a:schemeClr val="bg1">
              <a:lumMod val="85000"/>
            </a:schemeClr>
          </a:solidFill>
        </p:spPr>
        <p:txBody>
          <a:bodyPr>
            <a:normAutofit fontScale="92500" lnSpcReduction="10000"/>
          </a:bodyPr>
          <a:lstStyle/>
          <a:p>
            <a:pPr algn="just"/>
            <a:r>
              <a:rPr lang="pt-BR" dirty="0" smtClean="0"/>
              <a:t>Breve histórico da segurança pública (das polícias) no contexto brasileiro; </a:t>
            </a:r>
            <a:r>
              <a:rPr lang="pt-BR" sz="1900" dirty="0" smtClean="0"/>
              <a:t>(5 min)</a:t>
            </a:r>
          </a:p>
          <a:p>
            <a:pPr marL="0" indent="0" algn="just">
              <a:buNone/>
            </a:pPr>
            <a:endParaRPr lang="pt-BR" dirty="0" smtClean="0"/>
          </a:p>
          <a:p>
            <a:pPr algn="just"/>
            <a:r>
              <a:rPr lang="pt-BR" dirty="0" smtClean="0"/>
              <a:t>Desafios à agenda e a sua (in)compatibilidade no contexto democrático : </a:t>
            </a:r>
          </a:p>
          <a:p>
            <a:pPr marL="1314450" lvl="2" indent="-514350" algn="just">
              <a:buAutoNum type="alphaLcParenR"/>
            </a:pPr>
            <a:r>
              <a:rPr lang="pt-BR" sz="3200" dirty="0" smtClean="0"/>
              <a:t>alguns </a:t>
            </a:r>
            <a:r>
              <a:rPr lang="pt-BR" sz="3200" dirty="0"/>
              <a:t>dados que guardam relação com os assassinatos da população jovem; </a:t>
            </a:r>
            <a:r>
              <a:rPr lang="pt-BR" sz="1900" dirty="0" smtClean="0"/>
              <a:t>(5 min)</a:t>
            </a:r>
            <a:endParaRPr lang="pt-BR" sz="1900" dirty="0"/>
          </a:p>
          <a:p>
            <a:pPr marL="1314450" lvl="2" indent="-514350" algn="just">
              <a:buFont typeface="Arial" pitchFamily="34" charset="0"/>
              <a:buAutoNum type="alphaLcParenR"/>
            </a:pPr>
            <a:r>
              <a:rPr lang="pt-BR" sz="3200" dirty="0" smtClean="0"/>
              <a:t>a </a:t>
            </a:r>
            <a:r>
              <a:rPr lang="pt-BR" sz="3200" dirty="0"/>
              <a:t>política de segurança pública cidadã; </a:t>
            </a:r>
            <a:r>
              <a:rPr lang="pt-BR" sz="1900" dirty="0" smtClean="0"/>
              <a:t>(5 min)</a:t>
            </a:r>
            <a:endParaRPr lang="pt-BR" sz="1900" dirty="0"/>
          </a:p>
          <a:p>
            <a:pPr marL="800100" lvl="2" indent="0" algn="just">
              <a:buNone/>
            </a:pPr>
            <a:r>
              <a:rPr lang="pt-BR" sz="3200" dirty="0" smtClean="0"/>
              <a:t> </a:t>
            </a:r>
          </a:p>
          <a:p>
            <a:pPr algn="just"/>
            <a:endParaRPr lang="pt-BR" dirty="0"/>
          </a:p>
        </p:txBody>
      </p:sp>
    </p:spTree>
    <p:extLst>
      <p:ext uri="{BB962C8B-B14F-4D97-AF65-F5344CB8AC3E}">
        <p14:creationId xmlns:p14="http://schemas.microsoft.com/office/powerpoint/2010/main" xmlns="" val="4180714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bg1">
              <a:lumMod val="95000"/>
            </a:schemeClr>
          </a:solidFill>
        </p:spPr>
        <p:txBody>
          <a:bodyPr>
            <a:normAutofit fontScale="90000"/>
          </a:bodyPr>
          <a:lstStyle/>
          <a:p>
            <a:r>
              <a:rPr lang="pt-BR" dirty="0"/>
              <a:t>Breve histórico </a:t>
            </a:r>
            <a:r>
              <a:rPr lang="pt-BR" dirty="0" smtClean="0"/>
              <a:t>das polícias no </a:t>
            </a:r>
            <a:r>
              <a:rPr lang="pt-BR" dirty="0"/>
              <a:t>contexto brasileiro</a:t>
            </a:r>
          </a:p>
        </p:txBody>
      </p:sp>
      <p:sp>
        <p:nvSpPr>
          <p:cNvPr id="3" name="Espaço Reservado para Conteúdo 2"/>
          <p:cNvSpPr>
            <a:spLocks noGrp="1"/>
          </p:cNvSpPr>
          <p:nvPr>
            <p:ph idx="1"/>
          </p:nvPr>
        </p:nvSpPr>
        <p:spPr>
          <a:solidFill>
            <a:schemeClr val="bg1">
              <a:lumMod val="85000"/>
            </a:schemeClr>
          </a:solidFill>
        </p:spPr>
        <p:txBody>
          <a:bodyPr>
            <a:normAutofit fontScale="77500" lnSpcReduction="20000"/>
          </a:bodyPr>
          <a:lstStyle/>
          <a:p>
            <a:pPr algn="just"/>
            <a:r>
              <a:rPr lang="en-US" dirty="0" err="1" smtClean="0"/>
              <a:t>Faz</a:t>
            </a:r>
            <a:r>
              <a:rPr lang="en-US" dirty="0" smtClean="0"/>
              <a:t>-se </a:t>
            </a:r>
            <a:r>
              <a:rPr lang="en-US" dirty="0" err="1"/>
              <a:t>necessário</a:t>
            </a:r>
            <a:r>
              <a:rPr lang="en-US" dirty="0"/>
              <a:t> </a:t>
            </a:r>
            <a:r>
              <a:rPr lang="en-US" dirty="0" err="1"/>
              <a:t>ressaltar</a:t>
            </a:r>
            <a:r>
              <a:rPr lang="en-US" dirty="0"/>
              <a:t> antes de </a:t>
            </a:r>
            <a:r>
              <a:rPr lang="en-US" dirty="0" err="1"/>
              <a:t>abordamos</a:t>
            </a:r>
            <a:r>
              <a:rPr lang="en-US" dirty="0"/>
              <a:t> parte </a:t>
            </a:r>
            <a:r>
              <a:rPr lang="en-US" dirty="0" err="1"/>
              <a:t>deste</a:t>
            </a:r>
            <a:r>
              <a:rPr lang="en-US" dirty="0"/>
              <a:t> </a:t>
            </a:r>
            <a:r>
              <a:rPr lang="en-US" dirty="0" err="1"/>
              <a:t>hitórico</a:t>
            </a:r>
            <a:r>
              <a:rPr lang="en-US" dirty="0"/>
              <a:t> da </a:t>
            </a:r>
            <a:r>
              <a:rPr lang="en-US" dirty="0" err="1"/>
              <a:t>polícia</a:t>
            </a:r>
            <a:r>
              <a:rPr lang="en-US" dirty="0"/>
              <a:t> no </a:t>
            </a:r>
            <a:r>
              <a:rPr lang="en-US" dirty="0" err="1"/>
              <a:t>Brasil</a:t>
            </a:r>
            <a:r>
              <a:rPr lang="en-US" dirty="0"/>
              <a:t>, a </a:t>
            </a:r>
            <a:r>
              <a:rPr lang="en-US" dirty="0" err="1"/>
              <a:t>noção</a:t>
            </a:r>
            <a:r>
              <a:rPr lang="en-US" dirty="0"/>
              <a:t> de “crime” </a:t>
            </a:r>
            <a:r>
              <a:rPr lang="en-US" dirty="0" err="1"/>
              <a:t>ou</a:t>
            </a:r>
            <a:r>
              <a:rPr lang="en-US" dirty="0"/>
              <a:t> </a:t>
            </a:r>
            <a:r>
              <a:rPr lang="en-US" dirty="0" err="1"/>
              <a:t>mesmo</a:t>
            </a:r>
            <a:r>
              <a:rPr lang="en-US" dirty="0"/>
              <a:t> do “</a:t>
            </a:r>
            <a:r>
              <a:rPr lang="en-US" dirty="0" err="1"/>
              <a:t>comportamento</a:t>
            </a:r>
            <a:r>
              <a:rPr lang="en-US" dirty="0"/>
              <a:t> </a:t>
            </a:r>
            <a:r>
              <a:rPr lang="en-US" dirty="0" err="1"/>
              <a:t>criminoso</a:t>
            </a:r>
            <a:r>
              <a:rPr lang="en-US" dirty="0"/>
              <a:t>”, </a:t>
            </a:r>
            <a:r>
              <a:rPr lang="en-US" dirty="0" err="1"/>
              <a:t>estando</a:t>
            </a:r>
            <a:r>
              <a:rPr lang="en-US" dirty="0"/>
              <a:t> </a:t>
            </a:r>
            <a:r>
              <a:rPr lang="en-US" dirty="0" err="1"/>
              <a:t>associado</a:t>
            </a:r>
            <a:r>
              <a:rPr lang="en-US" dirty="0"/>
              <a:t> </a:t>
            </a:r>
            <a:r>
              <a:rPr lang="en-US" dirty="0" err="1"/>
              <a:t>aos</a:t>
            </a:r>
            <a:r>
              <a:rPr lang="en-US" dirty="0"/>
              <a:t> </a:t>
            </a:r>
            <a:r>
              <a:rPr lang="en-US" dirty="0" err="1"/>
              <a:t>valores</a:t>
            </a:r>
            <a:r>
              <a:rPr lang="en-US" dirty="0"/>
              <a:t> </a:t>
            </a:r>
            <a:r>
              <a:rPr lang="en-US" dirty="0" err="1"/>
              <a:t>morais</a:t>
            </a:r>
            <a:r>
              <a:rPr lang="en-US" dirty="0"/>
              <a:t> de </a:t>
            </a:r>
            <a:r>
              <a:rPr lang="en-US" dirty="0" err="1"/>
              <a:t>cada</a:t>
            </a:r>
            <a:r>
              <a:rPr lang="en-US" dirty="0"/>
              <a:t> </a:t>
            </a:r>
            <a:r>
              <a:rPr lang="en-US" dirty="0" err="1"/>
              <a:t>sociedade</a:t>
            </a:r>
            <a:r>
              <a:rPr lang="en-US" dirty="0"/>
              <a:t>, </a:t>
            </a:r>
            <a:r>
              <a:rPr lang="en-US" dirty="0" err="1"/>
              <a:t>sobretudo</a:t>
            </a:r>
            <a:r>
              <a:rPr lang="en-US" dirty="0"/>
              <a:t>, no </a:t>
            </a:r>
            <a:r>
              <a:rPr lang="en-US" dirty="0" err="1"/>
              <a:t>perfil</a:t>
            </a:r>
            <a:r>
              <a:rPr lang="en-US" dirty="0"/>
              <a:t> dos </a:t>
            </a:r>
            <a:r>
              <a:rPr lang="en-US" dirty="0" err="1"/>
              <a:t>atores</a:t>
            </a:r>
            <a:r>
              <a:rPr lang="en-US" dirty="0"/>
              <a:t> </a:t>
            </a:r>
            <a:r>
              <a:rPr lang="en-US" dirty="0" err="1"/>
              <a:t>sociais</a:t>
            </a:r>
            <a:r>
              <a:rPr lang="en-US" dirty="0"/>
              <a:t> </a:t>
            </a:r>
            <a:r>
              <a:rPr lang="en-US" dirty="0" err="1"/>
              <a:t>imbuídos</a:t>
            </a:r>
            <a:r>
              <a:rPr lang="en-US" dirty="0"/>
              <a:t> </a:t>
            </a:r>
            <a:r>
              <a:rPr lang="en-US" dirty="0" err="1"/>
              <a:t>pela</a:t>
            </a:r>
            <a:r>
              <a:rPr lang="en-US" dirty="0"/>
              <a:t> </a:t>
            </a:r>
            <a:r>
              <a:rPr lang="en-US" dirty="0" err="1"/>
              <a:t>definição</a:t>
            </a:r>
            <a:r>
              <a:rPr lang="en-US" dirty="0"/>
              <a:t> de leis </a:t>
            </a:r>
            <a:r>
              <a:rPr lang="en-US" dirty="0" err="1"/>
              <a:t>que</a:t>
            </a:r>
            <a:r>
              <a:rPr lang="en-US" dirty="0"/>
              <a:t> </a:t>
            </a:r>
            <a:r>
              <a:rPr lang="en-US" dirty="0" err="1"/>
              <a:t>visam</a:t>
            </a:r>
            <a:r>
              <a:rPr lang="en-US" dirty="0"/>
              <a:t> </a:t>
            </a:r>
            <a:r>
              <a:rPr lang="en-US" dirty="0" err="1"/>
              <a:t>reprimir</a:t>
            </a:r>
            <a:r>
              <a:rPr lang="en-US" dirty="0"/>
              <a:t> o crime e </a:t>
            </a:r>
            <a:r>
              <a:rPr lang="en-US" dirty="0" err="1"/>
              <a:t>disciplinar</a:t>
            </a:r>
            <a:r>
              <a:rPr lang="en-US" dirty="0"/>
              <a:t> o </a:t>
            </a:r>
            <a:r>
              <a:rPr lang="en-US" dirty="0" err="1"/>
              <a:t>comportamento</a:t>
            </a:r>
            <a:r>
              <a:rPr lang="en-US" dirty="0"/>
              <a:t> </a:t>
            </a:r>
            <a:r>
              <a:rPr lang="en-US" dirty="0" err="1"/>
              <a:t>criminoso</a:t>
            </a:r>
            <a:r>
              <a:rPr lang="en-US" dirty="0"/>
              <a:t>, e </a:t>
            </a:r>
            <a:r>
              <a:rPr lang="en-US" dirty="0" err="1"/>
              <a:t>que</a:t>
            </a:r>
            <a:r>
              <a:rPr lang="en-US" dirty="0"/>
              <a:t> </a:t>
            </a:r>
            <a:r>
              <a:rPr lang="en-US" dirty="0" err="1"/>
              <a:t>serão</a:t>
            </a:r>
            <a:r>
              <a:rPr lang="en-US" dirty="0"/>
              <a:t> </a:t>
            </a:r>
            <a:r>
              <a:rPr lang="en-US" dirty="0" err="1"/>
              <a:t>também</a:t>
            </a:r>
            <a:r>
              <a:rPr lang="en-US" dirty="0"/>
              <a:t> </a:t>
            </a:r>
            <a:r>
              <a:rPr lang="en-US" dirty="0" err="1"/>
              <a:t>responsáveis</a:t>
            </a:r>
            <a:r>
              <a:rPr lang="en-US" dirty="0"/>
              <a:t> </a:t>
            </a:r>
            <a:r>
              <a:rPr lang="en-US" dirty="0" err="1"/>
              <a:t>pela</a:t>
            </a:r>
            <a:r>
              <a:rPr lang="en-US" dirty="0"/>
              <a:t> </a:t>
            </a:r>
            <a:r>
              <a:rPr lang="en-US" dirty="0" err="1"/>
              <a:t>implantação</a:t>
            </a:r>
            <a:r>
              <a:rPr lang="en-US" dirty="0"/>
              <a:t> do </a:t>
            </a:r>
            <a:r>
              <a:rPr lang="en-US" dirty="0" err="1"/>
              <a:t>modelo</a:t>
            </a:r>
            <a:r>
              <a:rPr lang="en-US" dirty="0"/>
              <a:t>/</a:t>
            </a:r>
            <a:r>
              <a:rPr lang="en-US" dirty="0" err="1"/>
              <a:t>desenho</a:t>
            </a:r>
            <a:r>
              <a:rPr lang="en-US" dirty="0"/>
              <a:t> de Estado, </a:t>
            </a:r>
            <a:r>
              <a:rPr lang="en-US" dirty="0" err="1"/>
              <a:t>ou</a:t>
            </a:r>
            <a:r>
              <a:rPr lang="en-US" dirty="0"/>
              <a:t> </a:t>
            </a:r>
            <a:r>
              <a:rPr lang="en-US" dirty="0" err="1"/>
              <a:t>seja</a:t>
            </a:r>
            <a:r>
              <a:rPr lang="en-US" dirty="0"/>
              <a:t>, </a:t>
            </a:r>
            <a:r>
              <a:rPr lang="en-US" dirty="0" err="1"/>
              <a:t>são</a:t>
            </a:r>
            <a:r>
              <a:rPr lang="en-US" dirty="0"/>
              <a:t> as </a:t>
            </a:r>
            <a:r>
              <a:rPr lang="en-US" i="1" dirty="0" err="1"/>
              <a:t>ideias</a:t>
            </a:r>
            <a:r>
              <a:rPr lang="en-US" dirty="0"/>
              <a:t> de </a:t>
            </a:r>
            <a:r>
              <a:rPr lang="en-US" dirty="0" err="1"/>
              <a:t>que</a:t>
            </a:r>
            <a:r>
              <a:rPr lang="en-US" dirty="0"/>
              <a:t> se tem sobre “o </a:t>
            </a:r>
            <a:r>
              <a:rPr lang="en-US" dirty="0" err="1"/>
              <a:t>que</a:t>
            </a:r>
            <a:r>
              <a:rPr lang="en-US" dirty="0"/>
              <a:t> </a:t>
            </a:r>
            <a:r>
              <a:rPr lang="en-US" dirty="0" err="1"/>
              <a:t>são</a:t>
            </a:r>
            <a:r>
              <a:rPr lang="en-US" dirty="0"/>
              <a:t> </a:t>
            </a:r>
            <a:r>
              <a:rPr lang="en-US" dirty="0" err="1"/>
              <a:t>comportamentos</a:t>
            </a:r>
            <a:r>
              <a:rPr lang="en-US" dirty="0"/>
              <a:t> </a:t>
            </a:r>
            <a:r>
              <a:rPr lang="en-US" dirty="0" err="1"/>
              <a:t>criminosos</a:t>
            </a:r>
            <a:r>
              <a:rPr lang="en-US" dirty="0"/>
              <a:t> e </a:t>
            </a:r>
            <a:r>
              <a:rPr lang="en-US" dirty="0" err="1"/>
              <a:t>quem</a:t>
            </a:r>
            <a:r>
              <a:rPr lang="en-US" dirty="0"/>
              <a:t> </a:t>
            </a:r>
            <a:r>
              <a:rPr lang="en-US" dirty="0" err="1"/>
              <a:t>são</a:t>
            </a:r>
            <a:r>
              <a:rPr lang="en-US" dirty="0"/>
              <a:t> </a:t>
            </a:r>
            <a:r>
              <a:rPr lang="en-US" dirty="0" err="1"/>
              <a:t>os</a:t>
            </a:r>
            <a:r>
              <a:rPr lang="en-US" dirty="0"/>
              <a:t> </a:t>
            </a:r>
            <a:r>
              <a:rPr lang="en-US" dirty="0" err="1"/>
              <a:t>criminosos</a:t>
            </a:r>
            <a:r>
              <a:rPr lang="en-US" dirty="0"/>
              <a:t>” </a:t>
            </a:r>
            <a:r>
              <a:rPr lang="en-US" dirty="0" err="1"/>
              <a:t>que</a:t>
            </a:r>
            <a:r>
              <a:rPr lang="en-US" dirty="0"/>
              <a:t> </a:t>
            </a:r>
            <a:r>
              <a:rPr lang="en-US" dirty="0" err="1"/>
              <a:t>irão</a:t>
            </a:r>
            <a:r>
              <a:rPr lang="en-US" dirty="0"/>
              <a:t> </a:t>
            </a:r>
            <a:r>
              <a:rPr lang="en-US" dirty="0" err="1"/>
              <a:t>influenciar</a:t>
            </a:r>
            <a:r>
              <a:rPr lang="en-US" dirty="0"/>
              <a:t> a </a:t>
            </a:r>
            <a:r>
              <a:rPr lang="en-US" dirty="0" err="1"/>
              <a:t>formação</a:t>
            </a:r>
            <a:r>
              <a:rPr lang="en-US" dirty="0"/>
              <a:t> </a:t>
            </a:r>
            <a:r>
              <a:rPr lang="en-US" dirty="0" err="1"/>
              <a:t>histórica</a:t>
            </a:r>
            <a:r>
              <a:rPr lang="en-US" dirty="0"/>
              <a:t> das </a:t>
            </a:r>
            <a:r>
              <a:rPr lang="en-US" dirty="0" err="1"/>
              <a:t>instituições</a:t>
            </a:r>
            <a:r>
              <a:rPr lang="en-US" dirty="0"/>
              <a:t> </a:t>
            </a:r>
            <a:r>
              <a:rPr lang="en-US" dirty="0" err="1"/>
              <a:t>policiais</a:t>
            </a:r>
            <a:r>
              <a:rPr lang="en-US" dirty="0"/>
              <a:t> no país, </a:t>
            </a:r>
            <a:r>
              <a:rPr lang="en-US" dirty="0" err="1"/>
              <a:t>além</a:t>
            </a:r>
            <a:r>
              <a:rPr lang="en-US" dirty="0"/>
              <a:t> de </a:t>
            </a:r>
            <a:r>
              <a:rPr lang="en-US" dirty="0" err="1"/>
              <a:t>todo</a:t>
            </a:r>
            <a:r>
              <a:rPr lang="en-US" dirty="0"/>
              <a:t> o </a:t>
            </a:r>
            <a:r>
              <a:rPr lang="en-US" dirty="0" err="1"/>
              <a:t>repertório</a:t>
            </a:r>
            <a:r>
              <a:rPr lang="en-US" dirty="0"/>
              <a:t> de </a:t>
            </a:r>
            <a:r>
              <a:rPr lang="en-US" dirty="0" err="1"/>
              <a:t>repressão</a:t>
            </a:r>
            <a:r>
              <a:rPr lang="en-US" dirty="0"/>
              <a:t>, de </a:t>
            </a:r>
            <a:r>
              <a:rPr lang="en-US" dirty="0" err="1"/>
              <a:t>vigilância</a:t>
            </a:r>
            <a:r>
              <a:rPr lang="en-US" dirty="0"/>
              <a:t>, de </a:t>
            </a:r>
            <a:r>
              <a:rPr lang="en-US" dirty="0" err="1"/>
              <a:t>código</a:t>
            </a:r>
            <a:r>
              <a:rPr lang="en-US" dirty="0"/>
              <a:t> (leis, </a:t>
            </a:r>
            <a:r>
              <a:rPr lang="en-US" dirty="0" err="1"/>
              <a:t>normas</a:t>
            </a:r>
            <a:r>
              <a:rPr lang="en-US" dirty="0"/>
              <a:t>, </a:t>
            </a:r>
            <a:r>
              <a:rPr lang="en-US" dirty="0" err="1"/>
              <a:t>etc</a:t>
            </a:r>
            <a:r>
              <a:rPr lang="en-US" dirty="0"/>
              <a:t>), de </a:t>
            </a:r>
            <a:r>
              <a:rPr lang="en-US" dirty="0" err="1"/>
              <a:t>ordem</a:t>
            </a:r>
            <a:r>
              <a:rPr lang="en-US" dirty="0"/>
              <a:t> </a:t>
            </a:r>
            <a:r>
              <a:rPr lang="en-US" i="1" dirty="0"/>
              <a:t>versus</a:t>
            </a:r>
            <a:r>
              <a:rPr lang="en-US" dirty="0"/>
              <a:t> </a:t>
            </a:r>
            <a:r>
              <a:rPr lang="en-US" dirty="0" err="1"/>
              <a:t>desordem</a:t>
            </a:r>
            <a:r>
              <a:rPr lang="en-US" dirty="0"/>
              <a:t>, de </a:t>
            </a:r>
            <a:r>
              <a:rPr lang="en-US" dirty="0" err="1"/>
              <a:t>conduta</a:t>
            </a:r>
            <a:r>
              <a:rPr lang="en-US" dirty="0"/>
              <a:t>/</a:t>
            </a:r>
            <a:r>
              <a:rPr lang="en-US" dirty="0" err="1"/>
              <a:t>comportamento</a:t>
            </a:r>
            <a:r>
              <a:rPr lang="en-US" dirty="0"/>
              <a:t> criminal, etc. (FOUCAULT </a:t>
            </a:r>
            <a:r>
              <a:rPr lang="en-US" i="1" dirty="0" err="1"/>
              <a:t>apud</a:t>
            </a:r>
            <a:r>
              <a:rPr lang="en-US" dirty="0"/>
              <a:t> HOLLOWAY, 1997) </a:t>
            </a:r>
            <a:endParaRPr lang="pt-BR" dirty="0"/>
          </a:p>
        </p:txBody>
      </p:sp>
    </p:spTree>
    <p:extLst>
      <p:ext uri="{BB962C8B-B14F-4D97-AF65-F5344CB8AC3E}">
        <p14:creationId xmlns:p14="http://schemas.microsoft.com/office/powerpoint/2010/main" xmlns="" val="3334086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116632"/>
            <a:ext cx="8229600" cy="1008112"/>
          </a:xfrm>
          <a:solidFill>
            <a:schemeClr val="bg1">
              <a:lumMod val="95000"/>
            </a:schemeClr>
          </a:solidFill>
        </p:spPr>
        <p:txBody>
          <a:bodyPr>
            <a:normAutofit fontScale="90000"/>
          </a:bodyPr>
          <a:lstStyle/>
          <a:p>
            <a:r>
              <a:rPr lang="pt-BR" dirty="0"/>
              <a:t>Breve histórico das polícias no contexto brasileiro</a:t>
            </a:r>
          </a:p>
        </p:txBody>
      </p:sp>
      <p:sp>
        <p:nvSpPr>
          <p:cNvPr id="3" name="Espaço Reservado para Conteúdo 2"/>
          <p:cNvSpPr>
            <a:spLocks noGrp="1"/>
          </p:cNvSpPr>
          <p:nvPr>
            <p:ph idx="1"/>
          </p:nvPr>
        </p:nvSpPr>
        <p:spPr>
          <a:xfrm>
            <a:off x="395536" y="1340768"/>
            <a:ext cx="8280920" cy="5400600"/>
          </a:xfrm>
          <a:solidFill>
            <a:schemeClr val="bg1">
              <a:lumMod val="85000"/>
            </a:schemeClr>
          </a:solidFill>
        </p:spPr>
        <p:txBody>
          <a:bodyPr>
            <a:noAutofit/>
          </a:bodyPr>
          <a:lstStyle/>
          <a:p>
            <a:pPr algn="just"/>
            <a:r>
              <a:rPr lang="pt-BR" sz="1800" dirty="0"/>
              <a:t>Segundo Holloway (1997) para exemplificar a influência dos atores sociais sob o ponto de vista do que é ou não considerado crime (e determinado em lei) e o que deve ser reprimido do ponto de vista do comportamento criminoso, o autor cita o exemplo dos capoeiras no início do século XIX, que antes da promulgação do código penal da República em 1890 (curiosamente 2 anos após a “abolição” da escravidão no Brasil), a capoeira não era tida em lei como ilegal, no entanto, milhares de pessoas foram presas pela prática da capoeira antes mesmo de ser uma prática considerada pela lei como crime, por outro lado, em 1831 o comércio transatlântico de escravos tornou-se ilegal no país, e ainda assim milhares de africanos foram trazidos ao país de forma ilegal, com o conhecimento e anuência das autoridades (Holloway, 1997: 25</a:t>
            </a:r>
            <a:r>
              <a:rPr lang="pt-BR" sz="1800" dirty="0" smtClean="0"/>
              <a:t>);</a:t>
            </a:r>
          </a:p>
          <a:p>
            <a:pPr algn="just"/>
            <a:r>
              <a:rPr lang="pt-BR" sz="1800" dirty="0" smtClean="0"/>
              <a:t>Ou </a:t>
            </a:r>
            <a:r>
              <a:rPr lang="pt-BR" sz="1800" dirty="0"/>
              <a:t>seja, uma prática mesmo não sendo considerada ilegal pela lei era passível e “legítima” de “disciplina e vigia”, com controle e repressão pela polícia, em razão do que era considerado pelas autoridades como comportamento desviante ou fora dos padrões morais daquela sociedade, em especial, de sua elite política, por outro lado, um ato já considerado crime – comércio de escravos no transatlântico – não era punido e vigiado, em razão certamente, dos interesses das elites políticas em obter essa mão de obra escrava, e dos acordos envolvidos nessa comercialização, e assim guardava também certa “legitimidade social</a:t>
            </a:r>
            <a:r>
              <a:rPr lang="pt-BR" sz="1800" dirty="0" smtClean="0"/>
              <a:t>”;</a:t>
            </a:r>
            <a:endParaRPr lang="pt-BR" sz="1800" dirty="0"/>
          </a:p>
        </p:txBody>
      </p:sp>
    </p:spTree>
    <p:extLst>
      <p:ext uri="{BB962C8B-B14F-4D97-AF65-F5344CB8AC3E}">
        <p14:creationId xmlns:p14="http://schemas.microsoft.com/office/powerpoint/2010/main" xmlns="" val="2193694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16632"/>
            <a:ext cx="8229600" cy="1008112"/>
          </a:xfrm>
          <a:solidFill>
            <a:schemeClr val="bg1">
              <a:lumMod val="95000"/>
            </a:schemeClr>
          </a:solidFill>
        </p:spPr>
        <p:txBody>
          <a:bodyPr>
            <a:normAutofit fontScale="90000"/>
          </a:bodyPr>
          <a:lstStyle/>
          <a:p>
            <a:r>
              <a:rPr lang="pt-BR" dirty="0"/>
              <a:t>Breve histórico das polícias no contexto brasileiro</a:t>
            </a:r>
          </a:p>
        </p:txBody>
      </p:sp>
      <p:sp>
        <p:nvSpPr>
          <p:cNvPr id="3" name="Espaço Reservado para Conteúdo 2"/>
          <p:cNvSpPr>
            <a:spLocks noGrp="1"/>
          </p:cNvSpPr>
          <p:nvPr>
            <p:ph idx="1"/>
          </p:nvPr>
        </p:nvSpPr>
        <p:spPr>
          <a:xfrm>
            <a:off x="457200" y="1196752"/>
            <a:ext cx="8229600" cy="5544616"/>
          </a:xfrm>
          <a:solidFill>
            <a:schemeClr val="bg1">
              <a:lumMod val="85000"/>
            </a:schemeClr>
          </a:solidFill>
        </p:spPr>
        <p:txBody>
          <a:bodyPr>
            <a:noAutofit/>
          </a:bodyPr>
          <a:lstStyle/>
          <a:p>
            <a:pPr algn="just"/>
            <a:r>
              <a:rPr lang="en-US" sz="2000" dirty="0" err="1"/>
              <a:t>Considerando</a:t>
            </a:r>
            <a:r>
              <a:rPr lang="en-US" sz="2000" dirty="0"/>
              <a:t> a </a:t>
            </a:r>
            <a:r>
              <a:rPr lang="en-US" sz="2000" dirty="0" err="1"/>
              <a:t>influência</a:t>
            </a:r>
            <a:r>
              <a:rPr lang="en-US" sz="2000" dirty="0"/>
              <a:t> </a:t>
            </a:r>
            <a:r>
              <a:rPr lang="en-US" sz="2000" dirty="0" err="1"/>
              <a:t>destes</a:t>
            </a:r>
            <a:r>
              <a:rPr lang="en-US" sz="2000" dirty="0"/>
              <a:t> </a:t>
            </a:r>
            <a:r>
              <a:rPr lang="en-US" sz="2000" dirty="0" err="1"/>
              <a:t>valores</a:t>
            </a:r>
            <a:r>
              <a:rPr lang="en-US" sz="2000" dirty="0"/>
              <a:t> </a:t>
            </a:r>
            <a:r>
              <a:rPr lang="en-US" sz="2000" dirty="0" err="1"/>
              <a:t>morais</a:t>
            </a:r>
            <a:r>
              <a:rPr lang="en-US" sz="2000" dirty="0"/>
              <a:t> </a:t>
            </a:r>
            <a:r>
              <a:rPr lang="en-US" sz="2000" dirty="0" err="1"/>
              <a:t>na</a:t>
            </a:r>
            <a:r>
              <a:rPr lang="en-US" sz="2000" dirty="0"/>
              <a:t> </a:t>
            </a:r>
            <a:r>
              <a:rPr lang="en-US" sz="2000" dirty="0" err="1"/>
              <a:t>consecução</a:t>
            </a:r>
            <a:r>
              <a:rPr lang="en-US" sz="2000" dirty="0"/>
              <a:t> da </a:t>
            </a:r>
            <a:r>
              <a:rPr lang="en-US" sz="2000" dirty="0" err="1"/>
              <a:t>ideia</a:t>
            </a:r>
            <a:r>
              <a:rPr lang="en-US" sz="2000" dirty="0"/>
              <a:t> de “crime” e da </a:t>
            </a:r>
            <a:r>
              <a:rPr lang="en-US" sz="2000" dirty="0" err="1"/>
              <a:t>normatização</a:t>
            </a:r>
            <a:r>
              <a:rPr lang="en-US" sz="2000" dirty="0"/>
              <a:t> da “</a:t>
            </a:r>
            <a:r>
              <a:rPr lang="en-US" sz="2000" dirty="0" err="1"/>
              <a:t>conduta</a:t>
            </a:r>
            <a:r>
              <a:rPr lang="en-US" sz="2000" dirty="0"/>
              <a:t> </a:t>
            </a:r>
            <a:r>
              <a:rPr lang="en-US" sz="2000" dirty="0" err="1"/>
              <a:t>criminosa</a:t>
            </a:r>
            <a:r>
              <a:rPr lang="en-US" sz="2000" dirty="0"/>
              <a:t>” e </a:t>
            </a:r>
            <a:r>
              <a:rPr lang="en-US" sz="2000" dirty="0" err="1"/>
              <a:t>sua</a:t>
            </a:r>
            <a:r>
              <a:rPr lang="en-US" sz="2000" dirty="0"/>
              <a:t> </a:t>
            </a:r>
            <a:r>
              <a:rPr lang="en-US" sz="2000" dirty="0" err="1"/>
              <a:t>influência</a:t>
            </a:r>
            <a:r>
              <a:rPr lang="en-US" sz="2000" dirty="0"/>
              <a:t> </a:t>
            </a:r>
            <a:r>
              <a:rPr lang="en-US" sz="2000" dirty="0" err="1"/>
              <a:t>na</a:t>
            </a:r>
            <a:r>
              <a:rPr lang="en-US" sz="2000" dirty="0"/>
              <a:t> </a:t>
            </a:r>
            <a:r>
              <a:rPr lang="en-US" sz="2000" dirty="0" err="1"/>
              <a:t>polícia</a:t>
            </a:r>
            <a:r>
              <a:rPr lang="en-US" sz="2000" dirty="0"/>
              <a:t>, </a:t>
            </a:r>
            <a:r>
              <a:rPr lang="en-US" sz="2000" dirty="0" err="1"/>
              <a:t>destacamos</a:t>
            </a:r>
            <a:r>
              <a:rPr lang="en-US" sz="2000" dirty="0"/>
              <a:t> </a:t>
            </a:r>
            <a:r>
              <a:rPr lang="en-US" sz="2000" dirty="0" err="1"/>
              <a:t>que</a:t>
            </a:r>
            <a:r>
              <a:rPr lang="en-US" sz="2000" dirty="0"/>
              <a:t> o </a:t>
            </a:r>
            <a:r>
              <a:rPr lang="en-US" sz="2000" dirty="0" err="1"/>
              <a:t>Brasil</a:t>
            </a:r>
            <a:r>
              <a:rPr lang="en-US" sz="2000" dirty="0"/>
              <a:t> do </a:t>
            </a:r>
            <a:r>
              <a:rPr lang="en-US" sz="2000" dirty="0" err="1"/>
              <a:t>século</a:t>
            </a:r>
            <a:r>
              <a:rPr lang="en-US" sz="2000" dirty="0"/>
              <a:t> XIX </a:t>
            </a:r>
            <a:r>
              <a:rPr lang="en-US" sz="2000" dirty="0" err="1"/>
              <a:t>foi</a:t>
            </a:r>
            <a:r>
              <a:rPr lang="en-US" sz="2000" dirty="0"/>
              <a:t> </a:t>
            </a:r>
            <a:r>
              <a:rPr lang="en-US" sz="2000" dirty="0" err="1"/>
              <a:t>permeado</a:t>
            </a:r>
            <a:r>
              <a:rPr lang="en-US" sz="2000" dirty="0"/>
              <a:t> </a:t>
            </a:r>
            <a:r>
              <a:rPr lang="en-US" sz="2000" dirty="0" err="1"/>
              <a:t>por</a:t>
            </a:r>
            <a:r>
              <a:rPr lang="en-US" sz="2000" dirty="0"/>
              <a:t> um </a:t>
            </a:r>
            <a:r>
              <a:rPr lang="en-US" sz="2000" dirty="0" err="1"/>
              <a:t>processo</a:t>
            </a:r>
            <a:r>
              <a:rPr lang="en-US" sz="2000" dirty="0"/>
              <a:t> </a:t>
            </a:r>
            <a:r>
              <a:rPr lang="en-US" sz="2000" dirty="0" err="1"/>
              <a:t>hesistante</a:t>
            </a:r>
            <a:r>
              <a:rPr lang="en-US" sz="2000" dirty="0"/>
              <a:t> e </a:t>
            </a:r>
            <a:r>
              <a:rPr lang="en-US" sz="2000" dirty="0" err="1"/>
              <a:t>incompleto</a:t>
            </a:r>
            <a:r>
              <a:rPr lang="en-US" sz="2000" dirty="0"/>
              <a:t> de </a:t>
            </a:r>
            <a:r>
              <a:rPr lang="en-US" sz="2000" dirty="0" err="1"/>
              <a:t>modernização</a:t>
            </a:r>
            <a:r>
              <a:rPr lang="en-US" sz="2000" dirty="0"/>
              <a:t>, </a:t>
            </a:r>
            <a:r>
              <a:rPr lang="en-US" sz="2000" dirty="0" err="1"/>
              <a:t>diferentemente</a:t>
            </a:r>
            <a:r>
              <a:rPr lang="en-US" sz="2000" dirty="0"/>
              <a:t> do </a:t>
            </a:r>
            <a:r>
              <a:rPr lang="en-US" sz="2000" dirty="0" err="1"/>
              <a:t>percurso</a:t>
            </a:r>
            <a:r>
              <a:rPr lang="en-US" sz="2000" dirty="0"/>
              <a:t> da Europa </a:t>
            </a:r>
            <a:r>
              <a:rPr lang="en-US" sz="2000" dirty="0" err="1"/>
              <a:t>Ocidental</a:t>
            </a:r>
            <a:r>
              <a:rPr lang="en-US" sz="2000" dirty="0"/>
              <a:t>, mas </a:t>
            </a:r>
            <a:r>
              <a:rPr lang="en-US" sz="2000" dirty="0" err="1"/>
              <a:t>esses</a:t>
            </a:r>
            <a:r>
              <a:rPr lang="en-US" sz="2000" dirty="0"/>
              <a:t> </a:t>
            </a:r>
            <a:r>
              <a:rPr lang="en-US" sz="2000" dirty="0" err="1"/>
              <a:t>modelos</a:t>
            </a:r>
            <a:r>
              <a:rPr lang="en-US" sz="2000" dirty="0"/>
              <a:t> </a:t>
            </a:r>
            <a:r>
              <a:rPr lang="en-US" sz="2000" dirty="0" err="1"/>
              <a:t>serviram</a:t>
            </a:r>
            <a:r>
              <a:rPr lang="en-US" sz="2000" dirty="0"/>
              <a:t> de </a:t>
            </a:r>
            <a:r>
              <a:rPr lang="en-US" sz="2000" dirty="0" err="1"/>
              <a:t>inspiração</a:t>
            </a:r>
            <a:r>
              <a:rPr lang="en-US" sz="2000" dirty="0"/>
              <a:t> </a:t>
            </a:r>
            <a:r>
              <a:rPr lang="en-US" sz="2000" dirty="0" err="1"/>
              <a:t>ideológica</a:t>
            </a:r>
            <a:r>
              <a:rPr lang="en-US" sz="2000" dirty="0"/>
              <a:t> e </a:t>
            </a:r>
            <a:r>
              <a:rPr lang="en-US" sz="2000" dirty="0" err="1"/>
              <a:t>institucional</a:t>
            </a:r>
            <a:r>
              <a:rPr lang="en-US" sz="2000" dirty="0"/>
              <a:t> para as elites </a:t>
            </a:r>
            <a:r>
              <a:rPr lang="en-US" sz="2000" dirty="0" err="1"/>
              <a:t>políticas</a:t>
            </a:r>
            <a:r>
              <a:rPr lang="en-US" sz="2000" dirty="0"/>
              <a:t> </a:t>
            </a:r>
            <a:r>
              <a:rPr lang="en-US" sz="2000" dirty="0" err="1"/>
              <a:t>latino-americanas</a:t>
            </a:r>
            <a:r>
              <a:rPr lang="en-US" sz="2000" dirty="0"/>
              <a:t>, </a:t>
            </a:r>
            <a:r>
              <a:rPr lang="en-US" sz="2000" dirty="0" err="1"/>
              <a:t>assumindo</a:t>
            </a:r>
            <a:r>
              <a:rPr lang="en-US" sz="2000" dirty="0"/>
              <a:t> no </a:t>
            </a:r>
            <a:r>
              <a:rPr lang="en-US" sz="2000" dirty="0" err="1"/>
              <a:t>caso</a:t>
            </a:r>
            <a:r>
              <a:rPr lang="en-US" sz="2000" dirty="0"/>
              <a:t> </a:t>
            </a:r>
            <a:r>
              <a:rPr lang="en-US" sz="2000" dirty="0" err="1"/>
              <a:t>brasileiro</a:t>
            </a:r>
            <a:r>
              <a:rPr lang="en-US" sz="2000" dirty="0"/>
              <a:t> um </a:t>
            </a:r>
            <a:r>
              <a:rPr lang="en-US" sz="2000" dirty="0" err="1"/>
              <a:t>processo</a:t>
            </a:r>
            <a:r>
              <a:rPr lang="en-US" sz="2000" dirty="0"/>
              <a:t> de </a:t>
            </a:r>
            <a:r>
              <a:rPr lang="en-US" sz="2000" dirty="0" err="1"/>
              <a:t>quase</a:t>
            </a:r>
            <a:r>
              <a:rPr lang="en-US" sz="2000" dirty="0"/>
              <a:t> </a:t>
            </a:r>
            <a:r>
              <a:rPr lang="en-US" sz="2000" dirty="0" err="1"/>
              <a:t>rejeição</a:t>
            </a:r>
            <a:r>
              <a:rPr lang="en-US" sz="2000" dirty="0"/>
              <a:t> </a:t>
            </a:r>
            <a:r>
              <a:rPr lang="en-US" sz="2000" dirty="0" err="1"/>
              <a:t>ao</a:t>
            </a:r>
            <a:r>
              <a:rPr lang="en-US" sz="2000" dirty="0"/>
              <a:t> </a:t>
            </a:r>
            <a:r>
              <a:rPr lang="en-US" sz="2000" dirty="0" err="1"/>
              <a:t>passado</a:t>
            </a:r>
            <a:r>
              <a:rPr lang="en-US" sz="2000" dirty="0"/>
              <a:t> colonial, e as elites </a:t>
            </a:r>
            <a:r>
              <a:rPr lang="en-US" sz="2000" dirty="0" err="1"/>
              <a:t>políticas</a:t>
            </a:r>
            <a:r>
              <a:rPr lang="en-US" sz="2000" dirty="0"/>
              <a:t> </a:t>
            </a:r>
            <a:r>
              <a:rPr lang="en-US" sz="2000" dirty="0" err="1"/>
              <a:t>adotaram</a:t>
            </a:r>
            <a:r>
              <a:rPr lang="en-US" sz="2000" dirty="0"/>
              <a:t> </a:t>
            </a:r>
            <a:r>
              <a:rPr lang="en-US" sz="2000" dirty="0" err="1"/>
              <a:t>instituições</a:t>
            </a:r>
            <a:r>
              <a:rPr lang="en-US" sz="2000" dirty="0"/>
              <a:t> </a:t>
            </a:r>
            <a:r>
              <a:rPr lang="en-US" sz="2000" dirty="0" err="1"/>
              <a:t>policiais</a:t>
            </a:r>
            <a:r>
              <a:rPr lang="en-US" sz="2000" dirty="0"/>
              <a:t> </a:t>
            </a:r>
            <a:r>
              <a:rPr lang="en-US" sz="2000" i="1" dirty="0"/>
              <a:t>sui generis</a:t>
            </a:r>
            <a:r>
              <a:rPr lang="en-US" sz="2000" dirty="0"/>
              <a:t> para resolver o </a:t>
            </a:r>
            <a:r>
              <a:rPr lang="en-US" sz="2000" dirty="0" err="1"/>
              <a:t>problema</a:t>
            </a:r>
            <a:r>
              <a:rPr lang="en-US" sz="2000" dirty="0"/>
              <a:t> da </a:t>
            </a:r>
            <a:r>
              <a:rPr lang="en-US" sz="2000" dirty="0" smtClean="0"/>
              <a:t>“</a:t>
            </a:r>
            <a:r>
              <a:rPr lang="en-US" sz="2000" dirty="0" err="1" smtClean="0"/>
              <a:t>desordem</a:t>
            </a:r>
            <a:r>
              <a:rPr lang="en-US" sz="2000" dirty="0" smtClean="0"/>
              <a:t> </a:t>
            </a:r>
            <a:r>
              <a:rPr lang="en-US" sz="2000" dirty="0" err="1"/>
              <a:t>nas</a:t>
            </a:r>
            <a:r>
              <a:rPr lang="en-US" sz="2000" dirty="0"/>
              <a:t> </a:t>
            </a:r>
            <a:r>
              <a:rPr lang="en-US" sz="2000" dirty="0" err="1" smtClean="0"/>
              <a:t>ruas</a:t>
            </a:r>
            <a:r>
              <a:rPr lang="en-US" sz="2000" dirty="0" smtClean="0"/>
              <a:t>” </a:t>
            </a:r>
            <a:r>
              <a:rPr lang="en-US" sz="2000" dirty="0"/>
              <a:t>do país (HOLLOWAY, 1997</a:t>
            </a:r>
            <a:r>
              <a:rPr lang="en-US" sz="2000" dirty="0" smtClean="0"/>
              <a:t>);</a:t>
            </a:r>
          </a:p>
          <a:p>
            <a:pPr algn="just"/>
            <a:r>
              <a:rPr lang="en-US" sz="2000" dirty="0" smtClean="0"/>
              <a:t>É </a:t>
            </a:r>
            <a:r>
              <a:rPr lang="en-US" sz="2000" dirty="0" err="1"/>
              <a:t>como</a:t>
            </a:r>
            <a:r>
              <a:rPr lang="en-US" sz="2000" dirty="0"/>
              <a:t> se </a:t>
            </a:r>
            <a:r>
              <a:rPr lang="en-US" sz="2000" dirty="0" err="1"/>
              <a:t>mesmo</a:t>
            </a:r>
            <a:r>
              <a:rPr lang="en-US" sz="2000" dirty="0"/>
              <a:t> o </a:t>
            </a:r>
            <a:r>
              <a:rPr lang="en-US" sz="2000" dirty="0" err="1"/>
              <a:t>Brasil</a:t>
            </a:r>
            <a:r>
              <a:rPr lang="en-US" sz="2000" dirty="0"/>
              <a:t> </a:t>
            </a:r>
            <a:r>
              <a:rPr lang="en-US" sz="2000" dirty="0" err="1"/>
              <a:t>apresentando</a:t>
            </a:r>
            <a:r>
              <a:rPr lang="en-US" sz="2000" dirty="0"/>
              <a:t> </a:t>
            </a:r>
            <a:r>
              <a:rPr lang="en-US" sz="2000" dirty="0" err="1"/>
              <a:t>uma</a:t>
            </a:r>
            <a:r>
              <a:rPr lang="en-US" sz="2000" dirty="0"/>
              <a:t> </a:t>
            </a:r>
            <a:r>
              <a:rPr lang="en-US" sz="2000" dirty="0" err="1"/>
              <a:t>dinâmica</a:t>
            </a:r>
            <a:r>
              <a:rPr lang="en-US" sz="2000" dirty="0"/>
              <a:t> </a:t>
            </a:r>
            <a:r>
              <a:rPr lang="en-US" sz="2000" dirty="0" err="1"/>
              <a:t>específica</a:t>
            </a:r>
            <a:r>
              <a:rPr lang="en-US" sz="2000" dirty="0"/>
              <a:t> de </a:t>
            </a:r>
            <a:r>
              <a:rPr lang="en-US" sz="2000" dirty="0" err="1"/>
              <a:t>realidade</a:t>
            </a:r>
            <a:r>
              <a:rPr lang="en-US" sz="2000" dirty="0"/>
              <a:t> (</a:t>
            </a:r>
            <a:r>
              <a:rPr lang="en-US" sz="2000" dirty="0" err="1"/>
              <a:t>legado</a:t>
            </a:r>
            <a:r>
              <a:rPr lang="en-US" sz="2000" dirty="0"/>
              <a:t> colonial e </a:t>
            </a:r>
            <a:r>
              <a:rPr lang="en-US" sz="2000" dirty="0" err="1"/>
              <a:t>toda</a:t>
            </a:r>
            <a:r>
              <a:rPr lang="en-US" sz="2000" dirty="0"/>
              <a:t> </a:t>
            </a:r>
            <a:r>
              <a:rPr lang="en-US" sz="2000" dirty="0" err="1"/>
              <a:t>consequência</a:t>
            </a:r>
            <a:r>
              <a:rPr lang="en-US" sz="2000" dirty="0"/>
              <a:t> </a:t>
            </a:r>
            <a:r>
              <a:rPr lang="en-US" sz="2000" dirty="0" err="1"/>
              <a:t>deste</a:t>
            </a:r>
            <a:r>
              <a:rPr lang="en-US" sz="2000" dirty="0"/>
              <a:t> </a:t>
            </a:r>
            <a:r>
              <a:rPr lang="en-US" sz="2000" dirty="0" err="1"/>
              <a:t>processo</a:t>
            </a:r>
            <a:r>
              <a:rPr lang="en-US" sz="2000" dirty="0"/>
              <a:t> do </a:t>
            </a:r>
            <a:r>
              <a:rPr lang="en-US" sz="2000" dirty="0" err="1"/>
              <a:t>ponto</a:t>
            </a:r>
            <a:r>
              <a:rPr lang="en-US" sz="2000" dirty="0"/>
              <a:t> de vista social), </a:t>
            </a:r>
            <a:r>
              <a:rPr lang="en-US" sz="2000" dirty="0" err="1"/>
              <a:t>ainda</a:t>
            </a:r>
            <a:r>
              <a:rPr lang="en-US" sz="2000" dirty="0"/>
              <a:t> </a:t>
            </a:r>
            <a:r>
              <a:rPr lang="en-US" sz="2000" dirty="0" err="1"/>
              <a:t>assim</a:t>
            </a:r>
            <a:r>
              <a:rPr lang="en-US" sz="2000" dirty="0"/>
              <a:t> </a:t>
            </a:r>
            <a:r>
              <a:rPr lang="en-US" sz="2000" dirty="0" err="1"/>
              <a:t>adotasse</a:t>
            </a:r>
            <a:r>
              <a:rPr lang="en-US" sz="2000" dirty="0"/>
              <a:t> </a:t>
            </a:r>
            <a:r>
              <a:rPr lang="en-US" sz="2000" dirty="0" err="1"/>
              <a:t>modelos</a:t>
            </a:r>
            <a:r>
              <a:rPr lang="en-US" sz="2000" dirty="0"/>
              <a:t> </a:t>
            </a:r>
            <a:r>
              <a:rPr lang="en-US" sz="2000" dirty="0" err="1"/>
              <a:t>estatais</a:t>
            </a:r>
            <a:r>
              <a:rPr lang="en-US" sz="2000" dirty="0"/>
              <a:t> </a:t>
            </a:r>
            <a:r>
              <a:rPr lang="en-US" sz="2000" dirty="0" err="1"/>
              <a:t>externos</a:t>
            </a:r>
            <a:r>
              <a:rPr lang="en-US" sz="2000" dirty="0"/>
              <a:t> e/</a:t>
            </a:r>
            <a:r>
              <a:rPr lang="en-US" sz="2000" dirty="0" err="1"/>
              <a:t>ou</a:t>
            </a:r>
            <a:r>
              <a:rPr lang="en-US" sz="2000" dirty="0"/>
              <a:t> com </a:t>
            </a:r>
            <a:r>
              <a:rPr lang="en-US" sz="2000" dirty="0" err="1"/>
              <a:t>pouca</a:t>
            </a:r>
            <a:r>
              <a:rPr lang="en-US" sz="2000" dirty="0"/>
              <a:t> </a:t>
            </a:r>
            <a:r>
              <a:rPr lang="en-US" sz="2000" dirty="0" err="1"/>
              <a:t>conformação</a:t>
            </a:r>
            <a:r>
              <a:rPr lang="en-US" sz="2000" dirty="0"/>
              <a:t> à </a:t>
            </a:r>
            <a:r>
              <a:rPr lang="en-US" sz="2000" dirty="0" err="1"/>
              <a:t>realidade</a:t>
            </a:r>
            <a:r>
              <a:rPr lang="en-US" sz="2000" dirty="0"/>
              <a:t> local, </a:t>
            </a:r>
            <a:r>
              <a:rPr lang="en-US" sz="2000" dirty="0" err="1"/>
              <a:t>portanto</a:t>
            </a:r>
            <a:r>
              <a:rPr lang="en-US" sz="2000" dirty="0"/>
              <a:t>, </a:t>
            </a:r>
            <a:r>
              <a:rPr lang="en-US" sz="2000" dirty="0" err="1"/>
              <a:t>podemos</a:t>
            </a:r>
            <a:r>
              <a:rPr lang="en-US" sz="2000" dirty="0"/>
              <a:t> </a:t>
            </a:r>
            <a:r>
              <a:rPr lang="en-US" sz="2000" dirty="0" err="1"/>
              <a:t>afirmar</a:t>
            </a:r>
            <a:r>
              <a:rPr lang="en-US" sz="2000" dirty="0"/>
              <a:t> </a:t>
            </a:r>
            <a:r>
              <a:rPr lang="en-US" sz="2000" dirty="0" err="1"/>
              <a:t>que</a:t>
            </a:r>
            <a:r>
              <a:rPr lang="en-US" sz="2000" dirty="0"/>
              <a:t> a </a:t>
            </a:r>
            <a:r>
              <a:rPr lang="en-US" sz="2000" dirty="0" err="1"/>
              <a:t>origem</a:t>
            </a:r>
            <a:r>
              <a:rPr lang="en-US" sz="2000" dirty="0"/>
              <a:t> da </a:t>
            </a:r>
            <a:r>
              <a:rPr lang="en-US" sz="2000" dirty="0" err="1"/>
              <a:t>construção</a:t>
            </a:r>
            <a:r>
              <a:rPr lang="en-US" sz="2000" dirty="0"/>
              <a:t> da </a:t>
            </a:r>
            <a:r>
              <a:rPr lang="en-US" sz="2000" dirty="0" err="1"/>
              <a:t>polícia</a:t>
            </a:r>
            <a:r>
              <a:rPr lang="en-US" sz="2000" dirty="0"/>
              <a:t> no país se </a:t>
            </a:r>
            <a:r>
              <a:rPr lang="en-US" sz="2000" dirty="0" err="1"/>
              <a:t>deu</a:t>
            </a:r>
            <a:r>
              <a:rPr lang="en-US" sz="2000" dirty="0"/>
              <a:t> </a:t>
            </a:r>
            <a:r>
              <a:rPr lang="en-US" sz="2000" dirty="0" err="1"/>
              <a:t>nesse</a:t>
            </a:r>
            <a:r>
              <a:rPr lang="en-US" sz="2000" dirty="0"/>
              <a:t> </a:t>
            </a:r>
            <a:r>
              <a:rPr lang="en-US" sz="2000" dirty="0" err="1"/>
              <a:t>contexto</a:t>
            </a:r>
            <a:r>
              <a:rPr lang="en-US" sz="2000" dirty="0"/>
              <a:t>. </a:t>
            </a:r>
            <a:r>
              <a:rPr lang="en-US" sz="2000" dirty="0" err="1"/>
              <a:t>Por</a:t>
            </a:r>
            <a:r>
              <a:rPr lang="en-US" sz="2000" dirty="0"/>
              <a:t> outro </a:t>
            </a:r>
            <a:r>
              <a:rPr lang="en-US" sz="2000" dirty="0" err="1"/>
              <a:t>lado</a:t>
            </a:r>
            <a:r>
              <a:rPr lang="en-US" sz="2000" dirty="0"/>
              <a:t>, do </a:t>
            </a:r>
            <a:r>
              <a:rPr lang="en-US" sz="2000" dirty="0" err="1"/>
              <a:t>ponto</a:t>
            </a:r>
            <a:r>
              <a:rPr lang="en-US" sz="2000" dirty="0"/>
              <a:t> de vista </a:t>
            </a:r>
            <a:r>
              <a:rPr lang="en-US" sz="2000" dirty="0" err="1"/>
              <a:t>acadêmico</a:t>
            </a:r>
            <a:r>
              <a:rPr lang="en-US" sz="2000" dirty="0"/>
              <a:t> </a:t>
            </a:r>
            <a:r>
              <a:rPr lang="en-US" sz="2000" dirty="0" err="1"/>
              <a:t>existem</a:t>
            </a:r>
            <a:r>
              <a:rPr lang="en-US" sz="2000" dirty="0"/>
              <a:t> </a:t>
            </a:r>
            <a:r>
              <a:rPr lang="en-US" sz="2000" dirty="0" err="1"/>
              <a:t>poucos</a:t>
            </a:r>
            <a:r>
              <a:rPr lang="en-US" sz="2000" dirty="0"/>
              <a:t> </a:t>
            </a:r>
            <a:r>
              <a:rPr lang="en-US" sz="2000" dirty="0" err="1"/>
              <a:t>estudos</a:t>
            </a:r>
            <a:r>
              <a:rPr lang="en-US" sz="2000" dirty="0"/>
              <a:t> </a:t>
            </a:r>
            <a:r>
              <a:rPr lang="en-US" sz="2000" dirty="0" err="1"/>
              <a:t>que</a:t>
            </a:r>
            <a:r>
              <a:rPr lang="en-US" sz="2000" dirty="0"/>
              <a:t> </a:t>
            </a:r>
            <a:r>
              <a:rPr lang="en-US" sz="2000" dirty="0" err="1"/>
              <a:t>analisam</a:t>
            </a:r>
            <a:r>
              <a:rPr lang="en-US" sz="2000" dirty="0"/>
              <a:t> a </a:t>
            </a:r>
            <a:r>
              <a:rPr lang="en-US" sz="2000" dirty="0" err="1"/>
              <a:t>interação</a:t>
            </a:r>
            <a:r>
              <a:rPr lang="en-US" sz="2000" dirty="0"/>
              <a:t> social do “</a:t>
            </a:r>
            <a:r>
              <a:rPr lang="en-US" sz="2000" dirty="0" err="1"/>
              <a:t>policial</a:t>
            </a:r>
            <a:r>
              <a:rPr lang="en-US" sz="2000" dirty="0"/>
              <a:t>” e do “</a:t>
            </a:r>
            <a:r>
              <a:rPr lang="en-US" sz="2000" dirty="0" err="1"/>
              <a:t>criminoso</a:t>
            </a:r>
            <a:r>
              <a:rPr lang="en-US" sz="2000" dirty="0"/>
              <a:t> </a:t>
            </a:r>
            <a:r>
              <a:rPr lang="en-US" sz="2000" dirty="0" err="1"/>
              <a:t>ou</a:t>
            </a:r>
            <a:r>
              <a:rPr lang="en-US" sz="2000" dirty="0"/>
              <a:t> da </a:t>
            </a:r>
            <a:r>
              <a:rPr lang="en-US" sz="2000" dirty="0" err="1"/>
              <a:t>pessoa</a:t>
            </a:r>
            <a:r>
              <a:rPr lang="en-US" sz="2000" dirty="0"/>
              <a:t> com </a:t>
            </a:r>
            <a:r>
              <a:rPr lang="en-US" sz="2000" dirty="0" err="1"/>
              <a:t>comportamento</a:t>
            </a:r>
            <a:r>
              <a:rPr lang="en-US" sz="2000" dirty="0"/>
              <a:t> </a:t>
            </a:r>
            <a:r>
              <a:rPr lang="en-US" sz="2000" dirty="0" err="1"/>
              <a:t>desviante</a:t>
            </a:r>
            <a:r>
              <a:rPr lang="en-US" sz="2000" dirty="0"/>
              <a:t>” </a:t>
            </a:r>
            <a:r>
              <a:rPr lang="en-US" sz="2000" dirty="0" err="1"/>
              <a:t>neste</a:t>
            </a:r>
            <a:r>
              <a:rPr lang="en-US" sz="2000" dirty="0"/>
              <a:t> </a:t>
            </a:r>
            <a:r>
              <a:rPr lang="en-US" sz="2000" dirty="0" err="1"/>
              <a:t>início</a:t>
            </a:r>
            <a:r>
              <a:rPr lang="en-US" sz="2000" dirty="0"/>
              <a:t> do </a:t>
            </a:r>
            <a:r>
              <a:rPr lang="en-US" sz="2000" dirty="0" err="1"/>
              <a:t>século</a:t>
            </a:r>
            <a:r>
              <a:rPr lang="en-US" sz="2000" dirty="0"/>
              <a:t> </a:t>
            </a:r>
            <a:r>
              <a:rPr lang="en-US" sz="2000" dirty="0" smtClean="0"/>
              <a:t>XIX; </a:t>
            </a:r>
            <a:endParaRPr lang="pt-BR" sz="2000" dirty="0"/>
          </a:p>
        </p:txBody>
      </p:sp>
    </p:spTree>
    <p:extLst>
      <p:ext uri="{BB962C8B-B14F-4D97-AF65-F5344CB8AC3E}">
        <p14:creationId xmlns:p14="http://schemas.microsoft.com/office/powerpoint/2010/main" xmlns="" val="40540598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bg1">
              <a:lumMod val="95000"/>
            </a:schemeClr>
          </a:solidFill>
        </p:spPr>
        <p:txBody>
          <a:bodyPr>
            <a:normAutofit fontScale="90000"/>
          </a:bodyPr>
          <a:lstStyle/>
          <a:p>
            <a:r>
              <a:rPr lang="pt-BR" dirty="0"/>
              <a:t>Breve histórico das polícias no contexto brasileiro</a:t>
            </a:r>
          </a:p>
        </p:txBody>
      </p:sp>
      <p:sp>
        <p:nvSpPr>
          <p:cNvPr id="3" name="Espaço Reservado para Conteúdo 2"/>
          <p:cNvSpPr>
            <a:spLocks noGrp="1"/>
          </p:cNvSpPr>
          <p:nvPr>
            <p:ph idx="1"/>
          </p:nvPr>
        </p:nvSpPr>
        <p:spPr>
          <a:xfrm>
            <a:off x="457200" y="1600200"/>
            <a:ext cx="8229600" cy="5141168"/>
          </a:xfrm>
          <a:solidFill>
            <a:schemeClr val="bg1">
              <a:lumMod val="85000"/>
            </a:schemeClr>
          </a:solidFill>
        </p:spPr>
        <p:txBody>
          <a:bodyPr>
            <a:noAutofit/>
          </a:bodyPr>
          <a:lstStyle/>
          <a:p>
            <a:pPr algn="just"/>
            <a:r>
              <a:rPr lang="en-US" sz="2000" dirty="0"/>
              <a:t>Rosemberg e Bretas (2013) </a:t>
            </a:r>
            <a:r>
              <a:rPr lang="en-US" sz="2000" dirty="0" err="1"/>
              <a:t>vão</a:t>
            </a:r>
            <a:r>
              <a:rPr lang="en-US" sz="2000" dirty="0"/>
              <a:t> </a:t>
            </a:r>
            <a:r>
              <a:rPr lang="en-US" sz="2000" dirty="0" err="1"/>
              <a:t>apresentar</a:t>
            </a:r>
            <a:r>
              <a:rPr lang="en-US" sz="2000" dirty="0"/>
              <a:t> </a:t>
            </a:r>
            <a:r>
              <a:rPr lang="en-US" sz="2000" dirty="0" err="1"/>
              <a:t>dois</a:t>
            </a:r>
            <a:r>
              <a:rPr lang="en-US" sz="2000" dirty="0"/>
              <a:t> </a:t>
            </a:r>
            <a:r>
              <a:rPr lang="en-US" sz="2000" dirty="0" err="1"/>
              <a:t>focos</a:t>
            </a:r>
            <a:r>
              <a:rPr lang="en-US" sz="2000" dirty="0"/>
              <a:t> </a:t>
            </a:r>
            <a:r>
              <a:rPr lang="en-US" sz="2000" dirty="0" err="1"/>
              <a:t>importantes</a:t>
            </a:r>
            <a:r>
              <a:rPr lang="en-US" sz="2000" dirty="0"/>
              <a:t> do </a:t>
            </a:r>
            <a:r>
              <a:rPr lang="en-US" sz="2000" dirty="0" err="1"/>
              <a:t>ponto</a:t>
            </a:r>
            <a:r>
              <a:rPr lang="en-US" sz="2000" dirty="0"/>
              <a:t> de vista </a:t>
            </a:r>
            <a:r>
              <a:rPr lang="en-US" sz="2000" dirty="0" err="1" smtClean="0"/>
              <a:t>histórico</a:t>
            </a:r>
            <a:r>
              <a:rPr lang="en-US" sz="2000" dirty="0" smtClean="0"/>
              <a:t>:</a:t>
            </a:r>
          </a:p>
          <a:p>
            <a:pPr algn="just"/>
            <a:r>
              <a:rPr lang="en-US" sz="2000" b="1" i="1" dirty="0" smtClean="0"/>
              <a:t>i</a:t>
            </a:r>
            <a:r>
              <a:rPr lang="en-US" sz="2000" b="1" i="1" dirty="0"/>
              <a:t>)</a:t>
            </a:r>
            <a:r>
              <a:rPr lang="en-US" sz="2000" b="1" dirty="0"/>
              <a:t> a </a:t>
            </a:r>
            <a:r>
              <a:rPr lang="en-US" sz="2000" b="1" dirty="0" err="1" smtClean="0"/>
              <a:t>cronologia</a:t>
            </a:r>
            <a:r>
              <a:rPr lang="en-US" sz="2000" b="1" dirty="0" smtClean="0"/>
              <a:t>: </a:t>
            </a:r>
            <a:r>
              <a:rPr lang="en-US" sz="2000" dirty="0" err="1"/>
              <a:t>quer</a:t>
            </a:r>
            <a:r>
              <a:rPr lang="en-US" sz="2000" dirty="0"/>
              <a:t> </a:t>
            </a:r>
            <a:r>
              <a:rPr lang="en-US" sz="2000" dirty="0" err="1"/>
              <a:t>dizer</a:t>
            </a:r>
            <a:r>
              <a:rPr lang="en-US" sz="2000" dirty="0"/>
              <a:t> </a:t>
            </a:r>
            <a:r>
              <a:rPr lang="en-US" sz="2000" dirty="0" err="1"/>
              <a:t>que</a:t>
            </a:r>
            <a:r>
              <a:rPr lang="en-US" sz="2000" dirty="0"/>
              <a:t> a </a:t>
            </a:r>
            <a:r>
              <a:rPr lang="en-US" sz="2000" dirty="0" err="1"/>
              <a:t>ideia</a:t>
            </a:r>
            <a:r>
              <a:rPr lang="en-US" sz="2000" dirty="0"/>
              <a:t> e a </a:t>
            </a:r>
            <a:r>
              <a:rPr lang="en-US" sz="2000" dirty="0" err="1"/>
              <a:t>prática</a:t>
            </a:r>
            <a:r>
              <a:rPr lang="en-US" sz="2000" dirty="0"/>
              <a:t> do </a:t>
            </a:r>
            <a:r>
              <a:rPr lang="en-US" sz="2000" dirty="0" err="1"/>
              <a:t>policiamento</a:t>
            </a:r>
            <a:r>
              <a:rPr lang="en-US" sz="2000" dirty="0"/>
              <a:t> </a:t>
            </a:r>
            <a:r>
              <a:rPr lang="en-US" sz="2000" dirty="0" err="1"/>
              <a:t>vai</a:t>
            </a:r>
            <a:r>
              <a:rPr lang="en-US" sz="2000" dirty="0"/>
              <a:t> </a:t>
            </a:r>
            <a:r>
              <a:rPr lang="en-US" sz="2000" dirty="0" err="1"/>
              <a:t>experimentando</a:t>
            </a:r>
            <a:r>
              <a:rPr lang="en-US" sz="2000" dirty="0"/>
              <a:t> </a:t>
            </a:r>
            <a:r>
              <a:rPr lang="en-US" sz="2000" dirty="0" err="1"/>
              <a:t>diferentes</a:t>
            </a:r>
            <a:r>
              <a:rPr lang="en-US" sz="2000" dirty="0"/>
              <a:t> </a:t>
            </a:r>
            <a:r>
              <a:rPr lang="en-US" sz="2000" dirty="0" err="1"/>
              <a:t>sentidos</a:t>
            </a:r>
            <a:r>
              <a:rPr lang="en-US" sz="2000" dirty="0"/>
              <a:t> </a:t>
            </a:r>
            <a:r>
              <a:rPr lang="en-US" sz="2000" dirty="0" err="1"/>
              <a:t>ao</a:t>
            </a:r>
            <a:r>
              <a:rPr lang="en-US" sz="2000" dirty="0"/>
              <a:t> </a:t>
            </a:r>
            <a:r>
              <a:rPr lang="en-US" sz="2000" dirty="0" err="1"/>
              <a:t>longo</a:t>
            </a:r>
            <a:r>
              <a:rPr lang="en-US" sz="2000" dirty="0"/>
              <a:t> dos </a:t>
            </a:r>
            <a:r>
              <a:rPr lang="en-US" sz="2000" dirty="0" err="1"/>
              <a:t>séculos</a:t>
            </a:r>
            <a:r>
              <a:rPr lang="en-US" sz="2000" dirty="0"/>
              <a:t>, </a:t>
            </a:r>
            <a:r>
              <a:rPr lang="en-US" sz="2000" dirty="0" err="1"/>
              <a:t>muito</a:t>
            </a:r>
            <a:r>
              <a:rPr lang="en-US" sz="2000" dirty="0"/>
              <a:t> </a:t>
            </a:r>
            <a:r>
              <a:rPr lang="en-US" sz="2000" dirty="0" err="1"/>
              <a:t>embora</a:t>
            </a:r>
            <a:r>
              <a:rPr lang="en-US" sz="2000" dirty="0"/>
              <a:t> </a:t>
            </a:r>
            <a:r>
              <a:rPr lang="en-US" sz="2000" dirty="0" err="1"/>
              <a:t>esse</a:t>
            </a:r>
            <a:r>
              <a:rPr lang="en-US" sz="2000" dirty="0"/>
              <a:t> </a:t>
            </a:r>
            <a:r>
              <a:rPr lang="en-US" sz="2000" dirty="0" err="1"/>
              <a:t>processo</a:t>
            </a:r>
            <a:r>
              <a:rPr lang="en-US" sz="2000" dirty="0"/>
              <a:t> </a:t>
            </a:r>
            <a:r>
              <a:rPr lang="en-US" sz="2000" dirty="0" err="1"/>
              <a:t>histórico</a:t>
            </a:r>
            <a:r>
              <a:rPr lang="en-US" sz="2000" dirty="0"/>
              <a:t> </a:t>
            </a:r>
            <a:r>
              <a:rPr lang="en-US" sz="2000" dirty="0" err="1"/>
              <a:t>ganhe</a:t>
            </a:r>
            <a:r>
              <a:rPr lang="en-US" sz="2000" dirty="0"/>
              <a:t> </a:t>
            </a:r>
            <a:r>
              <a:rPr lang="en-US" sz="2000" dirty="0" err="1"/>
              <a:t>semelhanças</a:t>
            </a:r>
            <a:r>
              <a:rPr lang="en-US" sz="2000" dirty="0"/>
              <a:t> </a:t>
            </a:r>
            <a:r>
              <a:rPr lang="en-US" sz="2000" dirty="0" err="1"/>
              <a:t>na</a:t>
            </a:r>
            <a:r>
              <a:rPr lang="en-US" sz="2000" dirty="0"/>
              <a:t> </a:t>
            </a:r>
            <a:r>
              <a:rPr lang="en-US" sz="2000" dirty="0" err="1"/>
              <a:t>consolidação</a:t>
            </a:r>
            <a:r>
              <a:rPr lang="en-US" sz="2000" dirty="0"/>
              <a:t> de </a:t>
            </a:r>
            <a:r>
              <a:rPr lang="en-US" sz="2000" dirty="0" err="1"/>
              <a:t>uma</a:t>
            </a:r>
            <a:r>
              <a:rPr lang="en-US" sz="2000" dirty="0"/>
              <a:t> </a:t>
            </a:r>
            <a:r>
              <a:rPr lang="en-US" sz="2000" dirty="0" err="1"/>
              <a:t>cultura</a:t>
            </a:r>
            <a:r>
              <a:rPr lang="en-US" sz="2000" dirty="0"/>
              <a:t> </a:t>
            </a:r>
            <a:r>
              <a:rPr lang="en-US" sz="2000" dirty="0" err="1" smtClean="0"/>
              <a:t>organizacional</a:t>
            </a:r>
            <a:r>
              <a:rPr lang="en-US" sz="2000" dirty="0" smtClean="0"/>
              <a:t> (</a:t>
            </a:r>
            <a:r>
              <a:rPr lang="en-US" sz="2000" dirty="0" err="1" smtClean="0"/>
              <a:t>até</a:t>
            </a:r>
            <a:r>
              <a:rPr lang="en-US" sz="2000" dirty="0" smtClean="0"/>
              <a:t> a </a:t>
            </a:r>
            <a:r>
              <a:rPr lang="en-US" sz="2000" dirty="0" err="1" smtClean="0"/>
              <a:t>atualidade</a:t>
            </a:r>
            <a:r>
              <a:rPr lang="en-US" sz="2000" dirty="0" smtClean="0"/>
              <a:t>), </a:t>
            </a:r>
            <a:r>
              <a:rPr lang="en-US" sz="2000" dirty="0" err="1"/>
              <a:t>tanto</a:t>
            </a:r>
            <a:r>
              <a:rPr lang="en-US" sz="2000" dirty="0"/>
              <a:t> </a:t>
            </a:r>
            <a:r>
              <a:rPr lang="en-US" sz="2000" dirty="0" err="1"/>
              <a:t>que</a:t>
            </a:r>
            <a:r>
              <a:rPr lang="en-US" sz="2000" dirty="0"/>
              <a:t> </a:t>
            </a:r>
            <a:r>
              <a:rPr lang="en-US" sz="2000" dirty="0" err="1"/>
              <a:t>existiu</a:t>
            </a:r>
            <a:r>
              <a:rPr lang="en-US" sz="2000" dirty="0"/>
              <a:t> </a:t>
            </a:r>
            <a:r>
              <a:rPr lang="en-US" sz="2000" dirty="0" err="1"/>
              <a:t>uma</a:t>
            </a:r>
            <a:r>
              <a:rPr lang="en-US" sz="2000" dirty="0"/>
              <a:t> forte </a:t>
            </a:r>
            <a:r>
              <a:rPr lang="en-US" sz="2000" dirty="0" err="1"/>
              <a:t>influência</a:t>
            </a:r>
            <a:r>
              <a:rPr lang="en-US" sz="2000" dirty="0"/>
              <a:t> de </a:t>
            </a:r>
            <a:r>
              <a:rPr lang="en-US" sz="2000" dirty="0" err="1"/>
              <a:t>ideias</a:t>
            </a:r>
            <a:r>
              <a:rPr lang="en-US" sz="2000" dirty="0"/>
              <a:t> </a:t>
            </a:r>
            <a:r>
              <a:rPr lang="en-US" sz="2000" dirty="0" err="1"/>
              <a:t>advindas</a:t>
            </a:r>
            <a:r>
              <a:rPr lang="en-US" sz="2000" dirty="0"/>
              <a:t> do </a:t>
            </a:r>
            <a:r>
              <a:rPr lang="en-US" sz="2000" dirty="0" err="1"/>
              <a:t>período</a:t>
            </a:r>
            <a:r>
              <a:rPr lang="en-US" sz="2000" dirty="0"/>
              <a:t> “</a:t>
            </a:r>
            <a:r>
              <a:rPr lang="en-US" sz="2000" dirty="0" err="1"/>
              <a:t>pré-policial</a:t>
            </a:r>
            <a:r>
              <a:rPr lang="en-US" sz="2000" dirty="0"/>
              <a:t>” (</a:t>
            </a:r>
            <a:r>
              <a:rPr lang="en-US" sz="2000" dirty="0" err="1"/>
              <a:t>antigo</a:t>
            </a:r>
            <a:r>
              <a:rPr lang="en-US" sz="2000" dirty="0"/>
              <a:t> Regime), </a:t>
            </a:r>
            <a:r>
              <a:rPr lang="en-US" sz="2000" dirty="0" err="1"/>
              <a:t>principalmente</a:t>
            </a:r>
            <a:r>
              <a:rPr lang="en-US" sz="2000" dirty="0"/>
              <a:t> </a:t>
            </a:r>
            <a:r>
              <a:rPr lang="en-US" sz="2000" dirty="0" err="1"/>
              <a:t>ideias</a:t>
            </a:r>
            <a:r>
              <a:rPr lang="en-US" sz="2000" dirty="0"/>
              <a:t> dos “</a:t>
            </a:r>
            <a:r>
              <a:rPr lang="en-US" sz="2000" dirty="0" err="1"/>
              <a:t>atores</a:t>
            </a:r>
            <a:r>
              <a:rPr lang="en-US" sz="2000" dirty="0"/>
              <a:t> </a:t>
            </a:r>
            <a:r>
              <a:rPr lang="en-US" sz="2000" dirty="0" err="1"/>
              <a:t>daquele</a:t>
            </a:r>
            <a:r>
              <a:rPr lang="en-US" sz="2000" dirty="0"/>
              <a:t> </a:t>
            </a:r>
            <a:r>
              <a:rPr lang="en-US" sz="2000" dirty="0" err="1"/>
              <a:t>período</a:t>
            </a:r>
            <a:r>
              <a:rPr lang="en-US" sz="2000" dirty="0"/>
              <a:t>” </a:t>
            </a:r>
            <a:r>
              <a:rPr lang="en-US" sz="2000" dirty="0" err="1"/>
              <a:t>que</a:t>
            </a:r>
            <a:r>
              <a:rPr lang="en-US" sz="2000" dirty="0"/>
              <a:t> </a:t>
            </a:r>
            <a:r>
              <a:rPr lang="en-US" sz="2000" dirty="0" err="1"/>
              <a:t>passariam</a:t>
            </a:r>
            <a:r>
              <a:rPr lang="en-US" sz="2000" dirty="0"/>
              <a:t> a </a:t>
            </a:r>
            <a:r>
              <a:rPr lang="en-US" sz="2000" dirty="0" err="1"/>
              <a:t>exercer</a:t>
            </a:r>
            <a:r>
              <a:rPr lang="en-US" sz="2000" dirty="0"/>
              <a:t> </a:t>
            </a:r>
            <a:r>
              <a:rPr lang="en-US" sz="2000" dirty="0" err="1"/>
              <a:t>influência</a:t>
            </a:r>
            <a:r>
              <a:rPr lang="en-US" sz="2000" dirty="0"/>
              <a:t> com a </a:t>
            </a:r>
            <a:r>
              <a:rPr lang="en-US" sz="2000" dirty="0" err="1"/>
              <a:t>chegada</a:t>
            </a:r>
            <a:r>
              <a:rPr lang="en-US" sz="2000" dirty="0"/>
              <a:t> da </a:t>
            </a:r>
            <a:r>
              <a:rPr lang="en-US" sz="2000" dirty="0" err="1"/>
              <a:t>família</a:t>
            </a:r>
            <a:r>
              <a:rPr lang="en-US" sz="2000" dirty="0"/>
              <a:t> real, </a:t>
            </a:r>
            <a:r>
              <a:rPr lang="en-US" sz="2000" dirty="0" err="1"/>
              <a:t>pois</a:t>
            </a:r>
            <a:r>
              <a:rPr lang="en-US" sz="2000" dirty="0"/>
              <a:t> </a:t>
            </a:r>
            <a:r>
              <a:rPr lang="en-US" sz="2000" dirty="0" err="1"/>
              <a:t>essa</a:t>
            </a:r>
            <a:r>
              <a:rPr lang="en-US" sz="2000" dirty="0"/>
              <a:t> “</a:t>
            </a:r>
            <a:r>
              <a:rPr lang="en-US" sz="2000" dirty="0" err="1"/>
              <a:t>negociação</a:t>
            </a:r>
            <a:r>
              <a:rPr lang="en-US" sz="2000" dirty="0"/>
              <a:t>” </a:t>
            </a:r>
            <a:r>
              <a:rPr lang="en-US" sz="2000" dirty="0" err="1"/>
              <a:t>foi</a:t>
            </a:r>
            <a:r>
              <a:rPr lang="en-US" sz="2000" dirty="0"/>
              <a:t> </a:t>
            </a:r>
            <a:r>
              <a:rPr lang="en-US" sz="2000" dirty="0" err="1"/>
              <a:t>necessária</a:t>
            </a:r>
            <a:r>
              <a:rPr lang="en-US" sz="2000" dirty="0"/>
              <a:t> no </a:t>
            </a:r>
            <a:r>
              <a:rPr lang="en-US" sz="2000" dirty="0" err="1"/>
              <a:t>intuito</a:t>
            </a:r>
            <a:r>
              <a:rPr lang="en-US" sz="2000" dirty="0"/>
              <a:t> de </a:t>
            </a:r>
            <a:r>
              <a:rPr lang="en-US" sz="2000" dirty="0" err="1"/>
              <a:t>acomadar</a:t>
            </a:r>
            <a:r>
              <a:rPr lang="en-US" sz="2000" dirty="0"/>
              <a:t> </a:t>
            </a:r>
            <a:r>
              <a:rPr lang="en-US" sz="2000" dirty="0" err="1"/>
              <a:t>os</a:t>
            </a:r>
            <a:r>
              <a:rPr lang="en-US" sz="2000" dirty="0"/>
              <a:t> </a:t>
            </a:r>
            <a:r>
              <a:rPr lang="en-US" sz="2000" dirty="0" err="1"/>
              <a:t>inúmeros</a:t>
            </a:r>
            <a:r>
              <a:rPr lang="en-US" sz="2000" dirty="0"/>
              <a:t> </a:t>
            </a:r>
            <a:r>
              <a:rPr lang="en-US" sz="2000" dirty="0" err="1"/>
              <a:t>interesses</a:t>
            </a:r>
            <a:r>
              <a:rPr lang="en-US" sz="2000" dirty="0"/>
              <a:t> </a:t>
            </a:r>
            <a:r>
              <a:rPr lang="en-US" sz="2000" dirty="0" err="1"/>
              <a:t>presentes</a:t>
            </a:r>
            <a:r>
              <a:rPr lang="en-US" sz="2000" dirty="0"/>
              <a:t> no </a:t>
            </a:r>
            <a:r>
              <a:rPr lang="en-US" sz="2000" dirty="0" err="1"/>
              <a:t>processo</a:t>
            </a:r>
            <a:r>
              <a:rPr lang="en-US" sz="2000" dirty="0"/>
              <a:t> de </a:t>
            </a:r>
            <a:r>
              <a:rPr lang="en-US" sz="2000" dirty="0" err="1"/>
              <a:t>formação</a:t>
            </a:r>
            <a:r>
              <a:rPr lang="en-US" sz="2000" dirty="0"/>
              <a:t> da </a:t>
            </a:r>
            <a:r>
              <a:rPr lang="en-US" sz="2000" dirty="0" err="1"/>
              <a:t>instituição</a:t>
            </a:r>
            <a:r>
              <a:rPr lang="en-US" sz="2000" dirty="0"/>
              <a:t> </a:t>
            </a:r>
            <a:r>
              <a:rPr lang="en-US" sz="2000" dirty="0" err="1"/>
              <a:t>policial</a:t>
            </a:r>
            <a:r>
              <a:rPr lang="en-US" sz="2000" dirty="0"/>
              <a:t> do </a:t>
            </a:r>
            <a:r>
              <a:rPr lang="en-US" sz="2000" dirty="0" err="1"/>
              <a:t>século</a:t>
            </a:r>
            <a:r>
              <a:rPr lang="en-US" sz="2000" dirty="0"/>
              <a:t> XIX, </a:t>
            </a:r>
            <a:r>
              <a:rPr lang="en-US" sz="2000" dirty="0" err="1"/>
              <a:t>mesmo</a:t>
            </a:r>
            <a:r>
              <a:rPr lang="en-US" sz="2000" dirty="0"/>
              <a:t> </a:t>
            </a:r>
            <a:r>
              <a:rPr lang="en-US" sz="2000" dirty="0" err="1"/>
              <a:t>não</a:t>
            </a:r>
            <a:r>
              <a:rPr lang="en-US" sz="2000" dirty="0"/>
              <a:t> </a:t>
            </a:r>
            <a:r>
              <a:rPr lang="en-US" sz="2000" dirty="0" err="1"/>
              <a:t>existindo</a:t>
            </a:r>
            <a:r>
              <a:rPr lang="en-US" sz="2000" dirty="0"/>
              <a:t> a </a:t>
            </a:r>
            <a:r>
              <a:rPr lang="en-US" sz="2000" dirty="0" err="1"/>
              <a:t>instituição</a:t>
            </a:r>
            <a:r>
              <a:rPr lang="en-US" sz="2000" dirty="0"/>
              <a:t> </a:t>
            </a:r>
            <a:r>
              <a:rPr lang="en-US" sz="2000" dirty="0" err="1"/>
              <a:t>polícia</a:t>
            </a:r>
            <a:r>
              <a:rPr lang="en-US" sz="2000" dirty="0"/>
              <a:t> antes do </a:t>
            </a:r>
            <a:r>
              <a:rPr lang="en-US" sz="2000" dirty="0" err="1"/>
              <a:t>século</a:t>
            </a:r>
            <a:r>
              <a:rPr lang="en-US" sz="2000" dirty="0"/>
              <a:t> XIX; </a:t>
            </a:r>
          </a:p>
          <a:p>
            <a:pPr algn="just"/>
            <a:r>
              <a:rPr lang="en-US" sz="2000" b="1" i="1" dirty="0" smtClean="0"/>
              <a:t>ii) </a:t>
            </a:r>
            <a:r>
              <a:rPr lang="en-US" sz="2000" b="1" i="1" dirty="0" err="1" smtClean="0"/>
              <a:t>regionalidade</a:t>
            </a:r>
            <a:r>
              <a:rPr lang="en-US" sz="2000" b="1" dirty="0"/>
              <a:t>: </a:t>
            </a:r>
            <a:r>
              <a:rPr lang="en-US" sz="2000" dirty="0"/>
              <a:t>tem </a:t>
            </a:r>
            <a:r>
              <a:rPr lang="en-US" sz="2000" dirty="0" err="1"/>
              <a:t>haver</a:t>
            </a:r>
            <a:r>
              <a:rPr lang="en-US" sz="2000" dirty="0"/>
              <a:t> com o </a:t>
            </a:r>
            <a:r>
              <a:rPr lang="en-US" sz="2000" dirty="0" err="1"/>
              <a:t>reconhecimento</a:t>
            </a:r>
            <a:r>
              <a:rPr lang="en-US" sz="2000" dirty="0"/>
              <a:t> das </a:t>
            </a:r>
            <a:r>
              <a:rPr lang="en-US" sz="2000" dirty="0" err="1"/>
              <a:t>inúmeras</a:t>
            </a:r>
            <a:r>
              <a:rPr lang="en-US" sz="2000" dirty="0"/>
              <a:t> </a:t>
            </a:r>
            <a:r>
              <a:rPr lang="en-US" sz="2000" dirty="0" err="1"/>
              <a:t>diferenças</a:t>
            </a:r>
            <a:r>
              <a:rPr lang="en-US" sz="2000" dirty="0"/>
              <a:t> </a:t>
            </a:r>
            <a:r>
              <a:rPr lang="en-US" sz="2000" dirty="0" err="1"/>
              <a:t>históricas</a:t>
            </a:r>
            <a:r>
              <a:rPr lang="en-US" sz="2000" dirty="0"/>
              <a:t>, </a:t>
            </a:r>
            <a:r>
              <a:rPr lang="en-US" sz="2000" dirty="0" err="1"/>
              <a:t>geográficas</a:t>
            </a:r>
            <a:r>
              <a:rPr lang="en-US" sz="2000" dirty="0"/>
              <a:t> e </a:t>
            </a:r>
            <a:r>
              <a:rPr lang="en-US" sz="2000" dirty="0" err="1"/>
              <a:t>culturais</a:t>
            </a:r>
            <a:r>
              <a:rPr lang="en-US" sz="2000" dirty="0"/>
              <a:t> </a:t>
            </a:r>
            <a:r>
              <a:rPr lang="en-US" sz="2000" dirty="0" err="1"/>
              <a:t>que</a:t>
            </a:r>
            <a:r>
              <a:rPr lang="en-US" sz="2000" dirty="0"/>
              <a:t> </a:t>
            </a:r>
            <a:r>
              <a:rPr lang="en-US" sz="2000" dirty="0" err="1"/>
              <a:t>marcam</a:t>
            </a:r>
            <a:r>
              <a:rPr lang="en-US" sz="2000" dirty="0"/>
              <a:t> a </a:t>
            </a:r>
            <a:r>
              <a:rPr lang="en-US" sz="2000" dirty="0" err="1"/>
              <a:t>história</a:t>
            </a:r>
            <a:r>
              <a:rPr lang="en-US" sz="2000" dirty="0"/>
              <a:t> </a:t>
            </a:r>
            <a:r>
              <a:rPr lang="en-US" sz="2000" dirty="0" err="1"/>
              <a:t>deste</a:t>
            </a:r>
            <a:r>
              <a:rPr lang="en-US" sz="2000" dirty="0"/>
              <a:t> </a:t>
            </a:r>
            <a:r>
              <a:rPr lang="en-US" sz="2000" dirty="0" err="1"/>
              <a:t>vasto</a:t>
            </a:r>
            <a:r>
              <a:rPr lang="en-US" sz="2000" dirty="0"/>
              <a:t> país, </a:t>
            </a:r>
            <a:r>
              <a:rPr lang="en-US" sz="2000" dirty="0" err="1"/>
              <a:t>sobretudo</a:t>
            </a:r>
            <a:r>
              <a:rPr lang="en-US" sz="2000" dirty="0"/>
              <a:t>, no </a:t>
            </a:r>
            <a:r>
              <a:rPr lang="en-US" sz="2000" dirty="0" err="1"/>
              <a:t>que</a:t>
            </a:r>
            <a:r>
              <a:rPr lang="en-US" sz="2000" dirty="0"/>
              <a:t> </a:t>
            </a:r>
            <a:r>
              <a:rPr lang="en-US" sz="2000" dirty="0" err="1"/>
              <a:t>tange</a:t>
            </a:r>
            <a:r>
              <a:rPr lang="en-US" sz="2000" dirty="0"/>
              <a:t> </a:t>
            </a:r>
            <a:r>
              <a:rPr lang="en-US" sz="2000" dirty="0" err="1"/>
              <a:t>ao</a:t>
            </a:r>
            <a:r>
              <a:rPr lang="en-US" sz="2000" dirty="0"/>
              <a:t> </a:t>
            </a:r>
            <a:r>
              <a:rPr lang="en-US" sz="2000" i="1" dirty="0"/>
              <a:t>modus operandi</a:t>
            </a:r>
            <a:r>
              <a:rPr lang="en-US" sz="2000" dirty="0"/>
              <a:t> da </a:t>
            </a:r>
            <a:r>
              <a:rPr lang="en-US" sz="2000" dirty="0" err="1"/>
              <a:t>polícia</a:t>
            </a:r>
            <a:r>
              <a:rPr lang="en-US" sz="2000" dirty="0"/>
              <a:t> em </a:t>
            </a:r>
            <a:r>
              <a:rPr lang="en-US" sz="2000" dirty="0" err="1"/>
              <a:t>cada</a:t>
            </a:r>
            <a:r>
              <a:rPr lang="en-US" sz="2000" dirty="0"/>
              <a:t> </a:t>
            </a:r>
            <a:r>
              <a:rPr lang="en-US" sz="2000" dirty="0" err="1" smtClean="0"/>
              <a:t>região</a:t>
            </a:r>
            <a:r>
              <a:rPr lang="en-US" sz="2000" dirty="0"/>
              <a:t>;</a:t>
            </a:r>
            <a:r>
              <a:rPr lang="en-US" sz="2000" dirty="0" smtClean="0"/>
              <a:t> </a:t>
            </a:r>
            <a:endParaRPr lang="pt-BR" sz="2000" dirty="0"/>
          </a:p>
        </p:txBody>
      </p:sp>
    </p:spTree>
    <p:extLst>
      <p:ext uri="{BB962C8B-B14F-4D97-AF65-F5344CB8AC3E}">
        <p14:creationId xmlns:p14="http://schemas.microsoft.com/office/powerpoint/2010/main" xmlns="" val="41995311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bg1">
              <a:lumMod val="95000"/>
            </a:schemeClr>
          </a:solidFill>
        </p:spPr>
        <p:txBody>
          <a:bodyPr>
            <a:normAutofit fontScale="90000"/>
          </a:bodyPr>
          <a:lstStyle/>
          <a:p>
            <a:r>
              <a:rPr lang="pt-BR" dirty="0"/>
              <a:t>Breve histórico das polícias no contexto brasileiro</a:t>
            </a:r>
          </a:p>
        </p:txBody>
      </p:sp>
      <p:sp>
        <p:nvSpPr>
          <p:cNvPr id="3" name="Espaço Reservado para Conteúdo 2"/>
          <p:cNvSpPr>
            <a:spLocks noGrp="1"/>
          </p:cNvSpPr>
          <p:nvPr>
            <p:ph idx="1"/>
          </p:nvPr>
        </p:nvSpPr>
        <p:spPr>
          <a:solidFill>
            <a:schemeClr val="bg1">
              <a:lumMod val="85000"/>
            </a:schemeClr>
          </a:solidFill>
        </p:spPr>
        <p:txBody>
          <a:bodyPr>
            <a:normAutofit fontScale="85000" lnSpcReduction="20000"/>
          </a:bodyPr>
          <a:lstStyle/>
          <a:p>
            <a:pPr algn="just"/>
            <a:r>
              <a:rPr lang="en-US" dirty="0"/>
              <a:t>O </a:t>
            </a:r>
            <a:r>
              <a:rPr lang="en-US" dirty="0" err="1"/>
              <a:t>que</a:t>
            </a:r>
            <a:r>
              <a:rPr lang="en-US" dirty="0"/>
              <a:t> </a:t>
            </a:r>
            <a:r>
              <a:rPr lang="en-US" dirty="0" err="1"/>
              <a:t>queremos</a:t>
            </a:r>
            <a:r>
              <a:rPr lang="en-US" dirty="0"/>
              <a:t> </a:t>
            </a:r>
            <a:r>
              <a:rPr lang="en-US" dirty="0" err="1"/>
              <a:t>demonstrar</a:t>
            </a:r>
            <a:r>
              <a:rPr lang="en-US" dirty="0"/>
              <a:t> é </a:t>
            </a:r>
            <a:r>
              <a:rPr lang="en-US" dirty="0" err="1"/>
              <a:t>que</a:t>
            </a:r>
            <a:r>
              <a:rPr lang="en-US" dirty="0"/>
              <a:t> as “</a:t>
            </a:r>
            <a:r>
              <a:rPr lang="en-US" dirty="0" err="1"/>
              <a:t>ideias</a:t>
            </a:r>
            <a:r>
              <a:rPr lang="en-US" dirty="0"/>
              <a:t>” </a:t>
            </a:r>
            <a:r>
              <a:rPr lang="en-US" dirty="0" err="1"/>
              <a:t>são</a:t>
            </a:r>
            <a:r>
              <a:rPr lang="en-US" dirty="0"/>
              <a:t> </a:t>
            </a:r>
            <a:r>
              <a:rPr lang="en-US" dirty="0" err="1"/>
              <a:t>fundantes</a:t>
            </a:r>
            <a:r>
              <a:rPr lang="en-US" dirty="0"/>
              <a:t> </a:t>
            </a:r>
            <a:r>
              <a:rPr lang="en-US" dirty="0" err="1"/>
              <a:t>na</a:t>
            </a:r>
            <a:r>
              <a:rPr lang="en-US" dirty="0"/>
              <a:t> </a:t>
            </a:r>
            <a:r>
              <a:rPr lang="en-US" dirty="0" err="1"/>
              <a:t>conformação</a:t>
            </a:r>
            <a:r>
              <a:rPr lang="en-US" dirty="0"/>
              <a:t> da </a:t>
            </a:r>
            <a:r>
              <a:rPr lang="en-US" dirty="0" err="1"/>
              <a:t>instituição</a:t>
            </a:r>
            <a:r>
              <a:rPr lang="en-US" dirty="0"/>
              <a:t> </a:t>
            </a:r>
            <a:r>
              <a:rPr lang="en-US" dirty="0" err="1"/>
              <a:t>polícia</a:t>
            </a:r>
            <a:r>
              <a:rPr lang="en-US" dirty="0"/>
              <a:t> </a:t>
            </a:r>
            <a:r>
              <a:rPr lang="en-US" dirty="0" err="1"/>
              <a:t>brasileira</a:t>
            </a:r>
            <a:r>
              <a:rPr lang="en-US" dirty="0"/>
              <a:t>, e </a:t>
            </a:r>
            <a:r>
              <a:rPr lang="en-US" dirty="0" err="1"/>
              <a:t>ainda</a:t>
            </a:r>
            <a:r>
              <a:rPr lang="en-US" dirty="0"/>
              <a:t> </a:t>
            </a:r>
            <a:r>
              <a:rPr lang="en-US" dirty="0" err="1"/>
              <a:t>assim</a:t>
            </a:r>
            <a:r>
              <a:rPr lang="en-US" dirty="0"/>
              <a:t>, </a:t>
            </a:r>
            <a:r>
              <a:rPr lang="en-US" dirty="0" err="1"/>
              <a:t>elas</a:t>
            </a:r>
            <a:r>
              <a:rPr lang="en-US" dirty="0"/>
              <a:t> </a:t>
            </a:r>
            <a:r>
              <a:rPr lang="en-US" dirty="0" err="1"/>
              <a:t>sofrem</a:t>
            </a:r>
            <a:r>
              <a:rPr lang="en-US" dirty="0"/>
              <a:t> </a:t>
            </a:r>
            <a:r>
              <a:rPr lang="en-US" dirty="0" err="1"/>
              <a:t>variações</a:t>
            </a:r>
            <a:r>
              <a:rPr lang="en-US" dirty="0"/>
              <a:t> em </a:t>
            </a:r>
            <a:r>
              <a:rPr lang="en-US" dirty="0" err="1"/>
              <a:t>conformidade</a:t>
            </a:r>
            <a:r>
              <a:rPr lang="en-US" dirty="0"/>
              <a:t> com o tempo e com </a:t>
            </a:r>
            <a:r>
              <a:rPr lang="en-US" dirty="0" err="1"/>
              <a:t>os</a:t>
            </a:r>
            <a:r>
              <a:rPr lang="en-US" dirty="0"/>
              <a:t> </a:t>
            </a:r>
            <a:r>
              <a:rPr lang="en-US" dirty="0" err="1"/>
              <a:t>processos</a:t>
            </a:r>
            <a:r>
              <a:rPr lang="en-US" dirty="0"/>
              <a:t> </a:t>
            </a:r>
            <a:r>
              <a:rPr lang="en-US" dirty="0" err="1"/>
              <a:t>sociais</a:t>
            </a:r>
            <a:r>
              <a:rPr lang="en-US" dirty="0"/>
              <a:t> </a:t>
            </a:r>
            <a:r>
              <a:rPr lang="en-US" dirty="0" err="1"/>
              <a:t>envolvidos</a:t>
            </a:r>
            <a:r>
              <a:rPr lang="en-US" dirty="0"/>
              <a:t>, e se </a:t>
            </a:r>
            <a:r>
              <a:rPr lang="en-US" dirty="0" err="1"/>
              <a:t>pautam</a:t>
            </a:r>
            <a:r>
              <a:rPr lang="en-US" dirty="0"/>
              <a:t> </a:t>
            </a:r>
            <a:r>
              <a:rPr lang="en-US" dirty="0" err="1"/>
              <a:t>ao</a:t>
            </a:r>
            <a:r>
              <a:rPr lang="en-US" dirty="0"/>
              <a:t> </a:t>
            </a:r>
            <a:r>
              <a:rPr lang="en-US" dirty="0" err="1"/>
              <a:t>longo</a:t>
            </a:r>
            <a:r>
              <a:rPr lang="en-US" dirty="0"/>
              <a:t> dos </a:t>
            </a:r>
            <a:r>
              <a:rPr lang="en-US" dirty="0" err="1"/>
              <a:t>últimos</a:t>
            </a:r>
            <a:r>
              <a:rPr lang="en-US" dirty="0"/>
              <a:t> </a:t>
            </a:r>
            <a:r>
              <a:rPr lang="en-US" dirty="0" err="1"/>
              <a:t>duzentos</a:t>
            </a:r>
            <a:r>
              <a:rPr lang="en-US" dirty="0"/>
              <a:t> </a:t>
            </a:r>
            <a:r>
              <a:rPr lang="en-US" dirty="0" err="1"/>
              <a:t>anos</a:t>
            </a:r>
            <a:r>
              <a:rPr lang="en-US" dirty="0"/>
              <a:t> no valor moral e </a:t>
            </a:r>
            <a:r>
              <a:rPr lang="en-US" dirty="0" err="1"/>
              <a:t>normativo</a:t>
            </a:r>
            <a:r>
              <a:rPr lang="en-US" dirty="0"/>
              <a:t> do </a:t>
            </a:r>
            <a:r>
              <a:rPr lang="en-US" dirty="0" err="1"/>
              <a:t>pensamento</a:t>
            </a:r>
            <a:r>
              <a:rPr lang="en-US" dirty="0"/>
              <a:t> de </a:t>
            </a:r>
            <a:r>
              <a:rPr lang="en-US" dirty="0" err="1"/>
              <a:t>quem</a:t>
            </a:r>
            <a:r>
              <a:rPr lang="en-US" dirty="0"/>
              <a:t> é </a:t>
            </a:r>
            <a:r>
              <a:rPr lang="en-US" dirty="0" err="1"/>
              <a:t>considerado</a:t>
            </a:r>
            <a:r>
              <a:rPr lang="en-US" dirty="0"/>
              <a:t> “</a:t>
            </a:r>
            <a:r>
              <a:rPr lang="en-US" dirty="0" err="1"/>
              <a:t>criminoso</a:t>
            </a:r>
            <a:r>
              <a:rPr lang="en-US" dirty="0"/>
              <a:t>”, outros </a:t>
            </a:r>
            <a:r>
              <a:rPr lang="en-US" dirty="0" err="1"/>
              <a:t>fatores</a:t>
            </a:r>
            <a:r>
              <a:rPr lang="en-US" dirty="0"/>
              <a:t>, </a:t>
            </a:r>
            <a:r>
              <a:rPr lang="en-US" dirty="0" err="1"/>
              <a:t>parecem</a:t>
            </a:r>
            <a:r>
              <a:rPr lang="en-US" dirty="0"/>
              <a:t> </a:t>
            </a:r>
            <a:r>
              <a:rPr lang="en-US" dirty="0" err="1"/>
              <a:t>exercer</a:t>
            </a:r>
            <a:r>
              <a:rPr lang="en-US" dirty="0"/>
              <a:t> </a:t>
            </a:r>
            <a:r>
              <a:rPr lang="en-US" dirty="0" err="1"/>
              <a:t>menor</a:t>
            </a:r>
            <a:r>
              <a:rPr lang="en-US" dirty="0"/>
              <a:t> </a:t>
            </a:r>
            <a:r>
              <a:rPr lang="en-US" dirty="0" err="1"/>
              <a:t>influência</a:t>
            </a:r>
            <a:r>
              <a:rPr lang="en-US" dirty="0"/>
              <a:t> do </a:t>
            </a:r>
            <a:r>
              <a:rPr lang="en-US" dirty="0" err="1"/>
              <a:t>ponto</a:t>
            </a:r>
            <a:r>
              <a:rPr lang="en-US" dirty="0"/>
              <a:t> de vista da </a:t>
            </a:r>
            <a:r>
              <a:rPr lang="en-US" dirty="0" err="1"/>
              <a:t>cultura</a:t>
            </a:r>
            <a:r>
              <a:rPr lang="en-US" dirty="0"/>
              <a:t> </a:t>
            </a:r>
            <a:r>
              <a:rPr lang="en-US" dirty="0" err="1"/>
              <a:t>organizacional</a:t>
            </a:r>
            <a:r>
              <a:rPr lang="en-US" dirty="0"/>
              <a:t> </a:t>
            </a:r>
            <a:r>
              <a:rPr lang="en-US" dirty="0" err="1"/>
              <a:t>na</a:t>
            </a:r>
            <a:r>
              <a:rPr lang="en-US" dirty="0"/>
              <a:t> </a:t>
            </a:r>
            <a:r>
              <a:rPr lang="en-US" dirty="0" err="1"/>
              <a:t>formação</a:t>
            </a:r>
            <a:r>
              <a:rPr lang="en-US" dirty="0"/>
              <a:t> das polícias, </a:t>
            </a:r>
            <a:r>
              <a:rPr lang="en-US" dirty="0" err="1"/>
              <a:t>embora</a:t>
            </a:r>
            <a:r>
              <a:rPr lang="en-US" dirty="0"/>
              <a:t> </a:t>
            </a:r>
            <a:r>
              <a:rPr lang="en-US" dirty="0" err="1"/>
              <a:t>seja</a:t>
            </a:r>
            <a:r>
              <a:rPr lang="en-US" dirty="0"/>
              <a:t> de </a:t>
            </a:r>
            <a:r>
              <a:rPr lang="en-US" dirty="0" err="1"/>
              <a:t>fato</a:t>
            </a:r>
            <a:r>
              <a:rPr lang="en-US" dirty="0"/>
              <a:t> </a:t>
            </a:r>
            <a:r>
              <a:rPr lang="en-US" dirty="0" err="1"/>
              <a:t>relevante</a:t>
            </a:r>
            <a:r>
              <a:rPr lang="en-US" dirty="0"/>
              <a:t> </a:t>
            </a:r>
            <a:r>
              <a:rPr lang="en-US" dirty="0" err="1"/>
              <a:t>demonstrar</a:t>
            </a:r>
            <a:r>
              <a:rPr lang="en-US" dirty="0"/>
              <a:t>, </a:t>
            </a:r>
            <a:r>
              <a:rPr lang="en-US" dirty="0" err="1"/>
              <a:t>por</a:t>
            </a:r>
            <a:r>
              <a:rPr lang="en-US" dirty="0"/>
              <a:t> </a:t>
            </a:r>
            <a:r>
              <a:rPr lang="en-US" dirty="0" err="1"/>
              <a:t>exemplo</a:t>
            </a:r>
            <a:r>
              <a:rPr lang="en-US" dirty="0"/>
              <a:t>, se a </a:t>
            </a:r>
            <a:r>
              <a:rPr lang="en-US" dirty="0" err="1"/>
              <a:t>polícia</a:t>
            </a:r>
            <a:r>
              <a:rPr lang="en-US" dirty="0"/>
              <a:t> é </a:t>
            </a:r>
            <a:r>
              <a:rPr lang="en-US" dirty="0" err="1"/>
              <a:t>urbana</a:t>
            </a:r>
            <a:r>
              <a:rPr lang="en-US" dirty="0"/>
              <a:t> </a:t>
            </a:r>
            <a:r>
              <a:rPr lang="en-US" dirty="0" err="1"/>
              <a:t>ou</a:t>
            </a:r>
            <a:r>
              <a:rPr lang="en-US" dirty="0"/>
              <a:t> rural, se é </a:t>
            </a:r>
            <a:r>
              <a:rPr lang="en-US" dirty="0" err="1"/>
              <a:t>reforçado</a:t>
            </a:r>
            <a:r>
              <a:rPr lang="en-US" dirty="0"/>
              <a:t> </a:t>
            </a:r>
            <a:r>
              <a:rPr lang="en-US" dirty="0" err="1"/>
              <a:t>num</a:t>
            </a:r>
            <a:r>
              <a:rPr lang="en-US" dirty="0"/>
              <a:t> </a:t>
            </a:r>
            <a:r>
              <a:rPr lang="en-US" dirty="0" err="1"/>
              <a:t>modelo</a:t>
            </a:r>
            <a:r>
              <a:rPr lang="en-US" dirty="0"/>
              <a:t> de poder local </a:t>
            </a:r>
            <a:r>
              <a:rPr lang="en-US" dirty="0" err="1"/>
              <a:t>ou</a:t>
            </a:r>
            <a:r>
              <a:rPr lang="en-US" dirty="0"/>
              <a:t> central, e </a:t>
            </a:r>
            <a:r>
              <a:rPr lang="en-US" dirty="0" err="1"/>
              <a:t>os</a:t>
            </a:r>
            <a:r>
              <a:rPr lang="en-US" dirty="0"/>
              <a:t> </a:t>
            </a:r>
            <a:r>
              <a:rPr lang="en-US" dirty="0" err="1"/>
              <a:t>sentidos</a:t>
            </a:r>
            <a:r>
              <a:rPr lang="en-US" dirty="0"/>
              <a:t> da </a:t>
            </a:r>
            <a:r>
              <a:rPr lang="en-US" dirty="0" err="1"/>
              <a:t>centralização</a:t>
            </a:r>
            <a:r>
              <a:rPr lang="en-US" dirty="0"/>
              <a:t> e da </a:t>
            </a:r>
            <a:r>
              <a:rPr lang="en-US" dirty="0" err="1"/>
              <a:t>padronização</a:t>
            </a:r>
            <a:r>
              <a:rPr lang="en-US" dirty="0"/>
              <a:t> (</a:t>
            </a:r>
            <a:r>
              <a:rPr lang="en-US" dirty="0" err="1"/>
              <a:t>uniformização</a:t>
            </a:r>
            <a:r>
              <a:rPr lang="en-US" dirty="0"/>
              <a:t>, etc.). </a:t>
            </a:r>
            <a:endParaRPr lang="pt-BR" dirty="0"/>
          </a:p>
        </p:txBody>
      </p:sp>
    </p:spTree>
    <p:extLst>
      <p:ext uri="{BB962C8B-B14F-4D97-AF65-F5344CB8AC3E}">
        <p14:creationId xmlns:p14="http://schemas.microsoft.com/office/powerpoint/2010/main" xmlns="" val="14263377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bg1">
              <a:lumMod val="95000"/>
            </a:schemeClr>
          </a:solidFill>
        </p:spPr>
        <p:txBody>
          <a:bodyPr>
            <a:noAutofit/>
          </a:bodyPr>
          <a:lstStyle/>
          <a:p>
            <a:r>
              <a:rPr lang="pt-BR" sz="4000" dirty="0"/>
              <a:t>Breve histórico das polícias no contexto brasileiro</a:t>
            </a:r>
          </a:p>
        </p:txBody>
      </p:sp>
      <p:sp>
        <p:nvSpPr>
          <p:cNvPr id="3" name="Espaço Reservado para Conteúdo 2"/>
          <p:cNvSpPr>
            <a:spLocks noGrp="1"/>
          </p:cNvSpPr>
          <p:nvPr>
            <p:ph idx="1"/>
          </p:nvPr>
        </p:nvSpPr>
        <p:spPr>
          <a:solidFill>
            <a:schemeClr val="bg1">
              <a:lumMod val="85000"/>
            </a:schemeClr>
          </a:solidFill>
        </p:spPr>
        <p:txBody>
          <a:bodyPr>
            <a:normAutofit fontScale="92500" lnSpcReduction="10000"/>
          </a:bodyPr>
          <a:lstStyle/>
          <a:p>
            <a:pPr algn="just"/>
            <a:r>
              <a:rPr lang="en-US" sz="2400" dirty="0"/>
              <a:t>A </a:t>
            </a:r>
            <a:r>
              <a:rPr lang="en-US" sz="2400" dirty="0" err="1"/>
              <a:t>história</a:t>
            </a:r>
            <a:r>
              <a:rPr lang="en-US" sz="2400" dirty="0"/>
              <a:t> da </a:t>
            </a:r>
            <a:r>
              <a:rPr lang="en-US" sz="2400" dirty="0" err="1"/>
              <a:t>polícia</a:t>
            </a:r>
            <a:r>
              <a:rPr lang="en-US" sz="2400" dirty="0"/>
              <a:t> formal no país é </a:t>
            </a:r>
            <a:r>
              <a:rPr lang="en-US" sz="2400" dirty="0" err="1"/>
              <a:t>marcada</a:t>
            </a:r>
            <a:r>
              <a:rPr lang="en-US" sz="2400" dirty="0"/>
              <a:t> no </a:t>
            </a:r>
            <a:r>
              <a:rPr lang="en-US" sz="2400" dirty="0" err="1"/>
              <a:t>período</a:t>
            </a:r>
            <a:r>
              <a:rPr lang="en-US" sz="2400" dirty="0"/>
              <a:t> imperial a </a:t>
            </a:r>
            <a:r>
              <a:rPr lang="en-US" sz="2400" dirty="0" err="1"/>
              <a:t>partir</a:t>
            </a:r>
            <a:r>
              <a:rPr lang="en-US" sz="2400" dirty="0"/>
              <a:t> da </a:t>
            </a:r>
            <a:r>
              <a:rPr lang="en-US" sz="2400" dirty="0" err="1"/>
              <a:t>criação</a:t>
            </a:r>
            <a:r>
              <a:rPr lang="en-US" sz="2400" dirty="0"/>
              <a:t> da </a:t>
            </a:r>
            <a:r>
              <a:rPr lang="en-US" sz="2400" dirty="0" err="1"/>
              <a:t>Intendência</a:t>
            </a:r>
            <a:r>
              <a:rPr lang="en-US" sz="2400" dirty="0"/>
              <a:t> </a:t>
            </a:r>
            <a:r>
              <a:rPr lang="en-US" sz="2400" dirty="0" err="1"/>
              <a:t>Geral</a:t>
            </a:r>
            <a:r>
              <a:rPr lang="en-US" sz="2400" dirty="0"/>
              <a:t> da </a:t>
            </a:r>
            <a:r>
              <a:rPr lang="en-US" sz="2400" dirty="0" err="1"/>
              <a:t>Polícia</a:t>
            </a:r>
            <a:r>
              <a:rPr lang="en-US" sz="2400" dirty="0"/>
              <a:t> (1808) </a:t>
            </a:r>
            <a:r>
              <a:rPr lang="en-US" sz="2400" dirty="0" err="1"/>
              <a:t>como</a:t>
            </a:r>
            <a:r>
              <a:rPr lang="en-US" sz="2400" dirty="0"/>
              <a:t> </a:t>
            </a:r>
            <a:r>
              <a:rPr lang="en-US" sz="2400" dirty="0" err="1"/>
              <a:t>também</a:t>
            </a:r>
            <a:r>
              <a:rPr lang="en-US" sz="2400" dirty="0"/>
              <a:t> com a </a:t>
            </a:r>
            <a:r>
              <a:rPr lang="en-US" sz="2400" dirty="0" err="1"/>
              <a:t>Guarda</a:t>
            </a:r>
            <a:r>
              <a:rPr lang="en-US" sz="2400" dirty="0"/>
              <a:t> Real de </a:t>
            </a:r>
            <a:r>
              <a:rPr lang="en-US" sz="2400" dirty="0" err="1"/>
              <a:t>Polícia</a:t>
            </a:r>
            <a:r>
              <a:rPr lang="en-US" sz="2400" dirty="0"/>
              <a:t> (1809), </a:t>
            </a:r>
            <a:r>
              <a:rPr lang="en-US" sz="2400" dirty="0" err="1"/>
              <a:t>todo</a:t>
            </a:r>
            <a:r>
              <a:rPr lang="en-US" sz="2400" dirty="0"/>
              <a:t> este </a:t>
            </a:r>
            <a:r>
              <a:rPr lang="en-US" sz="2400" dirty="0" err="1"/>
              <a:t>processo</a:t>
            </a:r>
            <a:r>
              <a:rPr lang="en-US" sz="2400" dirty="0"/>
              <a:t> se </a:t>
            </a:r>
            <a:r>
              <a:rPr lang="en-US" sz="2400" dirty="0" err="1"/>
              <a:t>deu</a:t>
            </a:r>
            <a:r>
              <a:rPr lang="en-US" sz="2400" dirty="0"/>
              <a:t> com a </a:t>
            </a:r>
            <a:r>
              <a:rPr lang="en-US" sz="2400" dirty="0" err="1"/>
              <a:t>mudança</a:t>
            </a:r>
            <a:r>
              <a:rPr lang="en-US" sz="2400" dirty="0"/>
              <a:t> da </a:t>
            </a:r>
            <a:r>
              <a:rPr lang="en-US" sz="2400" dirty="0" err="1"/>
              <a:t>família</a:t>
            </a:r>
            <a:r>
              <a:rPr lang="en-US" sz="2400" dirty="0"/>
              <a:t> real </a:t>
            </a:r>
            <a:r>
              <a:rPr lang="en-US" sz="2400" dirty="0" err="1"/>
              <a:t>portuguesa</a:t>
            </a:r>
            <a:r>
              <a:rPr lang="en-US" sz="2400" dirty="0"/>
              <a:t> para as </a:t>
            </a:r>
            <a:r>
              <a:rPr lang="en-US" sz="2400" dirty="0" err="1"/>
              <a:t>terras</a:t>
            </a:r>
            <a:r>
              <a:rPr lang="en-US" sz="2400" dirty="0"/>
              <a:t> </a:t>
            </a:r>
            <a:r>
              <a:rPr lang="en-US" sz="2400" dirty="0" err="1"/>
              <a:t>brasileiras</a:t>
            </a:r>
            <a:r>
              <a:rPr lang="en-US" sz="2400" dirty="0"/>
              <a:t>. </a:t>
            </a:r>
            <a:endParaRPr lang="en-US" sz="2400" dirty="0" smtClean="0"/>
          </a:p>
          <a:p>
            <a:pPr algn="just"/>
            <a:r>
              <a:rPr lang="en-US" sz="2400" dirty="0" smtClean="0"/>
              <a:t>A </a:t>
            </a:r>
            <a:r>
              <a:rPr lang="en-US" sz="2400" dirty="0" err="1"/>
              <a:t>referência</a:t>
            </a:r>
            <a:r>
              <a:rPr lang="en-US" sz="2400" dirty="0"/>
              <a:t> da </a:t>
            </a:r>
            <a:r>
              <a:rPr lang="en-US" sz="2400" dirty="0" err="1"/>
              <a:t>Intendência</a:t>
            </a:r>
            <a:r>
              <a:rPr lang="en-US" sz="2400" dirty="0"/>
              <a:t> </a:t>
            </a:r>
            <a:r>
              <a:rPr lang="en-US" sz="2400" dirty="0" err="1"/>
              <a:t>foi</a:t>
            </a:r>
            <a:r>
              <a:rPr lang="en-US" sz="2400" dirty="0"/>
              <a:t> o </a:t>
            </a:r>
            <a:r>
              <a:rPr lang="en-US" sz="2400" dirty="0" err="1"/>
              <a:t>modelo</a:t>
            </a:r>
            <a:r>
              <a:rPr lang="en-US" sz="2400" dirty="0"/>
              <a:t> de </a:t>
            </a:r>
            <a:r>
              <a:rPr lang="en-US" sz="2400" dirty="0" err="1"/>
              <a:t>Lisboa</a:t>
            </a:r>
            <a:r>
              <a:rPr lang="en-US" sz="2400" dirty="0"/>
              <a:t>, </a:t>
            </a:r>
            <a:r>
              <a:rPr lang="en-US" sz="2400" dirty="0" err="1"/>
              <a:t>uma</a:t>
            </a:r>
            <a:r>
              <a:rPr lang="en-US" sz="2400" dirty="0"/>
              <a:t> “</a:t>
            </a:r>
            <a:r>
              <a:rPr lang="en-US" sz="2400" dirty="0" err="1"/>
              <a:t>transposição</a:t>
            </a:r>
            <a:r>
              <a:rPr lang="en-US" sz="2400" dirty="0"/>
              <a:t> literal” de </a:t>
            </a:r>
            <a:r>
              <a:rPr lang="en-US" sz="2400" dirty="0" err="1"/>
              <a:t>modelo</a:t>
            </a:r>
            <a:r>
              <a:rPr lang="en-US" sz="2400" dirty="0"/>
              <a:t>/</a:t>
            </a:r>
            <a:r>
              <a:rPr lang="en-US" sz="2400" dirty="0" err="1"/>
              <a:t>experiência</a:t>
            </a:r>
            <a:r>
              <a:rPr lang="en-US" sz="2400" dirty="0"/>
              <a:t>, </a:t>
            </a:r>
            <a:r>
              <a:rPr lang="en-US" sz="2400" dirty="0" err="1"/>
              <a:t>bem</a:t>
            </a:r>
            <a:r>
              <a:rPr lang="en-US" sz="2400" dirty="0"/>
              <a:t> </a:t>
            </a:r>
            <a:r>
              <a:rPr lang="en-US" sz="2400" dirty="0" err="1"/>
              <a:t>como</a:t>
            </a:r>
            <a:r>
              <a:rPr lang="en-US" sz="2400" dirty="0"/>
              <a:t> </a:t>
            </a:r>
            <a:r>
              <a:rPr lang="en-US" sz="2400" dirty="0" err="1"/>
              <a:t>Lisboa</a:t>
            </a:r>
            <a:r>
              <a:rPr lang="en-US" sz="2400" dirty="0"/>
              <a:t> fez </a:t>
            </a:r>
            <a:r>
              <a:rPr lang="en-US" sz="2400" dirty="0" err="1"/>
              <a:t>referência</a:t>
            </a:r>
            <a:r>
              <a:rPr lang="en-US" sz="2400" dirty="0"/>
              <a:t> a Paris</a:t>
            </a:r>
            <a:r>
              <a:rPr lang="en-US" sz="2400" dirty="0" smtClean="0"/>
              <a:t>,</a:t>
            </a:r>
          </a:p>
          <a:p>
            <a:pPr algn="just"/>
            <a:r>
              <a:rPr lang="en-US" sz="2400" dirty="0"/>
              <a:t>A </a:t>
            </a:r>
            <a:r>
              <a:rPr lang="en-US" sz="2400" dirty="0" err="1"/>
              <a:t>Intendência</a:t>
            </a:r>
            <a:r>
              <a:rPr lang="en-US" sz="2400" dirty="0"/>
              <a:t> </a:t>
            </a:r>
            <a:r>
              <a:rPr lang="en-US" sz="2400" dirty="0" err="1"/>
              <a:t>representava</a:t>
            </a:r>
            <a:r>
              <a:rPr lang="en-US" sz="2400" dirty="0"/>
              <a:t> a </a:t>
            </a:r>
            <a:r>
              <a:rPr lang="en-US" sz="2400" dirty="0" err="1"/>
              <a:t>autoridade</a:t>
            </a:r>
            <a:r>
              <a:rPr lang="en-US" sz="2400" dirty="0"/>
              <a:t> do </a:t>
            </a:r>
            <a:r>
              <a:rPr lang="en-US" sz="2400" dirty="0" err="1"/>
              <a:t>monarca</a:t>
            </a:r>
            <a:r>
              <a:rPr lang="en-US" sz="2400" dirty="0"/>
              <a:t> </a:t>
            </a:r>
            <a:r>
              <a:rPr lang="en-US" sz="2400" dirty="0" err="1"/>
              <a:t>absoluto</a:t>
            </a:r>
            <a:r>
              <a:rPr lang="en-US" sz="2400" dirty="0"/>
              <a:t>, </a:t>
            </a:r>
            <a:r>
              <a:rPr lang="en-US" sz="2400" dirty="0" err="1"/>
              <a:t>englobava</a:t>
            </a:r>
            <a:r>
              <a:rPr lang="en-US" sz="2400" dirty="0"/>
              <a:t> </a:t>
            </a:r>
            <a:r>
              <a:rPr lang="en-US" sz="2400" dirty="0" err="1"/>
              <a:t>poderes</a:t>
            </a:r>
            <a:r>
              <a:rPr lang="en-US" sz="2400" dirty="0"/>
              <a:t> </a:t>
            </a:r>
            <a:r>
              <a:rPr lang="en-US" sz="2400" dirty="0" err="1"/>
              <a:t>lesgislativos</a:t>
            </a:r>
            <a:r>
              <a:rPr lang="en-US" sz="2400" dirty="0"/>
              <a:t>, </a:t>
            </a:r>
            <a:r>
              <a:rPr lang="en-US" sz="2400" dirty="0" err="1"/>
              <a:t>executivos</a:t>
            </a:r>
            <a:r>
              <a:rPr lang="en-US" sz="2400" dirty="0"/>
              <a:t> (de </a:t>
            </a:r>
            <a:r>
              <a:rPr lang="en-US" sz="2400" dirty="0" err="1"/>
              <a:t>polícia</a:t>
            </a:r>
            <a:r>
              <a:rPr lang="en-US" sz="2400" dirty="0"/>
              <a:t>) e </a:t>
            </a:r>
            <a:r>
              <a:rPr lang="en-US" sz="2400" dirty="0" err="1"/>
              <a:t>judiciais</a:t>
            </a:r>
            <a:r>
              <a:rPr lang="en-US" sz="2400" dirty="0"/>
              <a:t>.  </a:t>
            </a:r>
            <a:r>
              <a:rPr lang="en-US" sz="2400" dirty="0" err="1"/>
              <a:t>Cabe</a:t>
            </a:r>
            <a:r>
              <a:rPr lang="en-US" sz="2400" dirty="0"/>
              <a:t> </a:t>
            </a:r>
            <a:r>
              <a:rPr lang="en-US" sz="2400" dirty="0" err="1"/>
              <a:t>salientar</a:t>
            </a:r>
            <a:r>
              <a:rPr lang="en-US" sz="2400" dirty="0"/>
              <a:t> </a:t>
            </a:r>
            <a:r>
              <a:rPr lang="en-US" sz="2400" dirty="0" err="1"/>
              <a:t>que</a:t>
            </a:r>
            <a:r>
              <a:rPr lang="en-US" sz="2400" dirty="0"/>
              <a:t> a </a:t>
            </a:r>
            <a:r>
              <a:rPr lang="en-US" sz="2400" dirty="0" err="1"/>
              <a:t>ideia</a:t>
            </a:r>
            <a:r>
              <a:rPr lang="en-US" sz="2400" dirty="0"/>
              <a:t> de </a:t>
            </a:r>
            <a:r>
              <a:rPr lang="en-US" sz="2400" dirty="0" err="1"/>
              <a:t>polícia</a:t>
            </a:r>
            <a:r>
              <a:rPr lang="en-US" sz="2400" dirty="0"/>
              <a:t> </a:t>
            </a:r>
            <a:r>
              <a:rPr lang="en-US" sz="2400" dirty="0" err="1"/>
              <a:t>comportava</a:t>
            </a:r>
            <a:r>
              <a:rPr lang="en-US" sz="2400" dirty="0"/>
              <a:t> </a:t>
            </a:r>
            <a:r>
              <a:rPr lang="en-US" sz="2400" dirty="0" err="1"/>
              <a:t>uma</a:t>
            </a:r>
            <a:r>
              <a:rPr lang="en-US" sz="2400" dirty="0"/>
              <a:t> </a:t>
            </a:r>
            <a:r>
              <a:rPr lang="en-US" sz="2400" dirty="0" err="1"/>
              <a:t>visão</a:t>
            </a:r>
            <a:r>
              <a:rPr lang="en-US" sz="2400" dirty="0"/>
              <a:t> </a:t>
            </a:r>
            <a:r>
              <a:rPr lang="en-US" sz="2400" dirty="0" err="1"/>
              <a:t>muito</a:t>
            </a:r>
            <a:r>
              <a:rPr lang="en-US" sz="2400" dirty="0"/>
              <a:t> </a:t>
            </a:r>
            <a:r>
              <a:rPr lang="en-US" sz="2400" dirty="0" err="1"/>
              <a:t>mais</a:t>
            </a:r>
            <a:r>
              <a:rPr lang="en-US" sz="2400" dirty="0"/>
              <a:t> </a:t>
            </a:r>
            <a:r>
              <a:rPr lang="en-US" sz="2400" dirty="0" err="1"/>
              <a:t>ampla</a:t>
            </a:r>
            <a:r>
              <a:rPr lang="en-US" sz="2400" dirty="0"/>
              <a:t> de </a:t>
            </a:r>
            <a:r>
              <a:rPr lang="en-US" sz="2400" dirty="0" err="1"/>
              <a:t>gestão</a:t>
            </a:r>
            <a:r>
              <a:rPr lang="en-US" sz="2400" dirty="0"/>
              <a:t> de </a:t>
            </a:r>
            <a:r>
              <a:rPr lang="en-US" sz="2400" dirty="0" err="1"/>
              <a:t>ordem</a:t>
            </a:r>
            <a:r>
              <a:rPr lang="en-US" sz="2400" dirty="0"/>
              <a:t>, </a:t>
            </a:r>
            <a:r>
              <a:rPr lang="en-US" sz="2400" dirty="0" err="1"/>
              <a:t>envolvendo</a:t>
            </a:r>
            <a:r>
              <a:rPr lang="en-US" sz="2400" dirty="0"/>
              <a:t> </a:t>
            </a:r>
            <a:r>
              <a:rPr lang="en-US" sz="2400" dirty="0" err="1"/>
              <a:t>competências</a:t>
            </a:r>
            <a:r>
              <a:rPr lang="en-US" sz="2400" dirty="0"/>
              <a:t> </a:t>
            </a:r>
            <a:r>
              <a:rPr lang="en-US" sz="2400" dirty="0" err="1"/>
              <a:t>que</a:t>
            </a:r>
            <a:r>
              <a:rPr lang="en-US" sz="2400" dirty="0"/>
              <a:t> </a:t>
            </a:r>
            <a:r>
              <a:rPr lang="en-US" sz="2400" dirty="0" err="1"/>
              <a:t>serão</a:t>
            </a:r>
            <a:r>
              <a:rPr lang="en-US" sz="2400" dirty="0"/>
              <a:t> </a:t>
            </a:r>
            <a:r>
              <a:rPr lang="en-US" sz="2400" dirty="0" err="1"/>
              <a:t>atribuídas</a:t>
            </a:r>
            <a:r>
              <a:rPr lang="en-US" sz="2400" dirty="0"/>
              <a:t> </a:t>
            </a:r>
            <a:r>
              <a:rPr lang="en-US" sz="2400" dirty="0" err="1"/>
              <a:t>mais</a:t>
            </a:r>
            <a:r>
              <a:rPr lang="en-US" sz="2400" dirty="0"/>
              <a:t> </a:t>
            </a:r>
            <a:r>
              <a:rPr lang="en-US" sz="2400" dirty="0" err="1"/>
              <a:t>tarde</a:t>
            </a:r>
            <a:r>
              <a:rPr lang="en-US" sz="2400" dirty="0"/>
              <a:t> a outros </a:t>
            </a:r>
            <a:r>
              <a:rPr lang="en-US" sz="2400" dirty="0" err="1"/>
              <a:t>órgãos</a:t>
            </a:r>
            <a:r>
              <a:rPr lang="en-US" sz="2400" dirty="0"/>
              <a:t> do </a:t>
            </a:r>
            <a:r>
              <a:rPr lang="en-US" sz="2400" dirty="0" smtClean="0"/>
              <a:t>Estado;</a:t>
            </a:r>
            <a:endParaRPr lang="pt-BR" sz="2400" dirty="0"/>
          </a:p>
        </p:txBody>
      </p:sp>
    </p:spTree>
    <p:extLst>
      <p:ext uri="{BB962C8B-B14F-4D97-AF65-F5344CB8AC3E}">
        <p14:creationId xmlns:p14="http://schemas.microsoft.com/office/powerpoint/2010/main" xmlns="" val="3876670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446</TotalTime>
  <Words>2802</Words>
  <Application>Microsoft Office PowerPoint</Application>
  <PresentationFormat>Apresentação na tela (4:3)</PresentationFormat>
  <Paragraphs>85</Paragraphs>
  <Slides>25</Slides>
  <Notes>0</Notes>
  <HiddenSlides>0</HiddenSlides>
  <MMClips>0</MMClips>
  <ScaleCrop>false</ScaleCrop>
  <HeadingPairs>
    <vt:vector size="4" baseType="variant">
      <vt:variant>
        <vt:lpstr>Tema</vt:lpstr>
      </vt:variant>
      <vt:variant>
        <vt:i4>1</vt:i4>
      </vt:variant>
      <vt:variant>
        <vt:lpstr>Títulos de slides</vt:lpstr>
      </vt:variant>
      <vt:variant>
        <vt:i4>25</vt:i4>
      </vt:variant>
    </vt:vector>
  </HeadingPairs>
  <TitlesOfParts>
    <vt:vector size="26" baseType="lpstr">
      <vt:lpstr>Tema do Office</vt:lpstr>
      <vt:lpstr>Segurança Pública Cidadã no município: desafios e possibilidades (20 minutos)  Ariane Gontijo.  Doutoranda em Sociologia (UFMG). Mestre em Projetos Sociais e Bens Culturais (FGV/RJ). Especialista em História e Culturas Políticas. Especialista em Políticas Públicas. Mediadora de Conflitos com formação na área. Graduada em Psicologia.  Atualmente é Pesquisadora Associada do ISER/RJ, onde coordena um projeto de desenvolvimento integrado sustentável na área do Minas Casa Minha Vida</vt:lpstr>
      <vt:lpstr>Introdução</vt:lpstr>
      <vt:lpstr>Proposta de diálogo</vt:lpstr>
      <vt:lpstr>Breve histórico das polícias no contexto brasileiro</vt:lpstr>
      <vt:lpstr>Breve histórico das polícias no contexto brasileiro</vt:lpstr>
      <vt:lpstr>Breve histórico das polícias no contexto brasileiro</vt:lpstr>
      <vt:lpstr>Breve histórico das polícias no contexto brasileiro</vt:lpstr>
      <vt:lpstr>Breve histórico das polícias no contexto brasileiro</vt:lpstr>
      <vt:lpstr>Breve histórico das polícias no contexto brasileiro</vt:lpstr>
      <vt:lpstr>Breve histórico das polícias no contexto brasileiro</vt:lpstr>
      <vt:lpstr>Desafios à agenda e a sua (in)compatibilidade no contexto democrático   </vt:lpstr>
      <vt:lpstr>Alguns dados que guardam relação com os assassinatos da população jovem  </vt:lpstr>
      <vt:lpstr>Alguns dados que guardam relação com os assassinatos da população jovem</vt:lpstr>
      <vt:lpstr>Alguns dados que guardam relação com os assassinatos da população jovem</vt:lpstr>
      <vt:lpstr>Alguns dados que guardam relação com os assassinatos da população jovem</vt:lpstr>
      <vt:lpstr>Alguns dados que guardam relação com os assassinatos da população jovem</vt:lpstr>
      <vt:lpstr>Ranking mundial de encarceramento</vt:lpstr>
      <vt:lpstr>A política de segurança pública cidadã  </vt:lpstr>
      <vt:lpstr>A política de segurança pública cidadã</vt:lpstr>
      <vt:lpstr>A política de segurança pública cidadã  </vt:lpstr>
      <vt:lpstr>A política de segurança pública cidadã</vt:lpstr>
      <vt:lpstr>A política de segurança pública cidadã</vt:lpstr>
      <vt:lpstr>A política de segurança pública cidadã</vt:lpstr>
      <vt:lpstr>A política de segurança pública cidadã</vt:lpstr>
      <vt:lpstr>Obrigada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Segurança Pública Cidadã no município: desafios e possibilidades  Ariane Gontijo. Doutoranda em Sociologia (UFMG). Mestre em Projetos Sociais e Bens Culturais (FGV/RJ). Especialista em história e culturas políticas. Especialista em Políticas Públicas. Formação na área de Mediação de Conflitos.  Pesquisadora Associada ISER/RJ</dc:title>
  <dc:creator>Dell</dc:creator>
  <cp:lastModifiedBy>roberto.almeida</cp:lastModifiedBy>
  <cp:revision>32</cp:revision>
  <dcterms:created xsi:type="dcterms:W3CDTF">2017-09-25T15:50:51Z</dcterms:created>
  <dcterms:modified xsi:type="dcterms:W3CDTF">2017-10-02T20:16:51Z</dcterms:modified>
</cp:coreProperties>
</file>