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2" r:id="rId4"/>
    <p:sldId id="264" r:id="rId5"/>
    <p:sldId id="268" r:id="rId6"/>
    <p:sldId id="269" r:id="rId7"/>
    <p:sldId id="270" r:id="rId8"/>
    <p:sldId id="265" r:id="rId9"/>
    <p:sldId id="266" r:id="rId10"/>
    <p:sldId id="267" r:id="rId11"/>
    <p:sldId id="271" r:id="rId12"/>
    <p:sldId id="272" r:id="rId13"/>
    <p:sldId id="273" r:id="rId14"/>
    <p:sldId id="275" r:id="rId15"/>
    <p:sldId id="274" r:id="rId16"/>
    <p:sldId id="277" r:id="rId17"/>
    <p:sldId id="278" r:id="rId18"/>
    <p:sldId id="279" r:id="rId19"/>
    <p:sldId id="284" r:id="rId20"/>
  </p:sldIdLst>
  <p:sldSz cx="9144000" cy="6858000" type="screen4x3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7" autoAdjust="0"/>
  </p:normalViewPr>
  <p:slideViewPr>
    <p:cSldViewPr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FF89-AD68-4FA6-86A1-2E3A3AFC64D6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970D-CF8D-43E1-98FD-3F60CC7934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970D-CF8D-43E1-98FD-3F60CC79348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03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7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5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5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8"/>
            <a:ext cx="565011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5" y="6309321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1"/>
            <a:ext cx="1149603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1" y="6139664"/>
            <a:ext cx="854351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2987824" y="6065912"/>
            <a:ext cx="3024336" cy="792088"/>
            <a:chOff x="323528" y="5877272"/>
            <a:chExt cx="3024336" cy="792088"/>
          </a:xfrm>
        </p:grpSpPr>
        <p:pic>
          <p:nvPicPr>
            <p:cNvPr id="19" name="Imagem 18" descr="downloa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20" name="Imagem 19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23" name="Imagem 22" descr="download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107504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7" cstate="print"/>
          <a:srcRect l="13043" r="17391"/>
          <a:stretch>
            <a:fillRect/>
          </a:stretch>
        </p:blipFill>
        <p:spPr>
          <a:xfrm>
            <a:off x="8028384" y="6204268"/>
            <a:ext cx="565011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8" cstate="print"/>
          <a:srcRect l="25636" r="24600"/>
          <a:stretch>
            <a:fillRect/>
          </a:stretch>
        </p:blipFill>
        <p:spPr>
          <a:xfrm>
            <a:off x="6588225" y="6309321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51520" y="6309321"/>
            <a:ext cx="1149603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91681" y="6139664"/>
            <a:ext cx="854351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059832" y="6065912"/>
            <a:ext cx="3024336" cy="792088"/>
            <a:chOff x="323528" y="5877272"/>
            <a:chExt cx="3024336" cy="792088"/>
          </a:xfrm>
        </p:grpSpPr>
        <p:pic>
          <p:nvPicPr>
            <p:cNvPr id="11" name="Imagem 10" descr="downloa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12" name="Imagem 11" descr="download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14" name="Imagem 13" descr="download (1)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venios.gov.br/" TargetMode="External"/><Relationship Id="rId2" Type="http://schemas.openxmlformats.org/officeDocument/2006/relationships/hyperlink" Target="http://www.portaldatransparencia.gov.b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venios.gov.b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0" y="1052736"/>
            <a:ext cx="914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95536" y="1052736"/>
            <a:ext cx="86409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86409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/>
              <a:t>PROPOSTA DE TRABALHO</a:t>
            </a:r>
            <a:endParaRPr lang="pt-BR" sz="3600" b="1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920880" cy="4680520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  <a:buClrTx/>
              <a:buFontTx/>
              <a:buNone/>
            </a:pP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descrição do objeto a ser executado;</a:t>
            </a:r>
          </a:p>
          <a:p>
            <a:pPr algn="just">
              <a:spcAft>
                <a:spcPts val="1000"/>
              </a:spcAft>
              <a:buClrTx/>
              <a:buFontTx/>
              <a:buNone/>
            </a:pPr>
            <a:endParaRPr lang="pt-BR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buClrTx/>
              <a:buFontTx/>
              <a:buNone/>
            </a:pP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t-BR" alt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dos interesses </a:t>
            </a:r>
            <a:r>
              <a:rPr lang="pt-BR" alt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recíprocos / a </a:t>
            </a: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entre a proposta apresentada e os objetivos e diretrizes do programa federal </a:t>
            </a:r>
            <a:r>
              <a:rPr lang="pt-BR" alt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pt-BR" alt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indicação do público alvo, do problema a ser resolvido e dos resultados esperados</a:t>
            </a:r>
            <a:r>
              <a:rPr lang="pt-BR" alt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000"/>
              </a:spcAft>
              <a:buClrTx/>
              <a:buFontTx/>
              <a:buNone/>
            </a:pPr>
            <a:endParaRPr lang="pt-BR" alt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buNone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- estimativa dos recursos financeiros,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buClrTx/>
              <a:buFontTx/>
              <a:buNone/>
            </a:pPr>
            <a:endParaRPr lang="pt-BR" altLang="pt-BR" sz="2600" b="1" dirty="0">
              <a:solidFill>
                <a:srgbClr val="006699"/>
              </a:solidFill>
              <a:latin typeface="Verdana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29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8650" y="332657"/>
            <a:ext cx="78867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PRESTAÇÃO DE CONTAS</a:t>
            </a:r>
            <a:endParaRPr lang="pt-BR" sz="3600" b="1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424936" cy="3816424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  <a:buNone/>
            </a:pPr>
            <a:r>
              <a:rPr lang="pt-BR" alt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ser realizada tempestivamente por meio do SICONV – Sistema de Gestão de Convênios</a:t>
            </a:r>
            <a:endParaRPr lang="pt-BR" alt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buClrTx/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01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ACOMPANHAMENTO SOCIAL</a:t>
            </a:r>
            <a:endParaRPr lang="pt-BR" sz="3600" b="1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18259" y="1700809"/>
            <a:ext cx="7886700" cy="3096344"/>
          </a:xfrm>
        </p:spPr>
        <p:txBody>
          <a:bodyPr/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www.portaldatransparencia.gov.br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www.convenios.gov.br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1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260648"/>
            <a:ext cx="8977745" cy="65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" y="188641"/>
            <a:ext cx="907126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9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4" y="116632"/>
            <a:ext cx="889461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" y="188641"/>
            <a:ext cx="89154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188640"/>
            <a:ext cx="894805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323528" y="116632"/>
          <a:ext cx="8568952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8291749" imgH="5581830" progId="Word.Document.8">
                  <p:embed/>
                </p:oleObj>
              </mc:Choice>
              <mc:Fallback>
                <p:oleObj name="Document" r:id="rId4" imgW="8291749" imgH="5581830" progId="Word.Documen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6632"/>
                        <a:ext cx="8568952" cy="5544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1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2708920"/>
            <a:ext cx="8424936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Transferências de Recursos entre Entes Federados</a:t>
            </a:r>
            <a:endParaRPr lang="pt-BR" sz="48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84976" cy="576064"/>
          </a:xfrm>
        </p:spPr>
        <p:txBody>
          <a:bodyPr/>
          <a:lstStyle/>
          <a:p>
            <a:pPr marL="274320" lvl="0" indent="-274320" algn="ctr">
              <a:spcBef>
                <a:spcPts val="600"/>
              </a:spcBef>
              <a:defRPr/>
            </a:pPr>
            <a:r>
              <a:rPr lang="pt-BR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 Orçamento Público e Mecanismos de Participação Popular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69678" y="1628800"/>
            <a:ext cx="7554097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50"/>
              </a:spcBef>
              <a:buClrTx/>
              <a:buFontTx/>
              <a:buNone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alt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Transferências Obrigatórias</a:t>
            </a:r>
          </a:p>
          <a:p>
            <a:pPr>
              <a:spcBef>
                <a:spcPts val="850"/>
              </a:spcBef>
              <a:buClrTx/>
              <a:buFontTx/>
              <a:buNone/>
            </a:pPr>
            <a:r>
              <a:rPr lang="pt-BR" alt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Constitucionais</a:t>
            </a: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50"/>
              </a:spcBef>
              <a:buClrTx/>
              <a:buFontTx/>
              <a:buNone/>
            </a:pPr>
            <a:r>
              <a:rPr lang="pt-BR" alt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Legais</a:t>
            </a: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50"/>
              </a:spcBef>
              <a:buClrTx/>
              <a:buFontTx/>
              <a:buNone/>
            </a:pPr>
            <a:endParaRPr lang="pt-BR" alt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50"/>
              </a:spcBef>
              <a:buClrTx/>
              <a:buFontTx/>
              <a:buNone/>
            </a:pPr>
            <a:r>
              <a:rPr lang="pt-BR" alt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alt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Transferências Voluntárias:</a:t>
            </a:r>
          </a:p>
          <a:p>
            <a:pPr lvl="2">
              <a:spcBef>
                <a:spcPts val="1425"/>
              </a:spcBef>
              <a:buClr>
                <a:srgbClr val="FF9933"/>
              </a:buClr>
              <a:buSzPct val="80000"/>
              <a:buFont typeface="Monotype Sorts" pitchFamily="2" charset="2"/>
              <a:buChar char="n"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Convênio</a:t>
            </a:r>
          </a:p>
          <a:p>
            <a:pPr lvl="2">
              <a:spcBef>
                <a:spcPts val="1425"/>
              </a:spcBef>
              <a:buClr>
                <a:srgbClr val="FF9933"/>
              </a:buClr>
              <a:buSzPct val="80000"/>
              <a:buFont typeface="Monotype Sorts" pitchFamily="2" charset="2"/>
              <a:buChar char="n"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Contrato de Repasse</a:t>
            </a:r>
            <a:r>
              <a:rPr lang="pt-BR" altLang="pt-BR" sz="2400" b="1" dirty="0">
                <a:solidFill>
                  <a:srgbClr val="006699"/>
                </a:solidFill>
                <a:latin typeface="Verdana" pitchFamily="34" charset="0"/>
                <a:cs typeface="Arial" pitchFamily="34" charset="0"/>
              </a:rPr>
              <a:t> 	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52928" cy="504056"/>
          </a:xfrm>
        </p:spPr>
        <p:txBody>
          <a:bodyPr/>
          <a:lstStyle/>
          <a:p>
            <a:pPr algn="ctr"/>
            <a:r>
              <a:rPr lang="pt-BR" altLang="pt-BR" sz="3200" dirty="0" smtClean="0">
                <a:latin typeface="Times New Roman" pitchFamily="18" charset="0"/>
                <a:cs typeface="Times New Roman" pitchFamily="18" charset="0"/>
              </a:rPr>
              <a:t>MODALIDADES DE TRANSFERÊNCIAS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1772816"/>
            <a:ext cx="75540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FPM</a:t>
            </a:r>
            <a:r>
              <a:rPr lang="pt-BR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- Fundo </a:t>
            </a:r>
            <a:r>
              <a:rPr lang="pt-BR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Participação dos Municípios </a:t>
            </a:r>
            <a:endParaRPr lang="pt-BR" sz="2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IPI</a:t>
            </a:r>
            <a:r>
              <a:rPr lang="pt-BR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– Exportação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b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Fundeb</a:t>
            </a:r>
            <a:r>
              <a:rPr lang="pt-BR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- Fundo </a:t>
            </a:r>
            <a:r>
              <a:rPr lang="pt-BR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Manutenção e Desenvolvimento da Educação Básica e de Valorização dos Profissionais da </a:t>
            </a:r>
            <a:r>
              <a:rPr lang="pt-BR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Educação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ITR</a:t>
            </a:r>
            <a:r>
              <a:rPr lang="pt-BR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- Imposto sobre a Propriedade Territorial Rural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b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Cide</a:t>
            </a:r>
            <a:r>
              <a:rPr lang="pt-BR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– Contribuição de Intervenção no Domínio Econômico </a:t>
            </a:r>
            <a:endParaRPr lang="pt-BR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88832" cy="1008112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TRANSFERENCIAS CONSTITUCIONAIS FEDERAIS PARA MUNICÍPIOS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TRANSFERENCIAS CONSTITUCIONAIS FEDERAIS PARA MUNICÍPIOS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1361" y="1772816"/>
            <a:ext cx="75540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ICMS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Imposto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operações relativas à circulação de mercadorias e sobre prestações de serviços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transporte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interestadual, intermunicipal e de comunicação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IPVA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Imposto sobre a Propriedade de Veículos Automotores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424936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TRANSFERENCIAS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LEGAIS PARA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MUNICÍPIOS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83079" y="1988840"/>
            <a:ext cx="7886700" cy="345638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AUTOMÁTICAS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Nacional de Alimentação Escolar – PNAE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Dinheiro Direto na Escola – PDDE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FUNDO A FUNDO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 – Sistema Único de Saúde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7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611560" y="116632"/>
            <a:ext cx="7584989" cy="10081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REGULAMENTAÇÃO FEDERAL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Transferências Voluntárias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Espaço Reservado para Conteúdo 6"/>
          <p:cNvSpPr txBox="1">
            <a:spLocks noGrp="1"/>
          </p:cNvSpPr>
          <p:nvPr>
            <p:ph sz="quarter" idx="1"/>
          </p:nvPr>
        </p:nvSpPr>
        <p:spPr>
          <a:xfrm>
            <a:off x="539552" y="1700808"/>
            <a:ext cx="8064896" cy="339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ClrTx/>
              <a:buFontTx/>
              <a:buNone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Consulte </a:t>
            </a: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www.convenios.gov.br</a:t>
            </a: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ClrTx/>
              <a:buFontTx/>
              <a:buNone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Decreto nº 6.170/2007 e suas alterações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ClrTx/>
              <a:buFontTx/>
              <a:buNone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Portaria Interministerial nº 507, de 24/11/2011.</a:t>
            </a:r>
          </a:p>
          <a:p>
            <a:pPr algn="just">
              <a:spcBef>
                <a:spcPts val="600"/>
              </a:spcBef>
              <a:spcAft>
                <a:spcPts val="900"/>
              </a:spcAft>
              <a:buClr>
                <a:srgbClr val="FF9933"/>
              </a:buClr>
              <a:buSzPct val="70000"/>
              <a:buFont typeface="Monotype Sorts" pitchFamily="2" charset="2"/>
              <a:buNone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Legislação aplicável exclusivamente nos casos em que o concedente/contratante tratar-se do Governo Federal.</a:t>
            </a:r>
          </a:p>
          <a:p>
            <a:pPr algn="just">
              <a:spcBef>
                <a:spcPts val="600"/>
              </a:spcBef>
              <a:spcAft>
                <a:spcPts val="900"/>
              </a:spcAft>
              <a:buClr>
                <a:srgbClr val="FF9933"/>
              </a:buClr>
              <a:buSzPct val="70000"/>
              <a:buFont typeface="Monotype Sorts" pitchFamily="2" charset="2"/>
              <a:buNone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OBS.: demais legislações de outros entes federativos devem seguir a Doutrina de Convênios</a:t>
            </a: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5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9"/>
            <a:ext cx="8496944" cy="504056"/>
          </a:xfrm>
        </p:spPr>
        <p:txBody>
          <a:bodyPr/>
          <a:lstStyle/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DIVULGAÇÃO DOS PROGRAMAS FEDERAIS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sz="quarter" idx="1"/>
          </p:nvPr>
        </p:nvSpPr>
        <p:spPr>
          <a:xfrm>
            <a:off x="611560" y="1340768"/>
            <a:ext cx="78488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9933"/>
              </a:buClr>
              <a:buFont typeface="Monotype Sorts" pitchFamily="2" charset="2"/>
              <a:buChar char="n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Administração Pública Federal deverá divulgar anualmente no SICONV (</a:t>
            </a:r>
            <a:r>
              <a:rPr lang="pt-BR" alt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prazo de até 60 dias após a sanção da LOA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relação dos programas/convênios e critérios para a seleção do convenente ou contratado.</a:t>
            </a:r>
          </a:p>
          <a:p>
            <a:pPr algn="just">
              <a:buClr>
                <a:srgbClr val="FF9933"/>
              </a:buClr>
              <a:buFont typeface="Monotype Sorts" pitchFamily="2" charset="2"/>
              <a:buChar char="n"/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9933"/>
              </a:buClr>
              <a:buFont typeface="Monotype Sorts" pitchFamily="2" charset="2"/>
              <a:buChar char="n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critérios de elegibilidade e de prioridade deverão ser estabelecidos de forma objetiva, considerando a aferição da qualificação técnica e da capacidade operacional do convenente ou contratado.</a:t>
            </a:r>
          </a:p>
        </p:txBody>
      </p:sp>
    </p:spTree>
    <p:extLst>
      <p:ext uri="{BB962C8B-B14F-4D97-AF65-F5344CB8AC3E}">
        <p14:creationId xmlns:p14="http://schemas.microsoft.com/office/powerpoint/2010/main" val="17793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/>
          <p:cNvSpPr txBox="1">
            <a:spLocks/>
          </p:cNvSpPr>
          <p:nvPr/>
        </p:nvSpPr>
        <p:spPr>
          <a:xfrm>
            <a:off x="683568" y="116632"/>
            <a:ext cx="7584989" cy="8491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CHAMAMENTO PÚBLICO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1340768"/>
            <a:ext cx="7554097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75"/>
              </a:spcAft>
              <a:buClr>
                <a:srgbClr val="FF9933"/>
              </a:buClr>
              <a:buFont typeface="Monotype Sorts" pitchFamily="2" charset="2"/>
              <a:buChar char="n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celebração de convênios com entes públicos, poderá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realizado chamamento público no SICONV,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contendo,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mínimo: </a:t>
            </a:r>
          </a:p>
          <a:p>
            <a:pPr algn="just">
              <a:spcAft>
                <a:spcPts val="875"/>
              </a:spcAft>
              <a:buClrTx/>
              <a:buFontTx/>
              <a:buNone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Aft>
                <a:spcPts val="875"/>
              </a:spcAft>
              <a:buClrTx/>
              <a:buFontTx/>
              <a:buNone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descrição dos programas a serem executados; 	</a:t>
            </a:r>
          </a:p>
          <a:p>
            <a:pPr algn="just">
              <a:spcAft>
                <a:spcPts val="875"/>
              </a:spcAft>
              <a:buClrTx/>
              <a:buFontTx/>
              <a:buNone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- critérios objetivos para a seleção do convenente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875"/>
              </a:spcAft>
              <a:buClrTx/>
              <a:buFontTx/>
              <a:buNone/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75"/>
              </a:spcAft>
              <a:buClr>
                <a:srgbClr val="FF9933"/>
              </a:buClr>
              <a:buFont typeface="Monotype Sorts" pitchFamily="2" charset="2"/>
              <a:buChar char="n"/>
            </a:pP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Publicidade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prazo mínimo 15 dias,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especialmente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na primeira página do sítio oficial do órgão ou entidade concedente, bem como no Portal dos Convênios.</a:t>
            </a:r>
          </a:p>
        </p:txBody>
      </p:sp>
    </p:spTree>
    <p:extLst>
      <p:ext uri="{BB962C8B-B14F-4D97-AF65-F5344CB8AC3E}">
        <p14:creationId xmlns:p14="http://schemas.microsoft.com/office/powerpoint/2010/main" val="17299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378</Words>
  <Application>Microsoft Office PowerPoint</Application>
  <PresentationFormat>Apresentação na tela (4:3)</PresentationFormat>
  <Paragraphs>62</Paragraphs>
  <Slides>19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Arial</vt:lpstr>
      <vt:lpstr>Bookman Old Style</vt:lpstr>
      <vt:lpstr>Calibri</vt:lpstr>
      <vt:lpstr>Gill Sans MT</vt:lpstr>
      <vt:lpstr>Monotype Sorts</vt:lpstr>
      <vt:lpstr>Times New Roman</vt:lpstr>
      <vt:lpstr>Verdana</vt:lpstr>
      <vt:lpstr>Wingdings</vt:lpstr>
      <vt:lpstr>Wingdings 3</vt:lpstr>
      <vt:lpstr>Origem</vt:lpstr>
      <vt:lpstr>Document</vt:lpstr>
      <vt:lpstr>Orçamento Público e Mecanismos de Participação</vt:lpstr>
      <vt:lpstr>Curso Orçamento Público e Mecanismos de Participação Popular</vt:lpstr>
      <vt:lpstr>MODALIDADES DE TRANSFERÊNCIAS</vt:lpstr>
      <vt:lpstr>TRANSFERENCIAS CONSTITUCIONAIS FEDERAIS PARA MUNICÍPIOS</vt:lpstr>
      <vt:lpstr>TRANSFERENCIAS CONSTITUCIONAIS FEDERAIS PARA MUNICÍPIOS</vt:lpstr>
      <vt:lpstr>Apresentação do PowerPoint</vt:lpstr>
      <vt:lpstr>Apresentação do PowerPoint</vt:lpstr>
      <vt:lpstr>DIVULGAÇÃO DOS PROGRAMAS FEDERAIS</vt:lpstr>
      <vt:lpstr>Apresentação do PowerPoint</vt:lpstr>
      <vt:lpstr>PROPOSTA DE TRABALHO</vt:lpstr>
      <vt:lpstr>PRESTAÇÃO DE CONTAS</vt:lpstr>
      <vt:lpstr>ACOMPANHAMENTO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Gisela Palmieri Torquato</cp:lastModifiedBy>
  <cp:revision>128</cp:revision>
  <cp:lastPrinted>2015-10-01T14:33:36Z</cp:lastPrinted>
  <dcterms:created xsi:type="dcterms:W3CDTF">2013-09-16T16:41:07Z</dcterms:created>
  <dcterms:modified xsi:type="dcterms:W3CDTF">2015-10-20T01:11:03Z</dcterms:modified>
</cp:coreProperties>
</file>