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0"/>
  </p:notesMasterIdLst>
  <p:handoutMasterIdLst>
    <p:handoutMasterId r:id="rId41"/>
  </p:handoutMasterIdLst>
  <p:sldIdLst>
    <p:sldId id="453" r:id="rId3"/>
    <p:sldId id="477" r:id="rId4"/>
    <p:sldId id="451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478" r:id="rId13"/>
    <p:sldId id="504" r:id="rId14"/>
    <p:sldId id="505" r:id="rId15"/>
    <p:sldId id="506" r:id="rId16"/>
    <p:sldId id="507" r:id="rId17"/>
    <p:sldId id="508" r:id="rId18"/>
    <p:sldId id="509" r:id="rId19"/>
    <p:sldId id="510" r:id="rId20"/>
    <p:sldId id="511" r:id="rId21"/>
    <p:sldId id="512" r:id="rId22"/>
    <p:sldId id="513" r:id="rId23"/>
    <p:sldId id="514" r:id="rId24"/>
    <p:sldId id="515" r:id="rId25"/>
    <p:sldId id="482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2" r:id="rId34"/>
    <p:sldId id="516" r:id="rId35"/>
    <p:sldId id="493" r:id="rId36"/>
    <p:sldId id="517" r:id="rId37"/>
    <p:sldId id="518" r:id="rId38"/>
    <p:sldId id="454" r:id="rId39"/>
  </p:sldIdLst>
  <p:sldSz cx="9144000" cy="6858000" type="screen4x3"/>
  <p:notesSz cx="6819900" cy="9931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DF4A21"/>
    <a:srgbClr val="339966"/>
    <a:srgbClr val="309C42"/>
    <a:srgbClr val="1F497D"/>
    <a:srgbClr val="7CBF33"/>
    <a:srgbClr val="77A7E1"/>
    <a:srgbClr val="006600"/>
    <a:srgbClr val="E87F62"/>
    <a:srgbClr val="E3E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77071" autoAdjust="0"/>
  </p:normalViewPr>
  <p:slideViewPr>
    <p:cSldViewPr>
      <p:cViewPr>
        <p:scale>
          <a:sx n="60" d="100"/>
          <a:sy n="60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2" y="1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/>
          <a:lstStyle>
            <a:lvl1pPr algn="r">
              <a:defRPr sz="1300"/>
            </a:lvl1pPr>
          </a:lstStyle>
          <a:p>
            <a:fld id="{B81DA9EA-9D3A-4734-A17A-71C06FCC5B09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3032" y="9433107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 anchor="b"/>
          <a:lstStyle>
            <a:lvl1pPr algn="r">
              <a:defRPr sz="1300"/>
            </a:lvl1pPr>
          </a:lstStyle>
          <a:p>
            <a:fld id="{7C3FD9FD-6551-4C39-9604-8510622B999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315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1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/>
          <a:lstStyle>
            <a:lvl1pPr algn="r">
              <a:defRPr sz="1300"/>
            </a:lvl1pPr>
          </a:lstStyle>
          <a:p>
            <a:fld id="{B6FB1613-5CC2-44CA-82A4-790A20B0896F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10" tIns="47855" rIns="95710" bIns="4785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5710" tIns="47855" rIns="95710" bIns="4785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6570"/>
          </a:xfrm>
          <a:prstGeom prst="rect">
            <a:avLst/>
          </a:prstGeom>
        </p:spPr>
        <p:txBody>
          <a:bodyPr vert="horz" lIns="95710" tIns="47855" rIns="95710" bIns="47855" rtlCol="0" anchor="b"/>
          <a:lstStyle>
            <a:lvl1pPr algn="r">
              <a:defRPr sz="1300"/>
            </a:lvl1pPr>
          </a:lstStyle>
          <a:p>
            <a:fld id="{D6FF8D1F-56F5-480D-8417-2C56B9E464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01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Previsão Atual/2015:</a:t>
            </a:r>
          </a:p>
          <a:p>
            <a:pPr>
              <a:buFontTx/>
              <a:buChar char="-"/>
            </a:pPr>
            <a:r>
              <a:rPr lang="pt-BR" baseline="0" dirty="0" smtClean="0"/>
              <a:t> 34 Núcleos BH Cid; </a:t>
            </a:r>
          </a:p>
          <a:p>
            <a:pPr>
              <a:buFontTx/>
              <a:buChar char="-"/>
            </a:pPr>
            <a:r>
              <a:rPr lang="pt-BR" baseline="0" dirty="0" smtClean="0"/>
              <a:t> 750 famílias atendidas BH Sem Miséria;</a:t>
            </a:r>
          </a:p>
          <a:p>
            <a:pPr>
              <a:buFontTx/>
              <a:buChar char="-"/>
            </a:pPr>
            <a:r>
              <a:rPr lang="pt-BR" baseline="0" dirty="0" smtClean="0"/>
              <a:t> 20 mil atendimentos no CRPI;</a:t>
            </a:r>
          </a:p>
          <a:p>
            <a:pPr>
              <a:buFontTx/>
              <a:buChar char="-"/>
            </a:pPr>
            <a:r>
              <a:rPr lang="pt-BR" baseline="0" dirty="0" smtClean="0"/>
              <a:t> 170 mil famílias no Serviço de Proteção e </a:t>
            </a:r>
            <a:r>
              <a:rPr lang="pt-BR" baseline="0" dirty="0" err="1" smtClean="0"/>
              <a:t>Atend</a:t>
            </a:r>
            <a:r>
              <a:rPr lang="pt-BR" baseline="0" dirty="0" smtClean="0"/>
              <a:t>. Integral;</a:t>
            </a:r>
          </a:p>
          <a:p>
            <a:pPr>
              <a:buFontTx/>
              <a:buChar char="-"/>
            </a:pPr>
            <a:r>
              <a:rPr lang="pt-BR" baseline="0" dirty="0" smtClean="0"/>
              <a:t> Combate Trabalho Infantil: 612 crianças;</a:t>
            </a:r>
          </a:p>
          <a:p>
            <a:pPr>
              <a:buFontTx/>
              <a:buChar char="-"/>
            </a:pPr>
            <a:r>
              <a:rPr lang="pt-BR" baseline="0" dirty="0" smtClean="0"/>
              <a:t> 6.000 idosos atendidos no Grupo de Convivência;</a:t>
            </a:r>
          </a:p>
          <a:p>
            <a:pPr>
              <a:buFontTx/>
              <a:buChar char="-"/>
            </a:pPr>
            <a:r>
              <a:rPr lang="pt-BR" baseline="0" dirty="0" smtClean="0"/>
              <a:t> Centro Ref. Juventude: em convênio com o Estado MG, equipamento público com espaços multiuso (arte, cultura, esportes, comunicação, etc.).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Previsão Atual/2015:</a:t>
            </a:r>
          </a:p>
          <a:p>
            <a:pPr>
              <a:buFontTx/>
              <a:buChar char="-"/>
            </a:pPr>
            <a:r>
              <a:rPr lang="pt-BR" dirty="0" smtClean="0"/>
              <a:t> PROMETI: 3.200 vagas;</a:t>
            </a:r>
          </a:p>
          <a:p>
            <a:pPr>
              <a:buFontTx/>
              <a:buChar char="-"/>
            </a:pPr>
            <a:r>
              <a:rPr lang="pt-BR" dirty="0" smtClean="0"/>
              <a:t> RP: 3.500.000 refeições;</a:t>
            </a:r>
            <a:r>
              <a:rPr lang="pt-BR" baseline="0" dirty="0" smtClean="0"/>
              <a:t> (RP II em reforma);</a:t>
            </a:r>
          </a:p>
          <a:p>
            <a:pPr>
              <a:buFontTx/>
              <a:buChar char="-"/>
            </a:pPr>
            <a:r>
              <a:rPr lang="pt-BR" baseline="0" dirty="0" smtClean="0"/>
              <a:t> Acad. Céu Aberto: aprox. 380;</a:t>
            </a:r>
          </a:p>
          <a:p>
            <a:pPr>
              <a:buFontTx/>
              <a:buChar char="-"/>
            </a:pPr>
            <a:r>
              <a:rPr lang="pt-BR" baseline="0" dirty="0" smtClean="0"/>
              <a:t> Segundo Tempo: </a:t>
            </a:r>
            <a:r>
              <a:rPr lang="pt-BR" baseline="0" dirty="0" smtClean="0">
                <a:solidFill>
                  <a:srgbClr val="FF0000"/>
                </a:solidFill>
              </a:rPr>
              <a:t>20.000 atendimentos;</a:t>
            </a:r>
          </a:p>
          <a:p>
            <a:pPr>
              <a:buFontTx/>
              <a:buChar char="-"/>
            </a:pPr>
            <a:r>
              <a:rPr lang="pt-BR" sz="1200" dirty="0" smtClean="0"/>
              <a:t>Programa Vida Ativa: 5.000 idosos participantes;</a:t>
            </a:r>
            <a:endParaRPr lang="pt-BR" baseline="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pt-BR" sz="1200" dirty="0" smtClean="0"/>
              <a:t> Projeto Caminhar / BH Cidadania: 39.500 atendimentos.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OP Criança e </a:t>
            </a:r>
            <a:r>
              <a:rPr lang="pt-BR" b="1" dirty="0" err="1" smtClean="0"/>
              <a:t>Adoles</a:t>
            </a:r>
            <a:r>
              <a:rPr lang="pt-BR" b="1" dirty="0" smtClean="0"/>
              <a:t>.: </a:t>
            </a:r>
            <a:r>
              <a:rPr lang="pt-BR" dirty="0" smtClean="0"/>
              <a:t>iniciou em outubro/14, continuidade em</a:t>
            </a:r>
            <a:r>
              <a:rPr lang="pt-BR" baseline="0" dirty="0" smtClean="0"/>
              <a:t> 2015 e 2016.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Previsão Atual/2015:</a:t>
            </a:r>
          </a:p>
          <a:p>
            <a:r>
              <a:rPr lang="pt-BR" dirty="0" smtClean="0"/>
              <a:t>-</a:t>
            </a:r>
            <a:r>
              <a:rPr lang="pt-BR" baseline="0" dirty="0" smtClean="0"/>
              <a:t> Formação de prof. Ed. Infantil: 4.680;</a:t>
            </a:r>
          </a:p>
          <a:p>
            <a:pPr>
              <a:buFontTx/>
              <a:buChar char="-"/>
            </a:pPr>
            <a:r>
              <a:rPr lang="pt-BR" baseline="0" dirty="0" smtClean="0"/>
              <a:t> Ensino Fundamental: 151 mil alunos;</a:t>
            </a:r>
          </a:p>
          <a:p>
            <a:pPr>
              <a:buFontTx/>
              <a:buChar char="-"/>
            </a:pPr>
            <a:r>
              <a:rPr lang="pt-BR" baseline="0" dirty="0" smtClean="0"/>
              <a:t> Ed. Infantil: 42 mil;</a:t>
            </a:r>
          </a:p>
          <a:p>
            <a:pPr>
              <a:buFontTx/>
              <a:buChar char="-"/>
            </a:pPr>
            <a:r>
              <a:rPr lang="pt-BR" baseline="0" dirty="0" smtClean="0"/>
              <a:t> Creches </a:t>
            </a:r>
            <a:r>
              <a:rPr lang="pt-BR" baseline="0" dirty="0" err="1" smtClean="0"/>
              <a:t>conv</a:t>
            </a:r>
            <a:r>
              <a:rPr lang="pt-BR" baseline="0" dirty="0" smtClean="0"/>
              <a:t>.: 23 mil;</a:t>
            </a:r>
          </a:p>
          <a:p>
            <a:pPr>
              <a:buFontTx/>
              <a:buChar char="-"/>
            </a:pPr>
            <a:r>
              <a:rPr lang="pt-BR" baseline="0" dirty="0" smtClean="0"/>
              <a:t> Transporte Escolar: 6.400 alunos + 587 alunos com deficiência.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Previsão Atual/2015:</a:t>
            </a:r>
          </a:p>
          <a:p>
            <a:pPr>
              <a:buFontTx/>
              <a:buChar char="-"/>
            </a:pPr>
            <a:r>
              <a:rPr lang="pt-BR" dirty="0" smtClean="0"/>
              <a:t> Escola Integrada</a:t>
            </a:r>
            <a:r>
              <a:rPr lang="pt-BR" baseline="0" dirty="0" smtClean="0"/>
              <a:t> - </a:t>
            </a:r>
            <a:r>
              <a:rPr lang="pt-BR" dirty="0" smtClean="0"/>
              <a:t>65 mil vagas;</a:t>
            </a:r>
          </a:p>
          <a:p>
            <a:pPr>
              <a:buFontTx/>
              <a:buChar char="-"/>
            </a:pPr>
            <a:r>
              <a:rPr lang="pt-BR" baseline="0" dirty="0" smtClean="0"/>
              <a:t> Escola Aberta: o mesmo;</a:t>
            </a:r>
          </a:p>
          <a:p>
            <a:pPr>
              <a:buFontTx/>
              <a:buChar char="-"/>
            </a:pPr>
            <a:r>
              <a:rPr lang="pt-BR" baseline="0" dirty="0" smtClean="0"/>
              <a:t> Escola nas Férias: 95 mil participações;</a:t>
            </a:r>
          </a:p>
          <a:p>
            <a:pPr>
              <a:buFontTx/>
              <a:buChar char="-"/>
            </a:pPr>
            <a:r>
              <a:rPr lang="pt-BR" baseline="0" dirty="0" smtClean="0"/>
              <a:t> Saúde na Escola: 98 mil.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Previsão Atual/2015:</a:t>
            </a:r>
          </a:p>
          <a:p>
            <a:pPr>
              <a:buFontTx/>
              <a:buChar char="-"/>
            </a:pPr>
            <a:r>
              <a:rPr lang="pt-BR" dirty="0" smtClean="0"/>
              <a:t> Vigilância dengue: o mesmo;</a:t>
            </a:r>
          </a:p>
          <a:p>
            <a:pPr>
              <a:buFontTx/>
              <a:buChar char="-"/>
            </a:pPr>
            <a:r>
              <a:rPr lang="pt-BR" baseline="0" dirty="0" smtClean="0"/>
              <a:t> Rede de Urgência: 1.050.000 </a:t>
            </a:r>
            <a:r>
              <a:rPr lang="pt-BR" baseline="0" dirty="0" err="1" smtClean="0"/>
              <a:t>atendim</a:t>
            </a:r>
            <a:r>
              <a:rPr lang="pt-BR" baseline="0" dirty="0" smtClean="0"/>
              <a:t>.;</a:t>
            </a:r>
          </a:p>
          <a:p>
            <a:pPr>
              <a:buFontTx/>
              <a:buChar char="-"/>
            </a:pPr>
            <a:r>
              <a:rPr lang="pt-BR" baseline="0" dirty="0" smtClean="0"/>
              <a:t> Atenção Primária: 2,5 milhão de consultas;</a:t>
            </a:r>
          </a:p>
          <a:p>
            <a:pPr>
              <a:buFontTx/>
              <a:buChar char="-"/>
            </a:pPr>
            <a:r>
              <a:rPr lang="pt-BR" baseline="0" dirty="0" smtClean="0"/>
              <a:t> Rede Hospitalar: 222 mil internações.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Atual:</a:t>
            </a:r>
          </a:p>
          <a:p>
            <a:pPr>
              <a:buFontTx/>
              <a:buChar char="-"/>
            </a:pPr>
            <a:r>
              <a:rPr lang="pt-BR" dirty="0" smtClean="0"/>
              <a:t> </a:t>
            </a:r>
            <a:r>
              <a:rPr lang="pt-BR" dirty="0" err="1" smtClean="0"/>
              <a:t>Oper</a:t>
            </a:r>
            <a:r>
              <a:rPr lang="pt-BR" dirty="0" smtClean="0"/>
              <a:t>. Oxigênio: 7.000</a:t>
            </a:r>
            <a:r>
              <a:rPr lang="pt-BR" baseline="0" dirty="0" smtClean="0"/>
              <a:t> vistorias;</a:t>
            </a:r>
          </a:p>
          <a:p>
            <a:pPr>
              <a:buFontTx/>
              <a:buChar char="-"/>
            </a:pPr>
            <a:r>
              <a:rPr lang="pt-BR" baseline="0" dirty="0" smtClean="0"/>
              <a:t> Cobertura Limpeza de Vias: 708 mil km;</a:t>
            </a:r>
          </a:p>
          <a:p>
            <a:pPr>
              <a:buFontTx/>
              <a:buChar char="-"/>
            </a:pPr>
            <a:r>
              <a:rPr lang="pt-BR" baseline="0" dirty="0" smtClean="0"/>
              <a:t> Coleta Res. Sólidos: 775 mil ton.</a:t>
            </a:r>
          </a:p>
          <a:p>
            <a:pPr>
              <a:buFontTx/>
              <a:buChar char="-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883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883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Previsão Atual/2015:</a:t>
            </a:r>
          </a:p>
          <a:p>
            <a:pPr>
              <a:buFontTx/>
              <a:buChar char="-"/>
            </a:pPr>
            <a:r>
              <a:rPr lang="pt-BR" dirty="0" smtClean="0"/>
              <a:t> Bolsa Moradia:</a:t>
            </a:r>
            <a:r>
              <a:rPr lang="pt-BR" baseline="0" dirty="0" smtClean="0"/>
              <a:t> 3.232 famílias;</a:t>
            </a:r>
          </a:p>
          <a:p>
            <a:pPr>
              <a:buFontTx/>
              <a:buChar char="-"/>
            </a:pPr>
            <a:r>
              <a:rPr lang="pt-BR" baseline="0" dirty="0" smtClean="0"/>
              <a:t> Vila Viva: continuidade das obras de intervenção estrutural;</a:t>
            </a:r>
          </a:p>
          <a:p>
            <a:pPr>
              <a:buFontTx/>
              <a:buChar char="-"/>
            </a:pPr>
            <a:r>
              <a:rPr lang="pt-BR" baseline="0" dirty="0" smtClean="0"/>
              <a:t> Regularização e titulação: 7.240 (Vila e Favela) e 1.521 atendimentos (Moradias/unidades </a:t>
            </a:r>
            <a:r>
              <a:rPr lang="pt-BR" baseline="0" smtClean="0"/>
              <a:t>implantadas pela PBH)</a:t>
            </a:r>
            <a:endParaRPr lang="pt-BR" baseline="0" dirty="0" smtClean="0"/>
          </a:p>
          <a:p>
            <a:pPr>
              <a:buFontTx/>
              <a:buChar char="-"/>
            </a:pPr>
            <a:r>
              <a:rPr lang="pt-BR" baseline="0" dirty="0" smtClean="0"/>
              <a:t> Produção moradias para reassentamento (</a:t>
            </a:r>
            <a:r>
              <a:rPr lang="pt-BR" baseline="0" dirty="0" err="1" smtClean="0"/>
              <a:t>prog</a:t>
            </a:r>
            <a:r>
              <a:rPr lang="pt-BR" baseline="0" dirty="0" smtClean="0"/>
              <a:t>. Vila Viva): 1.125.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Previsão Atual/2015:</a:t>
            </a:r>
          </a:p>
          <a:p>
            <a:pPr>
              <a:buFontTx/>
              <a:buChar char="-"/>
            </a:pPr>
            <a:r>
              <a:rPr lang="pt-BR" dirty="0" smtClean="0"/>
              <a:t> Bolsa Moradia:</a:t>
            </a:r>
            <a:r>
              <a:rPr lang="pt-BR" baseline="0" dirty="0" smtClean="0"/>
              <a:t> 3.232 famílias;</a:t>
            </a:r>
          </a:p>
          <a:p>
            <a:pPr>
              <a:buFontTx/>
              <a:buChar char="-"/>
            </a:pPr>
            <a:r>
              <a:rPr lang="pt-BR" baseline="0" dirty="0" smtClean="0"/>
              <a:t> Vila Viva: continuidade das obras de intervenção estrutural;</a:t>
            </a:r>
          </a:p>
          <a:p>
            <a:pPr>
              <a:buFontTx/>
              <a:buChar char="-"/>
            </a:pPr>
            <a:r>
              <a:rPr lang="pt-BR" baseline="0" dirty="0" smtClean="0"/>
              <a:t> Regularização e titulação: 7.240 (Vila e Favela) e 1.521 atendimentos (Moradias/unidades </a:t>
            </a:r>
            <a:r>
              <a:rPr lang="pt-BR" baseline="0" smtClean="0"/>
              <a:t>implantadas pela PBH)</a:t>
            </a:r>
            <a:endParaRPr lang="pt-BR" baseline="0" dirty="0" smtClean="0"/>
          </a:p>
          <a:p>
            <a:pPr>
              <a:buFontTx/>
              <a:buChar char="-"/>
            </a:pPr>
            <a:r>
              <a:rPr lang="pt-BR" baseline="0" dirty="0" smtClean="0"/>
              <a:t> Produção moradias para reassentamento (</a:t>
            </a:r>
            <a:r>
              <a:rPr lang="pt-BR" baseline="0" dirty="0" err="1" smtClean="0"/>
              <a:t>prog</a:t>
            </a:r>
            <a:r>
              <a:rPr lang="pt-BR" baseline="0" dirty="0" smtClean="0"/>
              <a:t>. Vila Viva): 1.125.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3585" eaLnBrk="0" fontAlgn="base" hangingPunct="0">
              <a:spcBef>
                <a:spcPct val="20000"/>
              </a:spcBef>
              <a:spcAft>
                <a:spcPts val="580"/>
              </a:spcAft>
              <a:defRPr/>
            </a:pPr>
            <a:endParaRPr lang="pt-BR" kern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60C9C-54F9-4CA4-87C2-CDD381A592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E660-77B3-4580-A641-0EBE4D6745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E9AD-D913-480A-9D2A-A3AA53DE9B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7B4A1F-DD29-4541-B98F-9193D92190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0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0C71A3-F83E-4209-BD61-5FE2FF874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05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227A53-3E57-476C-B2B3-E9EE633CCE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38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7AF7B7-1DA0-49F0-8960-B7E8E80A50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23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9C2827-A5CF-42F8-AFA8-1B49887F90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07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41AAC5-4F5F-48FE-A2F9-FED25E0F83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54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A5E28D-5E35-4E19-9BBB-83BA5E741E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426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5D773B-05E5-435F-91C9-69323899C7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94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687F6-80C2-419B-94A8-E88ED6944F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F86E3-3AC9-4C3B-AA82-74A79A14D9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5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172612-E519-4D39-8FF3-5030E5CC56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244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DFA1E2-F995-41DE-A8D8-A21967567E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63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757B2-B951-46A4-8E4B-DD506336EC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56BB-A97D-4C3D-BA34-B966DF0AF8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D75F-B33D-4FDB-8322-5F95EE3725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E56A-AA33-43B2-97F2-AEDB9F536A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F29C-79D5-48E8-AD42-EEBC838133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8A442-DC73-44BF-AC02-36208D376D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8F88-F70F-4381-9E55-6DEC09EDF8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DEFF818-89BC-4142-B88A-DF52FB2CD5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579B806-E337-4609-AC12-790EEE2D42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2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hyperlink" Target="http://ouvidoriageral.pbh.gov.br/ta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13239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Secretaria Municipal de Planejamento, Orçamento e informação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Secretaria Municipal Adjunta de Orçamento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410" name="AutoShape 2" descr="Exibindo SMPL_CAPA_ORÇAMENTOPROGRAMA_1_28082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D:\Backup Denise\Gerência PPAG atual\Docs 2015\LOA 2016 e Revisão PPAG 2016_2017\Audiências Públicas\SMPL_CAPA_ORÇAMENTOPROGRAMA_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837" y="0"/>
            <a:ext cx="9253674" cy="6858000"/>
          </a:xfrm>
          <a:prstGeom prst="rect">
            <a:avLst/>
          </a:prstGeom>
          <a:noFill/>
        </p:spPr>
      </p:pic>
      <p:pic>
        <p:nvPicPr>
          <p:cNvPr id="1028" name="Picture 4" descr="D:\Backup Denise\Gerência PPAG atual\Docs 2015\LOA 2016 e Revisão PPAG 2016_2017\Audiências Públicas\SMPL_CAPA_ORÇAMENTOPROGRAMA_3 (2).jpg"/>
          <p:cNvPicPr>
            <a:picLocks noChangeAspect="1" noChangeArrowheads="1"/>
          </p:cNvPicPr>
          <p:nvPr/>
        </p:nvPicPr>
        <p:blipFill>
          <a:blip r:embed="rId2" cstate="print"/>
          <a:srcRect l="67500" b="81110"/>
          <a:stretch>
            <a:fillRect/>
          </a:stretch>
        </p:blipFill>
        <p:spPr bwMode="auto">
          <a:xfrm>
            <a:off x="6469360" y="980728"/>
            <a:ext cx="2674640" cy="1152128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2771800" y="6519446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23/10/15</a:t>
            </a:r>
            <a:endParaRPr lang="pt-BR" sz="16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7544" y="5159514"/>
            <a:ext cx="5256584" cy="861774"/>
          </a:xfrm>
          <a:prstGeom prst="rect">
            <a:avLst/>
          </a:prstGeom>
          <a:solidFill>
            <a:schemeClr val="bg1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Secretaria Municipal de Planejamento, Orçamento e Informação</a:t>
            </a:r>
          </a:p>
          <a:p>
            <a:pPr algn="ctr"/>
            <a:r>
              <a:rPr lang="pt-BR" sz="1600" b="1" dirty="0" smtClean="0"/>
              <a:t>Sec. Mun. Adjunta de Orçamento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445121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251937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Renúncia </a:t>
            </a:r>
            <a:r>
              <a:rPr lang="pt-BR" sz="3200" b="1" dirty="0">
                <a:solidFill>
                  <a:schemeClr val="tx2"/>
                </a:solidFill>
              </a:rPr>
              <a:t>da Receita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160014" y="1784105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99592" y="1556792"/>
            <a:ext cx="238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n-lt"/>
              </a:rPr>
              <a:t>Conforme LDO 2016:</a:t>
            </a:r>
            <a:endParaRPr lang="pt-BR" sz="2000" b="1" dirty="0">
              <a:latin typeface="+mn-lt"/>
            </a:endParaRPr>
          </a:p>
        </p:txBody>
      </p:sp>
      <p:pic>
        <p:nvPicPr>
          <p:cNvPr id="16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403648" y="2214554"/>
          <a:ext cx="6480720" cy="324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66118"/>
                <a:gridCol w="1814602"/>
              </a:tblGrid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/>
                        <a:t>  1 - Isenções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/>
                        <a:t>14.000.000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/>
                        <a:t>        IPTU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u="none" strike="noStrike"/>
                        <a:t>7.000.000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/>
                        <a:t>        ITBI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u="none" strike="noStrike"/>
                        <a:t>7.000.000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/>
                        <a:t>  2 - Remissões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/>
                        <a:t>4.100.000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/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u="none" strike="noStrike"/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/>
                        <a:t>  3 - Desconto Antecipado de Pagamento de IPTU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/>
                        <a:t>46.100.000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/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u="none" strike="noStrike"/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0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/>
                        <a:t>  4 - Incentivo Cultural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/>
                        <a:t>10.000.000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463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dirty="0"/>
                        <a:t>TOTAL GERAL DA RENÚNCIA FISCAL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/>
                        <a:t>74.200.000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916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/>
          <p:cNvCxnSpPr/>
          <p:nvPr/>
        </p:nvCxnSpPr>
        <p:spPr>
          <a:xfrm>
            <a:off x="2609850" y="2924175"/>
            <a:ext cx="6534150" cy="769"/>
          </a:xfrm>
          <a:prstGeom prst="line">
            <a:avLst/>
          </a:prstGeom>
          <a:ln w="22225">
            <a:solidFill>
              <a:srgbClr val="7CB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2609850" y="2996953"/>
            <a:ext cx="6534150" cy="3422"/>
          </a:xfrm>
          <a:prstGeom prst="line">
            <a:avLst/>
          </a:prstGeom>
          <a:ln w="22225">
            <a:solidFill>
              <a:srgbClr val="309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ixaDeTexto 2"/>
          <p:cNvSpPr txBox="1">
            <a:spLocks noChangeArrowheads="1"/>
          </p:cNvSpPr>
          <p:nvPr/>
        </p:nvSpPr>
        <p:spPr bwMode="auto">
          <a:xfrm>
            <a:off x="944748" y="1916113"/>
            <a:ext cx="6408737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3600" b="1" dirty="0" smtClean="0">
                <a:solidFill>
                  <a:srgbClr val="309C42"/>
                </a:solidFill>
                <a:latin typeface="+mj-lt"/>
              </a:rPr>
              <a:t>DESPESAS /2016</a:t>
            </a:r>
            <a:endParaRPr lang="pt-BR" altLang="pt-BR" sz="3600" b="1" dirty="0">
              <a:solidFill>
                <a:srgbClr val="309C42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pt-BR" altLang="pt-BR" sz="3200" b="1" dirty="0"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endParaRPr lang="pt-BR" altLang="pt-BR" sz="3200" b="1" dirty="0"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endParaRPr lang="pt-BR" altLang="pt-BR" sz="1600" b="1" dirty="0"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191542"/>
            <a:ext cx="78337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rgbClr val="339966"/>
                </a:solidFill>
              </a:rPr>
              <a:t>   Representação Sustentadores </a:t>
            </a:r>
          </a:p>
          <a:p>
            <a:pPr eaLnBrk="1" hangingPunct="1"/>
            <a:r>
              <a:rPr lang="pt-BR" sz="3200" b="1" dirty="0" smtClean="0">
                <a:solidFill>
                  <a:srgbClr val="339966"/>
                </a:solidFill>
              </a:rPr>
              <a:t>   por Área de Resultados</a:t>
            </a:r>
            <a:endParaRPr lang="pt-BR" sz="3200" b="1" dirty="0">
              <a:solidFill>
                <a:srgbClr val="339966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727530" y="5910883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736078" y="1208041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pic>
        <p:nvPicPr>
          <p:cNvPr id="1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043607" y="1643048"/>
          <a:ext cx="7200801" cy="414340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60241"/>
                <a:gridCol w="1800200"/>
                <a:gridCol w="1969630"/>
                <a:gridCol w="1270730"/>
              </a:tblGrid>
              <a:tr h="445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ÁREA DE RESULTADO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PLOA 2016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PROJETOS SUSTENTADORES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% SUST/PLOA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Cidade Saudável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3.965.858.955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1.764.603.409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44,49%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Modernidade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2.816.276.736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35.349.120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1,26%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Educação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1.852.283.531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137.707.795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7,43%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Cidade Sustentável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1.522.430.286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840.845.447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55,23%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Cidade com Mobilidade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866.117.379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480.878.043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55,52%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Cidade de Todos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416.098.436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89.102.166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21,41%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Cidade com Todas Vilas Vivas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384.056.246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354.056.898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92,19%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Cidade Segura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288.223.841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4.633.160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1,61%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95.759.318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16.004.607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16,71%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Prosperidade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50.695.424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31.163.804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61,47%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Cidade Compartilhada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16.879.272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878.470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5,20%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</a:tr>
              <a:tr h="2835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Integração Metropolitana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2.411.000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2.411.000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100,00%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/>
                </a:tc>
              </a:tr>
              <a:tr h="294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12.277.090.424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3.757.633.919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30,61%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5" marR="6385" marT="63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143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-108520" y="47365"/>
            <a:ext cx="8064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>
                <a:solidFill>
                  <a:schemeClr val="tx2"/>
                </a:solidFill>
              </a:rPr>
              <a:t>     </a:t>
            </a:r>
            <a:r>
              <a:rPr lang="pt-BR" sz="2800" b="1" dirty="0" smtClean="0">
                <a:solidFill>
                  <a:srgbClr val="339966"/>
                </a:solidFill>
              </a:rPr>
              <a:t>Demonstrativo Despesas </a:t>
            </a:r>
            <a:r>
              <a:rPr lang="pt-BR" sz="2800" b="1" dirty="0">
                <a:solidFill>
                  <a:srgbClr val="339966"/>
                </a:solidFill>
              </a:rPr>
              <a:t>por Função de Governo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028384" y="332656"/>
            <a:ext cx="928459" cy="2616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pt-BR" sz="1100" i="1" dirty="0" smtClean="0"/>
              <a:t>Em R$ 1,00</a:t>
            </a:r>
            <a:endParaRPr lang="pt-BR" sz="11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031125" y="6211993"/>
            <a:ext cx="912429" cy="2616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pic>
        <p:nvPicPr>
          <p:cNvPr id="1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365917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683568" y="836712"/>
          <a:ext cx="7814672" cy="528641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531514"/>
                <a:gridCol w="1679523"/>
                <a:gridCol w="962056"/>
                <a:gridCol w="1679523"/>
                <a:gridCol w="962056"/>
              </a:tblGrid>
              <a:tr h="2294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FUNÇÃO GOVERNO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LOA 2015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AV %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PLOA 2016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AV %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Legislativa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207.900.000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1,77%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228.175.100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1,86%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Administração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654.221.994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5,57%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608.173.147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4,95%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Segurança Pública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122.125.445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1,04%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146.459.204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1,19%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Assistência Social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290.765.855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2,47%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300.159.104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2,44%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Previdência Social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722.503.181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6,15%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865.243.517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7,05%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Saúde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3.657.602.209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31,12%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3.964.799.905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32,29%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Trabalho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146.017.996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1,24%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140.894.334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1,15%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Educação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1.970.323.039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16,77%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1.879.315.312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15,31%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95.990.530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0,82%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95.457.118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0,78%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14.183.159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0,12%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15.013.244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0,12%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708.747.613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6,03%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715.550.309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5,83%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422.089.598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3,59%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449.433.582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3,66%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1.175.752.666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1.026.291.840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8,36%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173.194.389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1,47%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179.569.333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1,46%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140.431.937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1,19%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131.243.237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1.594.200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1.484.100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52.800.407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0,45%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62.552.092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0,51%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549.747.768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4,68%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570.143.618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4,64%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72.629.108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0,62%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63.885.547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0,52%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Encargos Especiais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502.365.042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4,27%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708.307.778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5,77%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29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Reserva de Contingência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71.008.102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0,60%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124.939.003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1,02%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/>
                </a:tc>
              </a:tr>
              <a:tr h="238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11.751.994.238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100,00%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12.277.090.424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100,00%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6" marR="7056" marT="705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619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251937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</a:t>
            </a:r>
            <a:r>
              <a:rPr lang="pt-BR" sz="3200" b="1" dirty="0" smtClean="0">
                <a:solidFill>
                  <a:srgbClr val="339966"/>
                </a:solidFill>
              </a:rPr>
              <a:t>Fontes </a:t>
            </a:r>
            <a:r>
              <a:rPr lang="pt-BR" sz="3200" b="1" dirty="0">
                <a:solidFill>
                  <a:srgbClr val="339966"/>
                </a:solidFill>
              </a:rPr>
              <a:t>de </a:t>
            </a:r>
            <a:r>
              <a:rPr lang="pt-BR" sz="3200" b="1" dirty="0" smtClean="0">
                <a:solidFill>
                  <a:srgbClr val="339966"/>
                </a:solidFill>
              </a:rPr>
              <a:t>Recursos/2016</a:t>
            </a:r>
            <a:endParaRPr lang="pt-BR" sz="3200" b="1" dirty="0">
              <a:solidFill>
                <a:srgbClr val="339966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08765" y="1340768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551081" y="5218167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pic>
        <p:nvPicPr>
          <p:cNvPr id="14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331640" y="1714488"/>
          <a:ext cx="6809411" cy="34290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320480"/>
                <a:gridCol w="1512168"/>
                <a:gridCol w="976763"/>
              </a:tblGrid>
              <a:tr h="2917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/>
                        <a:t>FONTE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/>
                        <a:t>VALOR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/>
                        <a:t>%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Recursos Ordinários do Tesouro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6.340.860.435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51,65%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Transferências Constitucionais Educação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608.805.000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4,96%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Receita Própria de Entidades e Órgãos Autônomos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328.672.985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2,68%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Receita das Entidades Empresariais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26.250.453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0,21%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Captação de Recursos Vinculados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592.093.339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4,82%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Captação de Recursos Vinculados – Assistência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48.132.900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0,39%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Captação de Recursos </a:t>
                      </a:r>
                      <a:r>
                        <a:rPr lang="pt-BR" sz="1400" u="none" strike="noStrike" dirty="0" smtClean="0"/>
                        <a:t>Vinculados – </a:t>
                      </a:r>
                      <a:r>
                        <a:rPr lang="pt-BR" sz="1400" u="none" strike="noStrike" dirty="0"/>
                        <a:t>Saúde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2.459.219.684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20,03%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Captação de Recursos Vinculados – Educação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131.763.697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1,07%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Contribuições / Receitas Previdenciárias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681.196.409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5,55%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Financiamentos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1.060.095.522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8,63%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/>
                </a:tc>
              </a:tr>
              <a:tr h="285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/>
                        <a:t>12.277.090.424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/>
                        <a:t>100,00%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538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0" y="116632"/>
            <a:ext cx="88569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</a:t>
            </a:r>
            <a:r>
              <a:rPr lang="pt-BR" sz="3200" b="1" dirty="0" smtClean="0">
                <a:solidFill>
                  <a:srgbClr val="339966"/>
                </a:solidFill>
              </a:rPr>
              <a:t>Grupos de Despesas por Fonte </a:t>
            </a:r>
            <a:r>
              <a:rPr lang="pt-BR" sz="3200" b="1" dirty="0">
                <a:solidFill>
                  <a:srgbClr val="339966"/>
                </a:solidFill>
              </a:rPr>
              <a:t>de </a:t>
            </a:r>
            <a:r>
              <a:rPr lang="pt-BR" sz="3200" b="1" dirty="0" smtClean="0">
                <a:solidFill>
                  <a:srgbClr val="339966"/>
                </a:solidFill>
              </a:rPr>
              <a:t>Recursos/2016</a:t>
            </a:r>
            <a:endParaRPr lang="pt-BR" sz="3200" b="1" dirty="0">
              <a:solidFill>
                <a:srgbClr val="339966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890537" y="548680"/>
            <a:ext cx="857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i="1" dirty="0" smtClean="0"/>
              <a:t>Em R$ 1,00</a:t>
            </a:r>
            <a:endParaRPr lang="pt-BR" sz="10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956376" y="6596390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SOF</a:t>
            </a:r>
            <a:endParaRPr lang="pt-BR" sz="1100" i="1" dirty="0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00034" y="836712"/>
          <a:ext cx="8358247" cy="571504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99758"/>
                <a:gridCol w="1080120"/>
                <a:gridCol w="1080120"/>
                <a:gridCol w="1080120"/>
                <a:gridCol w="864096"/>
                <a:gridCol w="936104"/>
                <a:gridCol w="1117929"/>
              </a:tblGrid>
              <a:tr h="436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FONTE DE RECURSOS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 CUSTEIO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 </a:t>
                      </a:r>
                      <a:r>
                        <a:rPr lang="pt-BR" sz="1100" b="1" u="none" strike="noStrike" dirty="0" smtClean="0"/>
                        <a:t>INVESTIMENTO /INVERSÃO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 PESSOAL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 SERVIÇO DA DÍVIDA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 RESERVA DE CONTINGÊNCIA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 TOTAL GERAL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84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/>
                        <a:t>Recursos Ordinários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2.339.332.952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425.230.275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3.004.254.319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436.081.300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9.373.589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6.214.272.435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693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/>
                        <a:t>Contribuição p/ Custeio dos Serviços de Iluminação Pública (COSIP)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80.358.000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46.030.000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126.388.000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421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/>
                        <a:t>Transferências do FUNDEB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608.805.000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608.805.000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421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/>
                        <a:t>Aplicação </a:t>
                      </a:r>
                      <a:r>
                        <a:rPr lang="pt-BR" sz="1100" u="none" strike="noStrike" dirty="0" err="1"/>
                        <a:t>Cota-parte</a:t>
                      </a:r>
                      <a:r>
                        <a:rPr lang="pt-BR" sz="1100" u="none" strike="noStrike" dirty="0"/>
                        <a:t> CFEM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200.000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200000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421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/>
                        <a:t>Transferências de Convênios Vinculados à Educação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747.970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747.970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421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/>
                        <a:t>Transferências de Convênios Vinculados à Saúde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17.046.467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26.407.138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26718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43.480.323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761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 err="1"/>
                        <a:t>Transf</a:t>
                      </a:r>
                      <a:r>
                        <a:rPr lang="pt-BR" sz="1100" u="none" strike="noStrike" dirty="0"/>
                        <a:t>.de Recursos do FNAS e Convênios </a:t>
                      </a:r>
                      <a:r>
                        <a:rPr lang="pt-BR" sz="1100" u="none" strike="noStrike" dirty="0" err="1"/>
                        <a:t>Vinc</a:t>
                      </a:r>
                      <a:r>
                        <a:rPr lang="pt-BR" sz="1100" u="none" strike="noStrike" dirty="0"/>
                        <a:t>. à Assistência Social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2.000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1.001.000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1.003.000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421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/>
                        <a:t>Transferências de Recursos do FNDE/PNAE/QESE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95.575.584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35.440.143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131.015.727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421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/>
                        <a:t>Transferências de Recursos do SUS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2.257.029.151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65.954.560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92.755.650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2.415.739.361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625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 err="1"/>
                        <a:t>Transf</a:t>
                      </a:r>
                      <a:r>
                        <a:rPr lang="pt-BR" sz="1100" u="none" strike="noStrike" dirty="0"/>
                        <a:t>. de Recursos do Fundo Estadual de Assistência Social (FEAS)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24.881.700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228200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13520000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38.629.900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421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/>
                        <a:t>Outras Transferências Vinculadas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69.355.956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525.316.213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5.921.170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600.593.339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421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/>
                        <a:t>Receita Própria de Entidades e Órgãos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178.236.916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7.037.805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169.648.717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354.923.438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421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/>
                        <a:t>Receitas da Gestão Previdenciária Municipal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6.159.510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2.021.979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557.449.506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115.565.414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681.196.409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584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/>
                        <a:t>Operações de Crédito Internas/Externas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8.167.800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1.051.927.722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1.060.095.522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/>
                </a:tc>
              </a:tr>
              <a:tr h="374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TOTAL GERAL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5.076.146.036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2.187.543.005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4.452.381.080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436.081.300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124.939.003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12.277.090.424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538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214120"/>
            <a:ext cx="78337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</a:t>
            </a:r>
            <a:r>
              <a:rPr lang="pt-BR" sz="3200" b="1" dirty="0" smtClean="0">
                <a:solidFill>
                  <a:srgbClr val="339966"/>
                </a:solidFill>
              </a:rPr>
              <a:t>Despesa </a:t>
            </a:r>
            <a:r>
              <a:rPr lang="pt-BR" sz="3200" b="1" dirty="0">
                <a:solidFill>
                  <a:srgbClr val="339966"/>
                </a:solidFill>
              </a:rPr>
              <a:t>por Categoria </a:t>
            </a:r>
            <a:r>
              <a:rPr lang="pt-BR" sz="3200" b="1" dirty="0" smtClean="0">
                <a:solidFill>
                  <a:srgbClr val="339966"/>
                </a:solidFill>
              </a:rPr>
              <a:t>Econômica e </a:t>
            </a:r>
          </a:p>
          <a:p>
            <a:pPr eaLnBrk="1" hangingPunct="1"/>
            <a:r>
              <a:rPr lang="pt-BR" sz="3200" b="1" dirty="0" smtClean="0">
                <a:solidFill>
                  <a:srgbClr val="339966"/>
                </a:solidFill>
              </a:rPr>
              <a:t>   Grupo </a:t>
            </a:r>
            <a:r>
              <a:rPr lang="pt-BR" sz="3200" b="1" dirty="0">
                <a:solidFill>
                  <a:srgbClr val="339966"/>
                </a:solidFill>
              </a:rPr>
              <a:t>de Despesa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747367" y="1280049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740352" y="5767123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pic>
        <p:nvPicPr>
          <p:cNvPr id="1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899593" y="1571608"/>
          <a:ext cx="7704856" cy="414340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502432"/>
                <a:gridCol w="1674031"/>
                <a:gridCol w="1008112"/>
                <a:gridCol w="1532478"/>
                <a:gridCol w="987803"/>
              </a:tblGrid>
              <a:tr h="375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/>
                        <a:t>ESPECIFICAÇÃO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/>
                        <a:t>VALOR FIXADO 2015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/>
                        <a:t>AV%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/>
                        <a:t>PLOA 2016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/>
                        <a:t>AV%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u="none" strike="noStrike" dirty="0"/>
                        <a:t> Despesas Correntes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8.891.737.572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75,66%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9.742.238.416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79,35%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/>
                        <a:t> Pessoal e Encargos Sociais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4.103.104.711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34,91%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4.452.381.080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36,27%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/>
                        <a:t> Juros e Encargos da Dívida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177.000.000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1,51%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213.711.300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1,74%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/>
                        <a:t> Outras Despesas Correntes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4.611.632.861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39,24%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5.076.146.036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41,35%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u="none" strike="noStrike" dirty="0"/>
                        <a:t> Despesas de Capital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2.789.248.564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23,73%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2.409.913.005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19,63%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/>
                        <a:t> Investimentos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2.625.413.564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22,34%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2.119.226.009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17,26%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/>
                        <a:t> Inversões Financeiras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5.835.000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0,05%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68.316.996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/>
                        <a:t>0,56%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/>
                        <a:t> Amortização da Dívida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 dirty="0"/>
                        <a:t>158.000.000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 dirty="0"/>
                        <a:t>1,34%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 dirty="0"/>
                        <a:t>222.370.000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u="none" strike="noStrike" dirty="0"/>
                        <a:t>1,81%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/>
                </a:tc>
              </a:tr>
              <a:tr h="3753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u="none" strike="noStrike" dirty="0"/>
                        <a:t> Reserva de Contingência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71.008.102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0,60%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124.939.003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1,02%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u="none" strike="noStrike" dirty="0"/>
                        <a:t>TOTAL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11.751.994.238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100,00%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12.277.090.424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u="none" strike="noStrike" dirty="0"/>
                        <a:t>100,00%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5" marR="8435" marT="84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338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395953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</a:t>
            </a:r>
            <a:r>
              <a:rPr lang="pt-BR" sz="3200" b="1" dirty="0" smtClean="0">
                <a:solidFill>
                  <a:srgbClr val="339966"/>
                </a:solidFill>
              </a:rPr>
              <a:t>Obras 2016</a:t>
            </a:r>
            <a:endParaRPr lang="pt-BR" sz="3200" b="1" dirty="0">
              <a:solidFill>
                <a:srgbClr val="339966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672123" y="1416794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697838" y="5035498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pic>
        <p:nvPicPr>
          <p:cNvPr id="1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899592" y="1772816"/>
          <a:ext cx="7496430" cy="30718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6745"/>
                <a:gridCol w="1808417"/>
                <a:gridCol w="1282894"/>
                <a:gridCol w="1468374"/>
              </a:tblGrid>
              <a:tr h="297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FUNÇÃO DE GOVERNO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 OUTRAS OBRAS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OP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Saneamento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555.911.088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16.001.372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571.912.460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Urbanismo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369.880.247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44.178.336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414.058.583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Habitação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221.628.099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47.822.119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269.450.218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Ensino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38.174.463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9.162.686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47.337.149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Saúde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58.381.700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39.267.900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97.649.600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Gestão Ambiental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54.283.366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11.454.875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65.738.241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Transporte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76.318.847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76.318.847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Outras Obras da Área Social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38.396.617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20.024.404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58.421.021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</a:tr>
              <a:tr h="2763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Outras Obras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22.945.173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217.658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23.162.831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/>
                </a:tc>
              </a:tr>
              <a:tr h="28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/>
                        <a:t>1.435.919.600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/>
                        <a:t>188.129.350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/>
                        <a:t>1.624.048.950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7" marR="9427" marT="942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05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539552" y="395953"/>
            <a:ext cx="80648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rgbClr val="339966"/>
                </a:solidFill>
              </a:rPr>
              <a:t>Despesa Fixada para 2016 por Área de    Abrangência</a:t>
            </a:r>
            <a:endParaRPr lang="pt-BR" sz="3200" b="1" dirty="0">
              <a:solidFill>
                <a:srgbClr val="339966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812360" y="5589240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812360" y="1340768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pic>
        <p:nvPicPr>
          <p:cNvPr id="10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642910" y="1714487"/>
          <a:ext cx="8072494" cy="371477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54608"/>
                <a:gridCol w="1206330"/>
                <a:gridCol w="1152128"/>
                <a:gridCol w="1224136"/>
                <a:gridCol w="936104"/>
                <a:gridCol w="1082412"/>
                <a:gridCol w="1116776"/>
              </a:tblGrid>
              <a:tr h="573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ABRANGÊNCIA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PESSOAL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CUSTEIO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INVESTIMENTO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DÍVIDA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RESERVA CONTIGÊNCIA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 GERAL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Barreiro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292.956.398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126.163.273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40.590.644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459.710.315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Centro-Sul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199.923.400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162.342.607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97.464.820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459.730.827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Leste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192.066.000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93.010.353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60.537.214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345.613.567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Nordeste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271.876.500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117.180.808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76.326.858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465.384.166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Noroeste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233.123.050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96.803.912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63.103.133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393.030.095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Norte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214.085.850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92.950.646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115.583.439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422.619.935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Oeste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209.785.600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92.625.308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48.227.075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350.637.983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Pampulha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182.537.750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92.931.153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80.404.256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355.873.159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Venda Nova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270.256.950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111.146.874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28.826.335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410.230.159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</a:tr>
              <a:tr h="2866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Municipal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2.385.769.582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4.090.991.102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1.576.479.231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436.081.300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124.939.003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8.614.260.218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/>
                </a:tc>
              </a:tr>
              <a:tr h="27516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 GERAL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4.452.381.080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5.076.146.036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2.187.543.005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436.081.300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124.939.003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12.277.090.424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203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323945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</a:t>
            </a:r>
            <a:r>
              <a:rPr lang="pt-BR" sz="3200" b="1" dirty="0" smtClean="0">
                <a:solidFill>
                  <a:srgbClr val="339966"/>
                </a:solidFill>
              </a:rPr>
              <a:t>Aplicação </a:t>
            </a:r>
            <a:r>
              <a:rPr lang="pt-BR" sz="3200" b="1" dirty="0">
                <a:solidFill>
                  <a:srgbClr val="339966"/>
                </a:solidFill>
              </a:rPr>
              <a:t>de Recursos com </a:t>
            </a:r>
            <a:r>
              <a:rPr lang="pt-BR" sz="3200" b="1" dirty="0" smtClean="0">
                <a:solidFill>
                  <a:srgbClr val="339966"/>
                </a:solidFill>
              </a:rPr>
              <a:t>Pessoal</a:t>
            </a:r>
            <a:endParaRPr lang="pt-BR" sz="3200" b="1" dirty="0">
              <a:solidFill>
                <a:srgbClr val="339966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44349" y="1167159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59632" y="4941168"/>
            <a:ext cx="8160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300" i="1" dirty="0"/>
          </a:p>
          <a:p>
            <a:pPr algn="just"/>
            <a:r>
              <a:rPr lang="pt-BR" sz="1300" i="1" dirty="0" smtClean="0"/>
              <a:t>A </a:t>
            </a:r>
            <a:r>
              <a:rPr lang="pt-BR" sz="1300" i="1" dirty="0"/>
              <a:t>RCL inclui as </a:t>
            </a:r>
            <a:r>
              <a:rPr lang="pt-BR" sz="1300" i="1" dirty="0" smtClean="0"/>
              <a:t>receitas correntes </a:t>
            </a:r>
            <a:r>
              <a:rPr lang="pt-BR" sz="1300" i="1" dirty="0"/>
              <a:t>vinculadas, tais como SUS, merenda, </a:t>
            </a:r>
            <a:r>
              <a:rPr lang="pt-BR" sz="1300" i="1" dirty="0" smtClean="0"/>
              <a:t>FNAS.</a:t>
            </a:r>
            <a:endParaRPr lang="pt-BR" sz="13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524328" y="5373216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pic>
        <p:nvPicPr>
          <p:cNvPr id="15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34218"/>
              </p:ext>
            </p:extLst>
          </p:nvPr>
        </p:nvGraphicFramePr>
        <p:xfrm>
          <a:off x="1403648" y="1556792"/>
          <a:ext cx="6480720" cy="329697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705601"/>
                <a:gridCol w="2775119"/>
              </a:tblGrid>
              <a:tr h="389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SETOR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VALORES FIXADOS 2016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6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Administração Direta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3.022.211.532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16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Administração Indireta/Empresas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590.977.427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16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Câmara Municipal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150.550.000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2338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Outras Despesas de Pessoal – contrato de terceirização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207.798.975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1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 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/>
                        <a:t>3.971.537.934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16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Receita Corrente Líquida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9.576.981.188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560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 % da Receita Corrente Líquida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/>
                        <a:t>41,47%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094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2"/>
          <p:cNvSpPr txBox="1">
            <a:spLocks noChangeArrowheads="1"/>
          </p:cNvSpPr>
          <p:nvPr/>
        </p:nvSpPr>
        <p:spPr bwMode="auto">
          <a:xfrm>
            <a:off x="888303" y="1916113"/>
            <a:ext cx="6408737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3600" b="1" dirty="0">
                <a:solidFill>
                  <a:srgbClr val="1F497D"/>
                </a:solidFill>
                <a:latin typeface="+mj-lt"/>
              </a:rPr>
              <a:t>RECEITAS </a:t>
            </a:r>
            <a:r>
              <a:rPr lang="pt-BR" altLang="pt-BR" sz="3600" b="1" dirty="0" smtClean="0">
                <a:solidFill>
                  <a:srgbClr val="1F497D"/>
                </a:solidFill>
                <a:latin typeface="+mj-lt"/>
              </a:rPr>
              <a:t>/2016</a:t>
            </a:r>
            <a:endParaRPr lang="pt-BR" altLang="pt-BR" sz="3600" b="1" dirty="0">
              <a:solidFill>
                <a:srgbClr val="1F497D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pt-BR" altLang="pt-BR" sz="3200" b="1" dirty="0"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endParaRPr lang="pt-BR" altLang="pt-BR" sz="3200" b="1" dirty="0"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endParaRPr lang="pt-BR" altLang="pt-BR" sz="1600" b="1" dirty="0">
              <a:latin typeface="Century Gothic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609850" y="2924175"/>
            <a:ext cx="6534150" cy="769"/>
          </a:xfrm>
          <a:prstGeom prst="line">
            <a:avLst/>
          </a:prstGeom>
          <a:ln w="222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2609850" y="2996953"/>
            <a:ext cx="6534150" cy="3422"/>
          </a:xfrm>
          <a:prstGeom prst="line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395953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</a:t>
            </a:r>
            <a:r>
              <a:rPr lang="pt-BR" sz="3200" b="1" dirty="0" smtClean="0">
                <a:solidFill>
                  <a:srgbClr val="339966"/>
                </a:solidFill>
              </a:rPr>
              <a:t>Aplicação </a:t>
            </a:r>
            <a:r>
              <a:rPr lang="pt-BR" sz="3200" b="1" dirty="0">
                <a:solidFill>
                  <a:srgbClr val="339966"/>
                </a:solidFill>
              </a:rPr>
              <a:t>de Recursos na Educação</a:t>
            </a:r>
          </a:p>
        </p:txBody>
      </p:sp>
      <p:pic>
        <p:nvPicPr>
          <p:cNvPr id="12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82029" y="1928121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088006" y="4267777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285852" y="2285992"/>
          <a:ext cx="6715172" cy="185324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896046"/>
                <a:gridCol w="1819126"/>
              </a:tblGrid>
              <a:tr h="459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ENSINO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VALORES FIXADOS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92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/>
                        <a:t> Gastos com Ensino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/>
                        <a:t>1.598.202.362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</a:tr>
              <a:tr h="4592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/>
                        <a:t> Receita de impostos e transferências constitucionais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/>
                        <a:t>5.279.972.053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</a:tr>
              <a:tr h="4756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/>
                        <a:t> % da aplicação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/>
                        <a:t>30,27%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74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395953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</a:t>
            </a:r>
            <a:r>
              <a:rPr lang="pt-BR" sz="3200" b="1" dirty="0" smtClean="0">
                <a:solidFill>
                  <a:srgbClr val="339966"/>
                </a:solidFill>
              </a:rPr>
              <a:t>Aplicação </a:t>
            </a:r>
            <a:r>
              <a:rPr lang="pt-BR" sz="3200" b="1" dirty="0">
                <a:solidFill>
                  <a:srgbClr val="339966"/>
                </a:solidFill>
              </a:rPr>
              <a:t>de Recursos na </a:t>
            </a:r>
            <a:r>
              <a:rPr lang="pt-BR" sz="3200" b="1" dirty="0" smtClean="0">
                <a:solidFill>
                  <a:srgbClr val="339966"/>
                </a:solidFill>
              </a:rPr>
              <a:t>Saúde</a:t>
            </a:r>
            <a:endParaRPr lang="pt-BR" sz="3200" b="1" dirty="0">
              <a:solidFill>
                <a:srgbClr val="339966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082029" y="1916832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88006" y="4267777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pic>
        <p:nvPicPr>
          <p:cNvPr id="16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643042" y="2285993"/>
          <a:ext cx="6357982" cy="178594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35618"/>
                <a:gridCol w="1722364"/>
              </a:tblGrid>
              <a:tr h="442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SAÚDE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VALORES FIXADOS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25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/>
                        <a:t> Gastos com Saúde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/>
                        <a:t>1.175.035.373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</a:tr>
              <a:tr h="4425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/>
                        <a:t> Receita de impostos e transferências constitucionais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/>
                        <a:t>5.279.972.053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</a:tr>
              <a:tr h="45834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/>
                        <a:t> % da aplicação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/>
                        <a:t>22,25%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46" marR="9446" marT="944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74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323945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100" b="1" dirty="0" smtClean="0">
                <a:solidFill>
                  <a:schemeClr val="tx2"/>
                </a:solidFill>
              </a:rPr>
              <a:t>   </a:t>
            </a:r>
            <a:r>
              <a:rPr lang="pt-BR" sz="3100" b="1" dirty="0" smtClean="0">
                <a:solidFill>
                  <a:srgbClr val="339966"/>
                </a:solidFill>
              </a:rPr>
              <a:t>Orçamento </a:t>
            </a:r>
            <a:r>
              <a:rPr lang="pt-BR" sz="3100" b="1" dirty="0">
                <a:solidFill>
                  <a:srgbClr val="339966"/>
                </a:solidFill>
              </a:rPr>
              <a:t>Criança e Adolescente (OCA) </a:t>
            </a:r>
            <a:r>
              <a:rPr lang="pt-BR" sz="3100" b="1" dirty="0" smtClean="0">
                <a:solidFill>
                  <a:srgbClr val="339966"/>
                </a:solidFill>
              </a:rPr>
              <a:t>2016</a:t>
            </a:r>
            <a:endParaRPr lang="pt-BR" sz="3100" b="1" dirty="0">
              <a:solidFill>
                <a:srgbClr val="339966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669382" y="1050601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668344" y="5627381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pic>
        <p:nvPicPr>
          <p:cNvPr id="16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331640" y="1392690"/>
          <a:ext cx="7024864" cy="416691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44463"/>
                <a:gridCol w="1338069"/>
                <a:gridCol w="1271166"/>
                <a:gridCol w="1271166"/>
              </a:tblGrid>
              <a:tr h="326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EIXO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SUB-EIXO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LOA 2015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PLOA 2016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4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 ACESSO À EDUCAÇÃO DE QUALIDADE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u="none" strike="noStrike" dirty="0"/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2.030.510.690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1.861.708.408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406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Cultura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28.142.652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26.176.513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Desporto e Lazer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28.505.657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24.544.057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Educação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1.973.862.381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1.810.987.838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 PROMOÇÃO DE DIREITOS E PROTEÇÃO INTEGRAL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136.609.919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157.672.075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40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Assistência Social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134.102.719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154.766.879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Direitos da Cidadania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2.507.200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2.905.196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 PROMOVENDO VIDAS SAUDÁVEIS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1.272.845.677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1.300.239.240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406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Habitação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92.318.866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94.953.803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Saneamento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288.506.920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252.478.844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140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Saúde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892.019.891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/>
                        <a:t>952.806.593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/>
                </a:tc>
              </a:tr>
              <a:tr h="326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TOTAL GERAL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u="none" strike="noStrike" dirty="0"/>
                        <a:t>3.439.966.286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u="none" strike="noStrike" dirty="0"/>
                        <a:t>3.319.619.723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1" marR="7211" marT="72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244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35496" y="411341"/>
            <a:ext cx="806489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100" b="1" dirty="0" smtClean="0">
                <a:solidFill>
                  <a:schemeClr val="tx2"/>
                </a:solidFill>
              </a:rPr>
              <a:t>   </a:t>
            </a:r>
            <a:r>
              <a:rPr lang="pt-BR" sz="3100" b="1" dirty="0" smtClean="0">
                <a:solidFill>
                  <a:srgbClr val="339966"/>
                </a:solidFill>
              </a:rPr>
              <a:t>Orçamento </a:t>
            </a:r>
            <a:r>
              <a:rPr lang="pt-BR" sz="3100" b="1" dirty="0">
                <a:solidFill>
                  <a:srgbClr val="339966"/>
                </a:solidFill>
              </a:rPr>
              <a:t>Temático do </a:t>
            </a:r>
            <a:r>
              <a:rPr lang="pt-BR" sz="3100" b="1" dirty="0" smtClean="0">
                <a:solidFill>
                  <a:srgbClr val="339966"/>
                </a:solidFill>
              </a:rPr>
              <a:t>Idoso 2016</a:t>
            </a:r>
            <a:endParaRPr lang="pt-BR" sz="3100" b="1" dirty="0">
              <a:solidFill>
                <a:srgbClr val="339966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419491" y="1689263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423935" y="4554276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pic>
        <p:nvPicPr>
          <p:cNvPr id="10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285851" y="2000240"/>
          <a:ext cx="7072364" cy="250032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572033"/>
                <a:gridCol w="1214446"/>
                <a:gridCol w="1285885"/>
              </a:tblGrid>
              <a:tr h="526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EIXO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LOA 2015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PLOA 2016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87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/>
                        <a:t> Direitos Humanos, Cidadania, Segurança e Proteção Social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80.002.943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87.711.576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</a:tr>
              <a:tr h="4887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Educação, Qualificação, Geração de Trabalho e Renda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18.406.284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15.556.099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</a:tr>
              <a:tr h="4887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Promovendo Vidas Saudáveis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/>
                        <a:t>868.921.547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/>
                        <a:t>880.489.531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/>
                </a:tc>
              </a:tr>
              <a:tr h="507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TOTAL GERAL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/>
                        <a:t>967.330.774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/>
                        <a:t>983.757.206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83" marR="8283" marT="82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326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/>
          <p:cNvSpPr txBox="1">
            <a:spLocks noChangeArrowheads="1"/>
          </p:cNvSpPr>
          <p:nvPr/>
        </p:nvSpPr>
        <p:spPr bwMode="auto">
          <a:xfrm>
            <a:off x="1116013" y="260648"/>
            <a:ext cx="68405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3600" b="1" dirty="0" smtClean="0">
                <a:latin typeface="+mj-lt"/>
              </a:rPr>
              <a:t>PRINCIPAIS METAS FÍSICAS</a:t>
            </a:r>
          </a:p>
          <a:p>
            <a:pPr algn="ctr">
              <a:lnSpc>
                <a:spcPct val="150000"/>
              </a:lnSpc>
            </a:pPr>
            <a:r>
              <a:rPr lang="pt-BR" altLang="pt-BR" sz="3600" b="1" dirty="0" smtClean="0">
                <a:latin typeface="+mj-lt"/>
              </a:rPr>
              <a:t>PLOA 2016</a:t>
            </a:r>
            <a:endParaRPr lang="pt-BR" altLang="pt-BR" sz="3600" b="1" dirty="0">
              <a:latin typeface="+mj-lt"/>
            </a:endParaRPr>
          </a:p>
        </p:txBody>
      </p:sp>
      <p:sp>
        <p:nvSpPr>
          <p:cNvPr id="17411" name="Retângulo 2"/>
          <p:cNvSpPr>
            <a:spLocks noChangeArrowheads="1"/>
          </p:cNvSpPr>
          <p:nvPr/>
        </p:nvSpPr>
        <p:spPr bwMode="auto">
          <a:xfrm>
            <a:off x="2915816" y="2060848"/>
            <a:ext cx="32612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pt-BR" altLang="pt-BR" sz="2600" b="1" dirty="0" smtClean="0">
                <a:solidFill>
                  <a:srgbClr val="DF4A21"/>
                </a:solidFill>
                <a:latin typeface="+mj-lt"/>
              </a:rPr>
              <a:t>Por </a:t>
            </a:r>
            <a:r>
              <a:rPr lang="pt-BR" altLang="pt-BR" sz="2600" b="1" dirty="0">
                <a:solidFill>
                  <a:srgbClr val="DF4A21"/>
                </a:solidFill>
                <a:latin typeface="+mj-lt"/>
              </a:rPr>
              <a:t>Área de Resultado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5688632" cy="338009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39552" y="836712"/>
            <a:ext cx="7931224" cy="922114"/>
          </a:xfrm>
        </p:spPr>
        <p:txBody>
          <a:bodyPr/>
          <a:lstStyle/>
          <a:p>
            <a:pPr algn="l"/>
            <a:r>
              <a:rPr lang="pt-B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Principais Metas/Resultados</a:t>
            </a:r>
            <a:endParaRPr lang="pt-B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525963"/>
          </a:xfrm>
        </p:spPr>
        <p:txBody>
          <a:bodyPr/>
          <a:lstStyle/>
          <a:p>
            <a:r>
              <a:rPr lang="pt-BR" sz="2200" b="1" dirty="0" smtClean="0"/>
              <a:t>Equipamentos a serem implantados:</a:t>
            </a:r>
          </a:p>
          <a:p>
            <a:pPr lvl="1"/>
            <a:r>
              <a:rPr lang="pt-BR" sz="2200" dirty="0" smtClean="0"/>
              <a:t>MIS CINE Santa Tereza </a:t>
            </a:r>
          </a:p>
          <a:p>
            <a:pPr lvl="1">
              <a:buNone/>
            </a:pPr>
            <a:endParaRPr lang="pt-BR" sz="2200" dirty="0" smtClean="0"/>
          </a:p>
          <a:p>
            <a:r>
              <a:rPr lang="pt-BR" sz="2200" b="1" dirty="0" smtClean="0"/>
              <a:t>Realização de Eventos:</a:t>
            </a:r>
          </a:p>
          <a:p>
            <a:pPr lvl="1"/>
            <a:r>
              <a:rPr lang="pt-BR" sz="2200" dirty="0" smtClean="0"/>
              <a:t>Festival Internacional de Teatro - FIT </a:t>
            </a:r>
          </a:p>
          <a:p>
            <a:pPr lvl="1"/>
            <a:r>
              <a:rPr lang="pt-BR" sz="2200" dirty="0" smtClean="0"/>
              <a:t>Virada Cultural </a:t>
            </a:r>
          </a:p>
        </p:txBody>
      </p:sp>
      <p:pic>
        <p:nvPicPr>
          <p:cNvPr id="4" name="Picture 7" descr="Cultu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1113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7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pt-BR" sz="2200" dirty="0" smtClean="0"/>
              <a:t>Programa </a:t>
            </a:r>
            <a:r>
              <a:rPr lang="pt-BR" sz="2200" dirty="0" smtClean="0"/>
              <a:t>Família Cidadã - BH Sem Miséria: atendimento a 3.240 famílias; </a:t>
            </a:r>
          </a:p>
          <a:p>
            <a:r>
              <a:rPr lang="pt-BR" sz="2200" dirty="0" smtClean="0"/>
              <a:t>Centro de Referência da Pessoa Idosa: 25 mil atendimentos;</a:t>
            </a:r>
          </a:p>
          <a:p>
            <a:r>
              <a:rPr lang="pt-BR" sz="2200" dirty="0" smtClean="0"/>
              <a:t>Serviço de Proteção e Atendimento Integral à 170 mil famílias;</a:t>
            </a:r>
          </a:p>
          <a:p>
            <a:r>
              <a:rPr lang="pt-BR" sz="2200" dirty="0" smtClean="0"/>
              <a:t>Combate ao Trabalho Infantil: atendimento a 612 crianças e adolescentes;</a:t>
            </a:r>
          </a:p>
          <a:p>
            <a:r>
              <a:rPr lang="pt-BR" sz="2200" dirty="0" smtClean="0"/>
              <a:t>Grupo de Convivência para Idosos: atendimento a 6 mil idosos;</a:t>
            </a:r>
          </a:p>
          <a:p>
            <a:pPr>
              <a:buNone/>
            </a:pPr>
            <a:endParaRPr lang="pt-BR" sz="2800" dirty="0" smtClean="0"/>
          </a:p>
          <a:p>
            <a:endParaRPr lang="pt-BR" sz="2800" dirty="0"/>
          </a:p>
        </p:txBody>
      </p:sp>
      <p:pic>
        <p:nvPicPr>
          <p:cNvPr id="4" name="Picture 9" descr="DeTo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5433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5"/>
          <p:cNvSpPr txBox="1">
            <a:spLocks/>
          </p:cNvSpPr>
          <p:nvPr/>
        </p:nvSpPr>
        <p:spPr bwMode="auto">
          <a:xfrm>
            <a:off x="467544" y="836712"/>
            <a:ext cx="7931224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Principais Metas/Resultados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6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To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5433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5"/>
          <p:cNvSpPr txBox="1">
            <a:spLocks/>
          </p:cNvSpPr>
          <p:nvPr/>
        </p:nvSpPr>
        <p:spPr bwMode="auto">
          <a:xfrm>
            <a:off x="467544" y="836712"/>
            <a:ext cx="7931224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Principais Metas/Resultados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r>
              <a:rPr lang="pt-BR" sz="2200" dirty="0" smtClean="0"/>
              <a:t>Programa de Intermediação de Mão de Obra para Pessoa com Deficiência – PROMETI: 3.200 vagas;</a:t>
            </a:r>
          </a:p>
          <a:p>
            <a:r>
              <a:rPr lang="pt-BR" sz="2200" dirty="0" smtClean="0"/>
              <a:t>Restaurantes e Refeitórios Populares: 3.200.000 refeições;</a:t>
            </a:r>
          </a:p>
          <a:p>
            <a:r>
              <a:rPr lang="pt-BR" sz="2200" dirty="0" smtClean="0"/>
              <a:t>Programa Segundo Tempo e Recreio nas Férias: atendimento a 20.000 alunos;</a:t>
            </a:r>
          </a:p>
          <a:p>
            <a:r>
              <a:rPr lang="pt-BR" sz="2200" dirty="0" smtClean="0"/>
              <a:t>Programa Vida Ativa: 5.000 idosos participantes;</a:t>
            </a:r>
          </a:p>
          <a:p>
            <a:r>
              <a:rPr lang="pt-BR" sz="2200" dirty="0" smtClean="0"/>
              <a:t>Projeto Caminhar / BH Cidadania: 39.500 atendimentos.</a:t>
            </a:r>
          </a:p>
          <a:p>
            <a:endParaRPr lang="pt-BR" sz="24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8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pt-BR" sz="2400" dirty="0" smtClean="0"/>
              <a:t>Realização do OP Digital/2016;</a:t>
            </a:r>
          </a:p>
          <a:p>
            <a:r>
              <a:rPr lang="pt-BR" sz="2400" dirty="0" smtClean="0"/>
              <a:t>Realização do Orçamento Participativo Criança e Adolescente - OPCA nas Escolas Municipais.</a:t>
            </a:r>
          </a:p>
          <a:p>
            <a:pPr>
              <a:buNone/>
            </a:pPr>
            <a:endParaRPr lang="pt-BR" sz="2400" dirty="0"/>
          </a:p>
        </p:txBody>
      </p:sp>
      <p:pic>
        <p:nvPicPr>
          <p:cNvPr id="4" name="Picture 21" descr="Compartilha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3211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 txBox="1">
            <a:spLocks/>
          </p:cNvSpPr>
          <p:nvPr/>
        </p:nvSpPr>
        <p:spPr bwMode="auto">
          <a:xfrm>
            <a:off x="323528" y="692696"/>
            <a:ext cx="7931224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Principais Metas/Resultados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7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824536"/>
          </a:xfrm>
        </p:spPr>
        <p:txBody>
          <a:bodyPr/>
          <a:lstStyle/>
          <a:p>
            <a:r>
              <a:rPr lang="pt-BR" sz="2200" dirty="0" smtClean="0"/>
              <a:t>Formação de 4.680 Professores da Educação Infantil;</a:t>
            </a:r>
          </a:p>
          <a:p>
            <a:r>
              <a:rPr lang="pt-BR" sz="2200" dirty="0" smtClean="0"/>
              <a:t>Administração do Ensino Fundamental: 128 mil alunos matriculados;</a:t>
            </a:r>
          </a:p>
          <a:p>
            <a:r>
              <a:rPr lang="pt-BR" sz="2200" dirty="0" smtClean="0"/>
              <a:t>Administração da Educação Infantil: 45 mil alunos matriculados;</a:t>
            </a:r>
          </a:p>
          <a:p>
            <a:r>
              <a:rPr lang="pt-BR" sz="2200" dirty="0" smtClean="0"/>
              <a:t>Creches Conveniadas: 24.730 alunos beneficiados;</a:t>
            </a:r>
          </a:p>
          <a:p>
            <a:r>
              <a:rPr lang="pt-BR" sz="2200" dirty="0" smtClean="0"/>
              <a:t>Transporte Escolar: 7 mil alunos beneficiados, mais 587 alunos com deficiência no transporte acessível;</a:t>
            </a:r>
          </a:p>
          <a:p>
            <a:endParaRPr lang="pt-BR" dirty="0"/>
          </a:p>
        </p:txBody>
      </p:sp>
      <p:pic>
        <p:nvPicPr>
          <p:cNvPr id="4" name="Picture 9" descr="Educaca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4161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 txBox="1">
            <a:spLocks/>
          </p:cNvSpPr>
          <p:nvPr/>
        </p:nvSpPr>
        <p:spPr bwMode="auto">
          <a:xfrm>
            <a:off x="323528" y="692696"/>
            <a:ext cx="7931224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Principais Metas/Resultados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7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253618" y="179929"/>
            <a:ext cx="7054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Estimativa das Receitas / </a:t>
            </a:r>
            <a:r>
              <a:rPr lang="pt-BR" sz="3200" b="1" dirty="0" smtClean="0">
                <a:solidFill>
                  <a:schemeClr val="tx2"/>
                </a:solidFill>
              </a:rPr>
              <a:t>2016</a:t>
            </a:r>
            <a:endParaRPr lang="pt-B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475093" y="881868"/>
            <a:ext cx="8345379" cy="547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just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n-cs"/>
              </a:rPr>
              <a:t>Baseada nos índices de crescimento econômico do país e nos índices inflacionários indicados na LDO/2016 </a:t>
            </a:r>
            <a:r>
              <a:rPr lang="pt-BR" sz="2200" kern="0" dirty="0" smtClean="0">
                <a:latin typeface="+mj-lt"/>
                <a:cs typeface="+mn-cs"/>
              </a:rPr>
              <a:t>(5,63% inflação e 1,11% PIB);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n-cs"/>
              </a:rPr>
              <a:t> Considera esforços de combate a sonegação fiscal e a </a:t>
            </a: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redução do estoque da dívida ativa;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 Previsão no Orçamento da União de continuidade dos repasses aos Estados e Municípios, para novos investimentos e garantia de continuidade de projetos em andamento;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n-cs"/>
              </a:rPr>
              <a:t> Venda de imóveis e terrenos do patrimônio municipal: </a:t>
            </a: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autorizações a serem apreciadas pela CMBH;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n-cs"/>
              </a:rPr>
              <a:t> Recursos de operações de crédito, já aprovadas pelo Legislativo, para financiamento de investimentos.</a:t>
            </a:r>
          </a:p>
          <a:p>
            <a:pPr algn="just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200" kern="0" dirty="0">
                <a:latin typeface="+mj-lt"/>
                <a:cs typeface="+mn-cs"/>
              </a:rPr>
              <a:t> </a:t>
            </a:r>
            <a:r>
              <a:rPr lang="pt-BR" sz="2200" kern="0" dirty="0">
                <a:latin typeface="+mj-lt"/>
              </a:rPr>
              <a:t>Repasse de Depósitos Judiciais ao </a:t>
            </a:r>
            <a:r>
              <a:rPr lang="pt-BR" sz="2200" kern="0" dirty="0" smtClean="0">
                <a:latin typeface="+mj-lt"/>
              </a:rPr>
              <a:t>Município </a:t>
            </a:r>
            <a:r>
              <a:rPr lang="pt-BR" sz="2200" kern="0" dirty="0">
                <a:latin typeface="+mj-lt"/>
              </a:rPr>
              <a:t>– Decreto 16.107 Out/15.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98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ducaca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4161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 txBox="1">
            <a:spLocks/>
          </p:cNvSpPr>
          <p:nvPr/>
        </p:nvSpPr>
        <p:spPr bwMode="auto">
          <a:xfrm>
            <a:off x="323528" y="692696"/>
            <a:ext cx="7931224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Principais Metas/Resultados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95536" y="1772816"/>
            <a:ext cx="835292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Atendimento do Programa Escola Integrada: 65 mil vagas;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 Escola Aberta: 1,6 milhão de participações;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 Escola nas Férias: 98 mil participações;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 Saúde na Escola: atendimento a 98 mil alunos.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8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824536"/>
          </a:xfrm>
        </p:spPr>
        <p:txBody>
          <a:bodyPr/>
          <a:lstStyle/>
          <a:p>
            <a:r>
              <a:rPr lang="pt-BR" sz="2400" dirty="0" smtClean="0"/>
              <a:t>Ações de Vigilância da Dengue: realização de 3,7 milhões de vistorias;</a:t>
            </a:r>
          </a:p>
          <a:p>
            <a:r>
              <a:rPr lang="pt-BR" sz="2400" dirty="0" smtClean="0"/>
              <a:t>Rede de Urgência do SUS-BH: 1,1 milhão de atendimentos;</a:t>
            </a:r>
          </a:p>
          <a:p>
            <a:r>
              <a:rPr lang="pt-BR" sz="2400" dirty="0" smtClean="0"/>
              <a:t>Atenção Primária à Saúde do SUS-BH: 3,2 milhões de consultas;</a:t>
            </a:r>
          </a:p>
          <a:p>
            <a:r>
              <a:rPr lang="pt-BR" sz="2400" dirty="0" smtClean="0"/>
              <a:t>Rede Hospitalar do SUS-BH: 223.000 internações;</a:t>
            </a:r>
          </a:p>
          <a:p>
            <a:r>
              <a:rPr lang="pt-BR" sz="2400" dirty="0" smtClean="0"/>
              <a:t>Entrega do Hospital Metropolitano;</a:t>
            </a:r>
          </a:p>
          <a:p>
            <a:r>
              <a:rPr lang="pt-BR" sz="2400" dirty="0" smtClean="0"/>
              <a:t>100 Academias da Cidade em funcionamento;</a:t>
            </a:r>
          </a:p>
          <a:p>
            <a:r>
              <a:rPr lang="pt-BR" sz="2400" dirty="0" smtClean="0"/>
              <a:t>Ampliação de 2 </a:t>
            </a:r>
            <a:r>
              <a:rPr lang="pt-BR" sz="2400" dirty="0" err="1" smtClean="0"/>
              <a:t>UPAs</a:t>
            </a:r>
            <a:r>
              <a:rPr lang="pt-BR" sz="2400" dirty="0" smtClean="0"/>
              <a:t> - Unidades de Pronto Atendimento.</a:t>
            </a:r>
          </a:p>
          <a:p>
            <a:endParaRPr lang="pt-BR" sz="2400" dirty="0" smtClean="0"/>
          </a:p>
        </p:txBody>
      </p:sp>
      <p:pic>
        <p:nvPicPr>
          <p:cNvPr id="4" name="Picture 8" descr="CidadeSaudav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640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 txBox="1">
            <a:spLocks/>
          </p:cNvSpPr>
          <p:nvPr/>
        </p:nvSpPr>
        <p:spPr bwMode="auto">
          <a:xfrm>
            <a:off x="323528" y="692696"/>
            <a:ext cx="7931224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Principais Metas/Resultados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7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2232248"/>
          </a:xfrm>
        </p:spPr>
        <p:txBody>
          <a:bodyPr/>
          <a:lstStyle/>
          <a:p>
            <a:r>
              <a:rPr lang="pt-BR" sz="2400" dirty="0" smtClean="0"/>
              <a:t>Programa Operação Oxigênio: 12.000 fiscalizações;</a:t>
            </a:r>
          </a:p>
          <a:p>
            <a:r>
              <a:rPr lang="pt-BR" sz="2400" dirty="0" smtClean="0"/>
              <a:t>Cobertura dos Serviços de Limpeza de Vias em Áreas Urbanas: 659 mil km;</a:t>
            </a:r>
          </a:p>
          <a:p>
            <a:r>
              <a:rPr lang="pt-BR" sz="2400" dirty="0" smtClean="0"/>
              <a:t>Coleta de Resíduos Sólidos: 666 mil Toneladas.</a:t>
            </a:r>
            <a:endParaRPr lang="pt-BR" dirty="0"/>
          </a:p>
        </p:txBody>
      </p:sp>
      <p:pic>
        <p:nvPicPr>
          <p:cNvPr id="4" name="Picture 9" descr="Sustentav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2052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 txBox="1">
            <a:spLocks/>
          </p:cNvSpPr>
          <p:nvPr/>
        </p:nvSpPr>
        <p:spPr bwMode="auto">
          <a:xfrm>
            <a:off x="251520" y="764704"/>
            <a:ext cx="7931224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Principais Metas/Resultados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8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 txBox="1">
            <a:spLocks/>
          </p:cNvSpPr>
          <p:nvPr/>
        </p:nvSpPr>
        <p:spPr bwMode="auto">
          <a:xfrm>
            <a:off x="251520" y="764704"/>
            <a:ext cx="7931224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Principais Metas/Resultados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0" descr="Mobilida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6704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251520" y="1628800"/>
            <a:ext cx="82296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latin typeface="+mn-lt"/>
                <a:cs typeface="+mn-cs"/>
              </a:rPr>
              <a:t>Nova Rodoviária, no Bairro São Gabriel;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400" dirty="0" smtClean="0">
                <a:latin typeface="+mn-lt"/>
                <a:cs typeface="+mn-cs"/>
              </a:rPr>
              <a:t>Início da implantação de Corredor Rápido de Ônibus Av. Amazonas;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400" dirty="0" smtClean="0">
                <a:latin typeface="+mn-lt"/>
                <a:cs typeface="+mn-cs"/>
              </a:rPr>
              <a:t>Continuidade Projeto </a:t>
            </a:r>
            <a:r>
              <a:rPr lang="pt-BR" sz="2400" dirty="0" err="1" smtClean="0">
                <a:latin typeface="+mn-lt"/>
                <a:cs typeface="+mn-cs"/>
              </a:rPr>
              <a:t>Mobicentro</a:t>
            </a:r>
            <a:r>
              <a:rPr lang="pt-BR" sz="2400" dirty="0" smtClean="0">
                <a:latin typeface="+mn-lt"/>
                <a:cs typeface="+mn-cs"/>
              </a:rPr>
              <a:t>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400" dirty="0" smtClean="0">
                <a:latin typeface="+mn-lt"/>
                <a:cs typeface="+mn-cs"/>
              </a:rPr>
              <a:t>Projeto Pedala BH: mais 60 km de ciclovias;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400" dirty="0" smtClean="0">
                <a:latin typeface="+mn-lt"/>
                <a:cs typeface="+mn-cs"/>
              </a:rPr>
              <a:t>Plano Diretor de Logística Urbana.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8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pt-BR" sz="2400" dirty="0" smtClean="0"/>
              <a:t>Implantação </a:t>
            </a:r>
            <a:r>
              <a:rPr lang="pt-BR" sz="2400" dirty="0" smtClean="0"/>
              <a:t>do Vila Viva - </a:t>
            </a:r>
            <a:r>
              <a:rPr lang="pt-BR" sz="2000" dirty="0" smtClean="0"/>
              <a:t>Morro das Pedras, </a:t>
            </a:r>
            <a:r>
              <a:rPr lang="pt-BR" sz="2000" dirty="0" err="1" smtClean="0"/>
              <a:t>Taquaril</a:t>
            </a:r>
            <a:r>
              <a:rPr lang="pt-BR" sz="2000" dirty="0" smtClean="0"/>
              <a:t>, Califórnia, Pedreira Prado Lopes, Vila Cemig/Alto das Antenas, Serra, São Tomás/Aeroporto, Santa Lúcia</a:t>
            </a:r>
            <a:r>
              <a:rPr lang="pt-BR" sz="2400" dirty="0" smtClean="0"/>
              <a:t>;</a:t>
            </a:r>
          </a:p>
          <a:p>
            <a:r>
              <a:rPr lang="pt-BR" sz="2400" dirty="0"/>
              <a:t>Produção de 733 Unidades Habitacionais – Reassentamento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Programa </a:t>
            </a:r>
            <a:r>
              <a:rPr lang="pt-BR" sz="2400" dirty="0"/>
              <a:t>Bolsa Moradia: 2.850 famílias beneficiadas </a:t>
            </a:r>
            <a:r>
              <a:rPr lang="pt-BR" sz="2000" dirty="0"/>
              <a:t>(Áreas de Risco, Vila Viva, etc</a:t>
            </a:r>
            <a:r>
              <a:rPr lang="pt-BR" sz="2000" dirty="0" smtClean="0"/>
              <a:t>.)</a:t>
            </a:r>
            <a:r>
              <a:rPr lang="pt-BR" sz="2400" dirty="0" smtClean="0"/>
              <a:t>;</a:t>
            </a:r>
            <a:endParaRPr lang="pt-BR" sz="2400" dirty="0" smtClean="0"/>
          </a:p>
          <a:p>
            <a:r>
              <a:rPr lang="pt-BR" sz="2400" dirty="0" smtClean="0"/>
              <a:t>Regularização de </a:t>
            </a:r>
            <a:r>
              <a:rPr lang="pt-BR" sz="2400" dirty="0" smtClean="0"/>
              <a:t>5.905 domicílios em vilas </a:t>
            </a:r>
            <a:r>
              <a:rPr lang="pt-BR" sz="2400" dirty="0" smtClean="0"/>
              <a:t>e </a:t>
            </a:r>
            <a:r>
              <a:rPr lang="pt-BR" sz="2400" dirty="0" smtClean="0"/>
              <a:t>favelas;</a:t>
            </a:r>
            <a:endParaRPr lang="pt-BR" sz="24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17" descr="VilasViv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037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 txBox="1">
            <a:spLocks/>
          </p:cNvSpPr>
          <p:nvPr/>
        </p:nvSpPr>
        <p:spPr bwMode="auto">
          <a:xfrm>
            <a:off x="467544" y="692696"/>
            <a:ext cx="7931224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Principais Metas/Resultados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7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pt-BR" sz="2400" dirty="0" smtClean="0"/>
              <a:t>Regularização </a:t>
            </a:r>
            <a:r>
              <a:rPr lang="pt-BR" sz="2400" dirty="0" smtClean="0"/>
              <a:t>de </a:t>
            </a:r>
            <a:r>
              <a:rPr lang="pt-BR" sz="2400" dirty="0" smtClean="0"/>
              <a:t>331 moradias implantadas pela PBH</a:t>
            </a:r>
            <a:r>
              <a:rPr lang="pt-BR" sz="2400" dirty="0" smtClean="0"/>
              <a:t>;</a:t>
            </a:r>
            <a:endParaRPr lang="pt-BR" sz="2400" dirty="0" smtClean="0"/>
          </a:p>
          <a:p>
            <a:r>
              <a:rPr lang="pt-BR" sz="2400" dirty="0" smtClean="0"/>
              <a:t>Titulação de 1.332 moradias implantadas pela PBH;</a:t>
            </a:r>
          </a:p>
          <a:p>
            <a:r>
              <a:rPr lang="pt-BR" sz="2400" dirty="0" smtClean="0"/>
              <a:t>Minha Casa Minha Vida: Produção </a:t>
            </a:r>
            <a:r>
              <a:rPr lang="pt-BR" sz="2400" dirty="0" smtClean="0"/>
              <a:t>de </a:t>
            </a:r>
            <a:r>
              <a:rPr lang="pt-BR" sz="2400" dirty="0" smtClean="0"/>
              <a:t>260 </a:t>
            </a:r>
            <a:r>
              <a:rPr lang="pt-BR" sz="2400" dirty="0" smtClean="0"/>
              <a:t>Unidades Habitacionais </a:t>
            </a:r>
            <a:r>
              <a:rPr lang="pt-BR" sz="2400" dirty="0" smtClean="0"/>
              <a:t>e 8.068 Unidades Habitacionais a iniciar (faixa 1).</a:t>
            </a:r>
            <a:endParaRPr lang="pt-BR" sz="2400" dirty="0" smtClean="0"/>
          </a:p>
          <a:p>
            <a:endParaRPr lang="pt-BR" dirty="0"/>
          </a:p>
        </p:txBody>
      </p:sp>
      <p:pic>
        <p:nvPicPr>
          <p:cNvPr id="4" name="Picture 17" descr="VilasViv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037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 txBox="1">
            <a:spLocks/>
          </p:cNvSpPr>
          <p:nvPr/>
        </p:nvSpPr>
        <p:spPr bwMode="auto">
          <a:xfrm>
            <a:off x="467544" y="692696"/>
            <a:ext cx="7931224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Principais Metas/Resultados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7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6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/>
              <a:t>Contatos Ouvidoria do Município</a:t>
            </a:r>
            <a:endParaRPr lang="pt-B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4328716" cy="25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3924" t="77956" r="16052" b="11864"/>
          <a:stretch>
            <a:fillRect/>
          </a:stretch>
        </p:blipFill>
        <p:spPr bwMode="auto">
          <a:xfrm>
            <a:off x="7884368" y="0"/>
            <a:ext cx="1259632" cy="71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982019" y="4581128"/>
            <a:ext cx="729302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dirty="0" smtClean="0"/>
              <a:t> </a:t>
            </a:r>
            <a:r>
              <a:rPr lang="pt-BR" sz="2000" dirty="0" smtClean="0"/>
              <a:t>Sítio eletrônico: </a:t>
            </a:r>
            <a:r>
              <a:rPr lang="pt-BR" sz="2000" b="1" u="sng" dirty="0" smtClean="0">
                <a:hlinkClick r:id="rId4"/>
              </a:rPr>
              <a:t>http://ouvidoriageral.pbh.gov.br/tag</a:t>
            </a:r>
            <a:r>
              <a:rPr lang="pt-BR" sz="2000" u="sng" dirty="0" smtClean="0"/>
              <a:t>.</a:t>
            </a: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 Telefone: disque </a:t>
            </a:r>
            <a:r>
              <a:rPr lang="pt-BR" sz="2000" dirty="0" smtClean="0"/>
              <a:t>156</a:t>
            </a: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 Presencial: Av. Santos Dumont, 363 – Centro – </a:t>
            </a:r>
            <a:r>
              <a:rPr lang="pt-BR" dirty="0" smtClean="0"/>
              <a:t>de 8h às 18 h</a:t>
            </a:r>
            <a:endParaRPr lang="pt-BR" sz="2000" dirty="0" smtClean="0"/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1032" name="Picture 8" descr="http://portalpbh.pbh.gov.br/pbh/ecp/images.do?evento=imagem&amp;urlPlc=icone_ouvidori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1979" y="4510966"/>
            <a:ext cx="443483" cy="432113"/>
          </a:xfrm>
          <a:prstGeom prst="rect">
            <a:avLst/>
          </a:prstGeom>
          <a:noFill/>
        </p:spPr>
      </p:pic>
      <p:pic>
        <p:nvPicPr>
          <p:cNvPr id="1034" name="Picture 10" descr="http://portalpbh.pbh.gov.br/pbh/ecp/images.do?evento=imagem&amp;urlPlc=Icone_telefone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5467" y="4869160"/>
            <a:ext cx="432048" cy="432048"/>
          </a:xfrm>
          <a:prstGeom prst="rect">
            <a:avLst/>
          </a:prstGeom>
          <a:noFill/>
        </p:spPr>
      </p:pic>
      <p:pic>
        <p:nvPicPr>
          <p:cNvPr id="1036" name="Picture 12" descr="http://portalpbh.pbh.gov.br/pbh/ecp/images.do?evento=imagem&amp;urlPlc=bh_resolve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301208"/>
            <a:ext cx="938411" cy="24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3467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101060\Downloads\_MFR3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5" r="21381"/>
          <a:stretch>
            <a:fillRect/>
          </a:stretch>
        </p:blipFill>
        <p:spPr bwMode="auto">
          <a:xfrm>
            <a:off x="0" y="1386594"/>
            <a:ext cx="9143999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98" y="89780"/>
            <a:ext cx="3824999" cy="12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25626" y="123484"/>
            <a:ext cx="7054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Estimativa das Receitas / </a:t>
            </a:r>
            <a:r>
              <a:rPr lang="pt-BR" sz="3200" b="1" dirty="0" smtClean="0">
                <a:solidFill>
                  <a:schemeClr val="tx2"/>
                </a:solidFill>
              </a:rPr>
              <a:t>2016</a:t>
            </a:r>
            <a:endParaRPr lang="pt-B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839113" y="6197963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520054" y="665844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312213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87805"/>
              </p:ext>
            </p:extLst>
          </p:nvPr>
        </p:nvGraphicFramePr>
        <p:xfrm>
          <a:off x="1331639" y="1000108"/>
          <a:ext cx="6912770" cy="49217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48273"/>
                <a:gridCol w="1440160"/>
                <a:gridCol w="1507746"/>
                <a:gridCol w="1516591"/>
              </a:tblGrid>
              <a:tr h="477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RECEITA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RECURSOS ORDINÁRIOS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RECURSOS VINCULADOS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 ESTIMADO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Receitas Correntes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7.267.183.235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2.938.784.372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10.205.967.607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Tributária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3.371.363.053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3.371.363.053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de Contribuição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126.388.000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225.133.646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351.521.646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Patrimonial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133.826.000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32.751.926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166.577.926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de Serviços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118.941.000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42.721.548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161.662.548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Transferências Correntes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2.720.036.900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2.612.535.869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5.332.572.769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Outras Receitas Correntes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796.628.282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25.641.383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822.269.665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Receitas de Capital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82.000.000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1.678.769.273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1.760.769.273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Operação de Crédito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40" marR="6740" marT="674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1.060.095.522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1.060.095.522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Alienação de Bens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77.000.000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77.000.000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/>
                        <a:t> Transferência Capital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40" marR="6740" marT="674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618.673.751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618.673.751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Outras Receitas de Capital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5.000.000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40" marR="6740" marT="674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5.000.000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Intraorçamentária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                              </a:t>
                      </a:r>
                      <a:r>
                        <a:rPr lang="pt-BR" sz="1100" u="none" strike="noStrike" dirty="0" smtClean="0"/>
                        <a:t>  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709.871.344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709.871.344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de Contribuição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393.076.092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393.076.092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Patrimonial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2.932.219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2.932.219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Receita de Serviços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285.764.435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285.764.435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Outras Receitas Correntes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26.535.907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26.535.907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Aporte de Capital Empresas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40" marR="6740" marT="674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1.562.691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1.562.691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21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/>
                        <a:t> Dedução Rec. Formação </a:t>
                      </a:r>
                      <a:r>
                        <a:rPr lang="pt-BR" sz="1200" u="none" strike="noStrike" dirty="0" err="1"/>
                        <a:t>Fundeb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-399.517.800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-399.517.800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/>
                </a:tc>
              </a:tr>
              <a:tr h="230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TOTAL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6.949.665.435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5.327.424.989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12.277.090.424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0" marR="6740" marT="67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93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253618" y="123484"/>
            <a:ext cx="77027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>
                <a:solidFill>
                  <a:schemeClr val="tx2"/>
                </a:solidFill>
              </a:rPr>
              <a:t>Estimativa das Receitas / </a:t>
            </a:r>
            <a:r>
              <a:rPr lang="pt-BR" sz="2800" b="1" dirty="0" smtClean="0">
                <a:solidFill>
                  <a:schemeClr val="tx2"/>
                </a:solidFill>
              </a:rPr>
              <a:t>LOA 2015 e PLOA 2016</a:t>
            </a:r>
            <a:endParaRPr lang="pt-B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884368" y="6581001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647650" y="665844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mil</a:t>
            </a:r>
            <a:endParaRPr lang="pt-BR" sz="1200" i="1" dirty="0"/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517987"/>
            <a:ext cx="1080120" cy="3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47570"/>
              </p:ext>
            </p:extLst>
          </p:nvPr>
        </p:nvGraphicFramePr>
        <p:xfrm>
          <a:off x="1115617" y="980728"/>
          <a:ext cx="7272807" cy="55096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95179"/>
                <a:gridCol w="1681631"/>
                <a:gridCol w="1861006"/>
                <a:gridCol w="1434991"/>
              </a:tblGrid>
              <a:tr h="41266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RECEITA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LOA 2015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PLOA 2016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AH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Receitas Correntes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9.344.659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10.205.968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/>
                        <a:t>9,22%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Tributária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3.155.456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3.371.363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/>
                        <a:t>6,84%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de Contribuição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297.621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351.522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18,11%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Patrimonial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104.863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166.578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58,85%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Agropecuária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-100,00%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de Serviços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136.219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161.663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18,68%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Transferências Correntes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5.067.520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5.332.573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5,23%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Outras Receitas Correntes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582.975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822.270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41,05%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Receitas de Capital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2.133.778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1.760.769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-17,48%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Operação de Crédito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1.161.195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1.060.096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-8,71%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/>
                        <a:t> Alienação de Bens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115.720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77.000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-33,46%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Transferência Capital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851.863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618.674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-27,37%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Outras Receitas de Capital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0,00%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Intraorçamentária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671.576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709.871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5,70%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de Contribuição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394.170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393.076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-0,28%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Patrimonial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2.811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2.932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4,31%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Receita de Serviços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271.645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285.764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5,20%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Outras Receitas Correntes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26.536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Aporte de Capital Empresas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2.950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1.563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-47,03%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422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u="none" strike="noStrike" dirty="0"/>
                        <a:t> Dedução Rec. Formação </a:t>
                      </a:r>
                      <a:r>
                        <a:rPr lang="pt-BR" sz="1200" u="none" strike="noStrike" dirty="0" err="1"/>
                        <a:t>Fundeb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-398.019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-399.518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/>
                        <a:t>0,38%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/>
                </a:tc>
              </a:tr>
              <a:tr h="251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/>
                        <a:t>TOTAL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11.751.994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12.277.090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/>
                        <a:t>4,47%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93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179929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Receita </a:t>
            </a:r>
            <a:r>
              <a:rPr lang="pt-BR" sz="3200" b="1" dirty="0">
                <a:solidFill>
                  <a:schemeClr val="tx2"/>
                </a:solidFill>
              </a:rPr>
              <a:t>Corrente Líquida*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27584" y="6172451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* Conforme LRF</a:t>
            </a:r>
            <a:endParaRPr lang="pt-BR" sz="1200" i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736078" y="821149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749938" y="5909931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sp>
        <p:nvSpPr>
          <p:cNvPr id="14" name="Retângulo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19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763688" y="1214425"/>
          <a:ext cx="6408712" cy="457678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58942"/>
                <a:gridCol w="2449770"/>
              </a:tblGrid>
              <a:tr h="30439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/>
                        <a:t>DETALHAMENTO DA RECEITA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/>
                        <a:t> PLOA 2016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Impostos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/>
                        <a:t>3.090.558.053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Taxas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/>
                        <a:t>275.805.000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Contribuição de Melhoria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/>
                        <a:t>5.000.000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Contribuições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/>
                        <a:t>351.521.646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Receita Patrimonial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/>
                        <a:t>166.577.926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Receita de Serviços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/>
                        <a:t>161.662.548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Transferências Intergovernamentais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/>
                        <a:t>5.230.070.180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Transferências de Convênios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/>
                        <a:t>102.502.589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Outras Receitas Correntes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/>
                        <a:t>822.269.665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/>
                        <a:t>Subtotal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 dirty="0"/>
                        <a:t>10.205.967.607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(-) Dedução da Contribuição dos Segurados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/>
                        <a:t>225.133.646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(-) Dedução da Comp. entre Regimes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/>
                        <a:t>4.334.973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/>
                        <a:t> (-) Dedução do Excedente do FUNDEB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/>
                        <a:t>399.517.800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26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/>
                        <a:t>TOTAL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 dirty="0"/>
                        <a:t>9.576.981.188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457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253618" y="123484"/>
            <a:ext cx="70546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Síntese do Orçamento Consolidado/ 2016</a:t>
            </a:r>
            <a:endParaRPr lang="pt-B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17623" y="5661248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10411" y="1490965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pic>
        <p:nvPicPr>
          <p:cNvPr id="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312213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848103"/>
              </p:ext>
            </p:extLst>
          </p:nvPr>
        </p:nvGraphicFramePr>
        <p:xfrm>
          <a:off x="1835695" y="1785926"/>
          <a:ext cx="5963287" cy="38033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41531"/>
                <a:gridCol w="3021756"/>
              </a:tblGrid>
              <a:tr h="457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RECEITAS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0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u="none" strike="noStrike" dirty="0" err="1" smtClean="0"/>
                        <a:t>Adm</a:t>
                      </a:r>
                      <a:r>
                        <a:rPr lang="pt-BR" sz="1600" u="none" strike="noStrike" dirty="0" smtClean="0"/>
                        <a:t>. </a:t>
                      </a:r>
                      <a:r>
                        <a:rPr lang="pt-BR" sz="1600" u="none" strike="noStrike" dirty="0"/>
                        <a:t>Direta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/>
                        <a:t>11.922.166.986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70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u="none" strike="noStrike" dirty="0"/>
                        <a:t>Adm. Indireta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/>
                        <a:t>354.923.438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7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/>
                        <a:t>12.277.090.424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0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DESPESAS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60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u="none" strike="noStrike" dirty="0" err="1" smtClean="0"/>
                        <a:t>Adm</a:t>
                      </a:r>
                      <a:r>
                        <a:rPr lang="pt-BR" sz="1600" u="none" strike="noStrike" dirty="0" smtClean="0"/>
                        <a:t>. </a:t>
                      </a:r>
                      <a:r>
                        <a:rPr lang="pt-BR" sz="1600" u="none" strike="noStrike" dirty="0"/>
                        <a:t>Direta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/>
                        <a:t>10.976.998.272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60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u="none" strike="noStrike" dirty="0"/>
                        <a:t>Adm. Indireta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u="none" strike="noStrike" dirty="0"/>
                        <a:t>1.300.092.152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6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/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/>
                        <a:t>12.277.090.424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93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23528" y="107921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Síntese dos Orçamentos das Empresas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314467" y="1245926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314467" y="5933717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pic>
        <p:nvPicPr>
          <p:cNvPr id="15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9881"/>
              </p:ext>
            </p:extLst>
          </p:nvPr>
        </p:nvGraphicFramePr>
        <p:xfrm>
          <a:off x="997170" y="1643050"/>
          <a:ext cx="7311185" cy="41943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86171"/>
                <a:gridCol w="941488"/>
                <a:gridCol w="786157"/>
                <a:gridCol w="786157"/>
                <a:gridCol w="1055606"/>
                <a:gridCol w="1055606"/>
              </a:tblGrid>
              <a:tr h="500066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1" u="none" strike="noStrike" dirty="0"/>
                        <a:t> </a:t>
                      </a:r>
                      <a:r>
                        <a:rPr lang="pt-BR" sz="1400" b="1" u="none" strike="noStrike" dirty="0" smtClean="0"/>
                        <a:t>Item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noProof="0" dirty="0" err="1"/>
                        <a:t>Prodabel</a:t>
                      </a:r>
                      <a:r>
                        <a:rPr lang="pt-BR" sz="1400" b="1" u="none" strike="noStrike" noProof="0" dirty="0"/>
                        <a:t> </a:t>
                      </a:r>
                      <a:endParaRPr lang="pt-BR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noProof="0" dirty="0" err="1"/>
                        <a:t>Urbel</a:t>
                      </a:r>
                      <a:r>
                        <a:rPr lang="pt-BR" sz="1400" b="1" u="none" strike="noStrike" noProof="0" dirty="0"/>
                        <a:t> </a:t>
                      </a:r>
                      <a:endParaRPr lang="pt-BR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noProof="0" dirty="0" err="1"/>
                        <a:t>Belotur</a:t>
                      </a:r>
                      <a:r>
                        <a:rPr lang="pt-BR" sz="1400" b="1" u="none" strike="noStrike" noProof="0" dirty="0"/>
                        <a:t> </a:t>
                      </a:r>
                      <a:endParaRPr lang="pt-BR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noProof="0" dirty="0" err="1"/>
                        <a:t>BHTrans</a:t>
                      </a:r>
                      <a:r>
                        <a:rPr lang="pt-BR" sz="1400" b="1" u="none" strike="noStrike" noProof="0" dirty="0"/>
                        <a:t> </a:t>
                      </a:r>
                      <a:endParaRPr lang="pt-BR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/>
                        <a:t>TOTAL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57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Receitas Correntes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2.249.142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860.000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838.620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20.740.000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24.687.762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</a:tr>
              <a:tr h="6157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Receitas  Intraorçamentárias de Capital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1.000.000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412.691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1.562.691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</a:tr>
              <a:tr h="6157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Total Receitas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3.249.142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960.000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888.620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21.152.691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26.250.453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57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Despesas Correntes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2.049.142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860.000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838.620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20.740.000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24.487.762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</a:tr>
              <a:tr h="6157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/>
                        <a:t> Despesas de Capital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1.200.000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100.000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/>
                        <a:t>50.000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412.691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/>
                        <a:t>1.762.691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/>
                </a:tc>
              </a:tr>
              <a:tr h="6157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/>
                        <a:t>Total Despesas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3.249.142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960.000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888.620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21.152.691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/>
                        <a:t>26.250.453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836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191542"/>
            <a:ext cx="74888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Síntese </a:t>
            </a:r>
            <a:r>
              <a:rPr lang="pt-BR" sz="3200" b="1" dirty="0">
                <a:solidFill>
                  <a:schemeClr val="tx2"/>
                </a:solidFill>
              </a:rPr>
              <a:t>dos Orçamentos das </a:t>
            </a:r>
            <a:r>
              <a:rPr lang="pt-BR" sz="3200" b="1" dirty="0" smtClean="0">
                <a:solidFill>
                  <a:schemeClr val="tx2"/>
                </a:solidFill>
              </a:rPr>
              <a:t>Autarquias e   </a:t>
            </a:r>
          </a:p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   Fundações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963391" y="1408246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978954" y="5697600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pic>
        <p:nvPicPr>
          <p:cNvPr id="16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366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714349" y="1857365"/>
          <a:ext cx="8034115" cy="36433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71783"/>
                <a:gridCol w="781407"/>
                <a:gridCol w="876998"/>
                <a:gridCol w="969965"/>
                <a:gridCol w="852444"/>
                <a:gridCol w="710370"/>
                <a:gridCol w="781407"/>
                <a:gridCol w="889741"/>
              </a:tblGrid>
              <a:tr h="63270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100" b="1" u="none" strike="noStrike" dirty="0"/>
                        <a:t> </a:t>
                      </a:r>
                      <a:r>
                        <a:rPr lang="pt-BR" sz="1100" b="1" u="none" strike="noStrike" dirty="0" smtClean="0"/>
                        <a:t>Item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FMC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HOB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FUNDAÇÃO ZOO-BOTÂNICA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FUNDAÇÃO PARQUES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SUDECAP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SLU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177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u="none" strike="noStrike" dirty="0"/>
                        <a:t>Receitas Correntes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2.704.511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7.567.843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9.240.000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7.207.802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2.770.000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13.418.394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42.908.550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</a:tr>
              <a:tr h="50177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u="none" strike="noStrike" dirty="0"/>
                        <a:t>Receita Intraorçamentária Corrente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285.764.435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285.764.435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</a:tr>
              <a:tr h="501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Total Receitas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2.704.511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293.332.278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9.240.000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7.207.802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2.770.000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13.418.394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328.672.985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177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u="none" strike="noStrike" dirty="0"/>
                        <a:t>Despesas Correntes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2.329.511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289.930.164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8.640.000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6.889.802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2.490.000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13.118.394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323.397.871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</a:tr>
              <a:tr h="50177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u="none" strike="noStrike" dirty="0"/>
                        <a:t>Despesas de Capital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375.000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3.402.114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600.000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/>
                        <a:t>318.000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280.000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300.000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u="none" strike="noStrike" dirty="0"/>
                        <a:t>5.275.114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/>
                </a:tc>
              </a:tr>
              <a:tr h="501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/>
                        <a:t>Total Despesas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2.704.511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293.332.278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9.240.000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7.207.802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2.770.000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13.418.394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u="none" strike="noStrike" dirty="0"/>
                        <a:t>328.672.985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40" marR="6040" marT="604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836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XStRgbPE6Vhueor7ozuQ"/>
</p:tagLst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2952</Words>
  <Application>Microsoft Office PowerPoint</Application>
  <PresentationFormat>Apresentação na tela (4:3)</PresentationFormat>
  <Paragraphs>1149</Paragraphs>
  <Slides>37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Design padrão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Metas/Resultados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Contatos Ouvidoria do Município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dvieira29</cp:lastModifiedBy>
  <cp:revision>608</cp:revision>
  <cp:lastPrinted>2012-10-24T14:26:55Z</cp:lastPrinted>
  <dcterms:created xsi:type="dcterms:W3CDTF">2011-05-24T21:55:35Z</dcterms:created>
  <dcterms:modified xsi:type="dcterms:W3CDTF">2015-10-23T11:18:09Z</dcterms:modified>
</cp:coreProperties>
</file>